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607" r:id="rId2"/>
    <p:sldId id="684" r:id="rId3"/>
    <p:sldId id="706" r:id="rId4"/>
    <p:sldId id="707" r:id="rId5"/>
    <p:sldId id="713" r:id="rId6"/>
    <p:sldId id="710" r:id="rId7"/>
    <p:sldId id="709" r:id="rId8"/>
    <p:sldId id="704" r:id="rId9"/>
    <p:sldId id="699"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9">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45" autoAdjust="0"/>
    <p:restoredTop sz="86146" autoAdjust="0"/>
  </p:normalViewPr>
  <p:slideViewPr>
    <p:cSldViewPr>
      <p:cViewPr varScale="1">
        <p:scale>
          <a:sx n="57" d="100"/>
          <a:sy n="57" d="100"/>
        </p:scale>
        <p:origin x="1626" y="12"/>
      </p:cViewPr>
      <p:guideLst>
        <p:guide orient="horz" pos="2169"/>
        <p:guide pos="2880"/>
      </p:guideLst>
    </p:cSldViewPr>
  </p:slideViewPr>
  <p:outlineViewPr>
    <p:cViewPr>
      <p:scale>
        <a:sx n="33" d="100"/>
        <a:sy n="33" d="100"/>
      </p:scale>
      <p:origin x="0" y="443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4484806-1C81-4B0B-BBD0-DACC7CCB94FB}" type="datetimeFigureOut">
              <a:rPr lang="en-US"/>
              <a:t>3/15/2024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9BC4898-5673-435F-A15D-F45C724701B5}" type="slidenum">
              <a:rPr lang="en-US"/>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However, the other tissues including the adipocytes, brain, kidney, lungs, spleen, pancreas, and colon cannot convert PCT to calcitonin. This eventually leads to rising of PCT serum levels. On the other hand, viral infections mainly characterized by IFN-γ activation, attenuate PCT production</a:t>
            </a:r>
            <a:r>
              <a:rPr lang="en-IN" altLang="en-US" dirty="0"/>
              <a:t>.</a:t>
            </a:r>
          </a:p>
          <a:p>
            <a:r>
              <a:rPr lang="en-IN" altLang="en-US" dirty="0"/>
              <a:t>. The elevation of PCT in the absence of bacterial infection can be associated with severe trauma, severe burns, abdominal or cardiothoracic surgery, thyroid medullary carcinoma, small cell lung cancer, acute pancreatitis, prolonged or severe cardiogenic shock, cardiac arrest resuscitation, and OKT3 antibodies and </a:t>
            </a:r>
            <a:r>
              <a:rPr lang="en-IN" altLang="en-US" dirty="0" err="1"/>
              <a:t>antithymocyte</a:t>
            </a:r>
            <a:r>
              <a:rPr lang="en-IN" altLang="en-US" dirty="0"/>
              <a:t> globulin treatments.</a:t>
            </a:r>
          </a:p>
          <a:p>
            <a:endParaRPr lang="en-IN" dirty="0"/>
          </a:p>
        </p:txBody>
      </p:sp>
      <p:sp>
        <p:nvSpPr>
          <p:cNvPr id="4" name="Slide Number Placeholder 3"/>
          <p:cNvSpPr>
            <a:spLocks noGrp="1"/>
          </p:cNvSpPr>
          <p:nvPr>
            <p:ph type="sldNum" sz="quarter" idx="5"/>
          </p:nvPr>
        </p:nvSpPr>
        <p:spPr/>
        <p:txBody>
          <a:bodyPr/>
          <a:lstStyle/>
          <a:p>
            <a:pPr>
              <a:defRPr/>
            </a:pPr>
            <a:fld id="{D9BC4898-5673-435F-A15D-F45C724701B5}" type="slidenum">
              <a:rPr lang="en-US" smtClean="0"/>
              <a:t>3</a:t>
            </a:fld>
            <a:endParaRPr lang="en-US"/>
          </a:p>
        </p:txBody>
      </p:sp>
    </p:spTree>
    <p:extLst>
      <p:ext uri="{BB962C8B-B14F-4D97-AF65-F5344CB8AC3E}">
        <p14:creationId xmlns:p14="http://schemas.microsoft.com/office/powerpoint/2010/main" val="501848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Physiologic elevations of PCT levels in 3-day-old newborns have demonstrated.</a:t>
            </a:r>
          </a:p>
          <a:p>
            <a:endParaRPr lang="en-IN" dirty="0"/>
          </a:p>
        </p:txBody>
      </p:sp>
      <p:sp>
        <p:nvSpPr>
          <p:cNvPr id="4" name="Slide Number Placeholder 3"/>
          <p:cNvSpPr>
            <a:spLocks noGrp="1"/>
          </p:cNvSpPr>
          <p:nvPr>
            <p:ph type="sldNum" sz="quarter" idx="5"/>
          </p:nvPr>
        </p:nvSpPr>
        <p:spPr/>
        <p:txBody>
          <a:bodyPr/>
          <a:lstStyle/>
          <a:p>
            <a:pPr>
              <a:defRPr/>
            </a:pPr>
            <a:fld id="{D9BC4898-5673-435F-A15D-F45C724701B5}" type="slidenum">
              <a:rPr lang="en-US" smtClean="0"/>
              <a:t>4</a:t>
            </a:fld>
            <a:endParaRPr lang="en-US"/>
          </a:p>
        </p:txBody>
      </p:sp>
    </p:spTree>
    <p:extLst>
      <p:ext uri="{BB962C8B-B14F-4D97-AF65-F5344CB8AC3E}">
        <p14:creationId xmlns:p14="http://schemas.microsoft.com/office/powerpoint/2010/main" val="25689177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O:\HEALTHCARE\Banshree\190413\PPT Templates_fn 190413 3.jpg"/>
          <p:cNvPicPr>
            <a:picLocks noChangeAspect="1" noChangeArrowheads="1"/>
          </p:cNvPicPr>
          <p:nvPr/>
        </p:nvPicPr>
        <p:blipFill>
          <a:blip r:embed="rId2"/>
          <a:srcRect/>
          <a:stretch>
            <a:fillRect/>
          </a:stretch>
        </p:blipFill>
        <p:spPr bwMode="auto">
          <a:xfrm>
            <a:off x="-1588" y="-1588"/>
            <a:ext cx="9147176" cy="6861176"/>
          </a:xfrm>
          <a:prstGeom prst="rect">
            <a:avLst/>
          </a:prstGeom>
          <a:noFill/>
          <a:ln w="9525">
            <a:noFill/>
            <a:miter lim="800000"/>
            <a:headEnd/>
            <a:tailEnd/>
          </a:ln>
        </p:spPr>
      </p:pic>
      <p:sp>
        <p:nvSpPr>
          <p:cNvPr id="2" name="Title 1"/>
          <p:cNvSpPr>
            <a:spLocks noGrp="1"/>
          </p:cNvSpPr>
          <p:nvPr>
            <p:ph type="ctrTitle"/>
          </p:nvPr>
        </p:nvSpPr>
        <p:spPr>
          <a:xfrm>
            <a:off x="2051720" y="2130425"/>
            <a:ext cx="6406480" cy="1470025"/>
          </a:xfrm>
        </p:spPr>
        <p:txBody>
          <a:bodyPr/>
          <a:lstStyle>
            <a:lvl1pPr>
              <a:defRPr>
                <a:solidFill>
                  <a:schemeClr val="bg1"/>
                </a:solidFill>
              </a:defRPr>
            </a:lvl1pPr>
          </a:lstStyle>
          <a:p>
            <a:r>
              <a:rPr lang="en-US"/>
              <a:t>Click to edit Master title style</a:t>
            </a:r>
            <a:endParaRPr lang="en-IN" dirty="0"/>
          </a:p>
        </p:txBody>
      </p:sp>
      <p:sp>
        <p:nvSpPr>
          <p:cNvPr id="3" name="Subtitle 2"/>
          <p:cNvSpPr>
            <a:spLocks noGrp="1"/>
          </p:cNvSpPr>
          <p:nvPr>
            <p:ph type="subTitle" idx="1"/>
          </p:nvPr>
        </p:nvSpPr>
        <p:spPr>
          <a:xfrm>
            <a:off x="2051720" y="3886200"/>
            <a:ext cx="5720680" cy="1559024"/>
          </a:xfrm>
        </p:spPr>
        <p:txBody>
          <a:bodyPr>
            <a:normAutofit/>
          </a:bodyPr>
          <a:lstStyle>
            <a:lvl1pPr marL="0" indent="0" algn="l">
              <a:buNone/>
              <a:defRPr sz="180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dirty="0"/>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I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09AD6BB-F648-4D94-AB0F-6A7281A70425}" type="datetimeFigureOut">
              <a:rPr lang="en-US"/>
              <a:t>3/15/2024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34D3D79-0C14-496A-AF68-AC6FF4EE99B4}" type="slidenum">
              <a:rPr lang="en-US"/>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lvl1pPr>
              <a:defRPr/>
            </a:lvl1pPr>
          </a:lstStyle>
          <a:p>
            <a:pPr>
              <a:defRPr/>
            </a:pPr>
            <a:fld id="{22018F7E-0C00-4042-AA42-75B3A10424A1}" type="datetimeFigureOut">
              <a:rPr lang="en-US"/>
              <a:t>3/15/2024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296E02-D7C7-4B40-B71A-5CB4C684FCEC}" type="slidenum">
              <a:rPr lang="en-US"/>
              <a:t>‹#›</a:t>
            </a:fld>
            <a:endParaRPr lang="en-US"/>
          </a:p>
        </p:txBody>
      </p:sp>
    </p:spTree>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lvl1pPr>
              <a:defRPr/>
            </a:lvl1pPr>
          </a:lstStyle>
          <a:p>
            <a:pPr>
              <a:defRPr/>
            </a:pPr>
            <a:fld id="{5C4D563B-BD77-414B-8FA0-D7A464C319DF}" type="datetimeFigureOut">
              <a:rPr lang="en-US"/>
              <a:t>3/15/2024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6DF27E-94D7-42BF-B743-D50F25C1E37B}" type="slidenum">
              <a:rPr lang="en-US"/>
              <a:t>‹#›</a:t>
            </a:fld>
            <a:endParaRPr lang="en-US"/>
          </a:p>
        </p:txBody>
      </p:sp>
    </p:spTree>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pic>
        <p:nvPicPr>
          <p:cNvPr id="4" name="Picture 7" descr="PPT Templates_fn 190413 - coporate address.jpg"/>
          <p:cNvPicPr>
            <a:picLocks noChangeAspect="1"/>
          </p:cNvPicPr>
          <p:nvPr/>
        </p:nvPicPr>
        <p:blipFill>
          <a:blip r:embed="rId2"/>
          <a:srcRect/>
          <a:stretch>
            <a:fillRect/>
          </a:stretch>
        </p:blipFill>
        <p:spPr bwMode="auto">
          <a:xfrm>
            <a:off x="1588" y="0"/>
            <a:ext cx="9140825" cy="6858000"/>
          </a:xfrm>
          <a:prstGeom prst="rect">
            <a:avLst/>
          </a:prstGeom>
          <a:noFill/>
          <a:ln w="9525">
            <a:noFill/>
            <a:miter lim="800000"/>
            <a:headEnd/>
            <a:tailEnd/>
          </a:ln>
        </p:spPr>
      </p:pic>
      <p:sp>
        <p:nvSpPr>
          <p:cNvPr id="5" name="Title 1"/>
          <p:cNvSpPr txBox="1"/>
          <p:nvPr/>
        </p:nvSpPr>
        <p:spPr>
          <a:xfrm>
            <a:off x="2051050" y="2135188"/>
            <a:ext cx="6407150" cy="1470025"/>
          </a:xfrm>
          <a:prstGeom prst="rect">
            <a:avLst/>
          </a:prstGeom>
        </p:spPr>
        <p:txBody>
          <a:bodyPr anchor="ctr"/>
          <a:lstStyle>
            <a:lvl1pPr algn="l" defTabSz="914400" rtl="0" eaLnBrk="1" latinLnBrk="0" hangingPunct="1">
              <a:spcBef>
                <a:spcPct val="0"/>
              </a:spcBef>
              <a:buNone/>
              <a:defRPr sz="3200" b="1" kern="1200">
                <a:solidFill>
                  <a:schemeClr val="bg1"/>
                </a:solidFill>
                <a:latin typeface="+mj-lt"/>
                <a:ea typeface="+mj-ea"/>
                <a:cs typeface="+mj-cs"/>
              </a:defRPr>
            </a:lvl1pPr>
          </a:lstStyle>
          <a:p>
            <a:pPr fontAlgn="auto">
              <a:spcAft>
                <a:spcPts val="0"/>
              </a:spcAft>
              <a:defRPr/>
            </a:pPr>
            <a:r>
              <a:rPr lang="en-US" dirty="0"/>
              <a:t>THANK YOU</a:t>
            </a:r>
            <a:endParaRPr lang="en-IN" dirty="0"/>
          </a:p>
        </p:txBody>
      </p:sp>
      <p:sp>
        <p:nvSpPr>
          <p:cNvPr id="3" name="Subtitle 2"/>
          <p:cNvSpPr>
            <a:spLocks noGrp="1"/>
          </p:cNvSpPr>
          <p:nvPr>
            <p:ph type="subTitle" idx="1"/>
          </p:nvPr>
        </p:nvSpPr>
        <p:spPr>
          <a:xfrm>
            <a:off x="2051720" y="3886200"/>
            <a:ext cx="5720680" cy="1415008"/>
          </a:xfrm>
        </p:spPr>
        <p:txBody>
          <a:bodyPr>
            <a:normAutofit/>
          </a:bodyPr>
          <a:lstStyle>
            <a:lvl1pPr marL="0" indent="0" algn="l">
              <a:buNone/>
              <a:defRPr sz="180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dirty="0"/>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2" name="Picture 7" descr="CARDIAC.jpg"/>
          <p:cNvPicPr>
            <a:picLocks noChangeAspect="1"/>
          </p:cNvPicPr>
          <p:nvPr/>
        </p:nvPicPr>
        <p:blipFill>
          <a:blip r:embed="rId2"/>
          <a:srcRect/>
          <a:stretch>
            <a:fillRect/>
          </a:stretch>
        </p:blipFill>
        <p:spPr bwMode="auto">
          <a:xfrm>
            <a:off x="1588" y="0"/>
            <a:ext cx="9140825" cy="6858000"/>
          </a:xfrm>
          <a:prstGeom prst="rect">
            <a:avLst/>
          </a:prstGeom>
          <a:noFill/>
          <a:ln w="9525">
            <a:noFill/>
            <a:miter lim="800000"/>
            <a:headEnd/>
            <a:tailEnd/>
          </a:ln>
        </p:spPr>
      </p:pic>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pic>
        <p:nvPicPr>
          <p:cNvPr id="2" name="Picture 2" descr="O:\HEALTHCARE\Banshree\190413\PPT Templates_fn 190413 1a.jpg"/>
          <p:cNvPicPr>
            <a:picLocks noChangeAspect="1" noChangeArrowheads="1"/>
          </p:cNvPicPr>
          <p:nvPr/>
        </p:nvPicPr>
        <p:blipFill>
          <a:blip r:embed="rId2"/>
          <a:srcRect/>
          <a:stretch>
            <a:fillRect/>
          </a:stretch>
        </p:blipFill>
        <p:spPr bwMode="auto">
          <a:xfrm>
            <a:off x="-1588" y="-1588"/>
            <a:ext cx="9147176" cy="6861176"/>
          </a:xfrm>
          <a:prstGeom prst="rect">
            <a:avLst/>
          </a:prstGeom>
          <a:noFill/>
          <a:ln w="9525">
            <a:noFill/>
            <a:miter lim="800000"/>
            <a:headEnd/>
            <a:tailEnd/>
          </a:ln>
        </p:spPr>
      </p:pic>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Date Placeholder 3"/>
          <p:cNvSpPr>
            <a:spLocks noGrp="1"/>
          </p:cNvSpPr>
          <p:nvPr>
            <p:ph type="dt" sz="half" idx="10"/>
          </p:nvPr>
        </p:nvSpPr>
        <p:spPr/>
        <p:txBody>
          <a:bodyPr/>
          <a:lstStyle>
            <a:lvl1pPr>
              <a:defRPr/>
            </a:lvl1pPr>
          </a:lstStyle>
          <a:p>
            <a:pPr>
              <a:defRPr/>
            </a:pPr>
            <a:fld id="{E7CAA773-809B-4B4E-9BC5-B23288178D55}" type="datetimeFigureOut">
              <a:rPr lang="en-US"/>
              <a:t>3/15/2024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B1B361-19C3-4650-AC22-825AFF00DD35}" type="slidenum">
              <a:rPr lang="en-US"/>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dirty="0"/>
          </a:p>
        </p:txBody>
      </p:sp>
      <p:sp>
        <p:nvSpPr>
          <p:cNvPr id="3" name="Content Placeholder 2"/>
          <p:cNvSpPr>
            <a:spLocks noGrp="1"/>
          </p:cNvSpPr>
          <p:nvPr>
            <p:ph sz="half" idx="1"/>
          </p:nvPr>
        </p:nvSpPr>
        <p:spPr>
          <a:xfrm>
            <a:off x="457200" y="1052736"/>
            <a:ext cx="3524200" cy="507342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half" idx="2"/>
          </p:nvPr>
        </p:nvSpPr>
        <p:spPr>
          <a:xfrm>
            <a:off x="4648200" y="1052736"/>
            <a:ext cx="3524200" cy="507342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3"/>
          <p:cNvSpPr>
            <a:spLocks noGrp="1"/>
          </p:cNvSpPr>
          <p:nvPr>
            <p:ph type="dt" sz="half" idx="10"/>
          </p:nvPr>
        </p:nvSpPr>
        <p:spPr/>
        <p:txBody>
          <a:bodyPr/>
          <a:lstStyle>
            <a:lvl1pPr>
              <a:defRPr/>
            </a:lvl1pPr>
          </a:lstStyle>
          <a:p>
            <a:pPr>
              <a:defRPr/>
            </a:pPr>
            <a:fld id="{4DC26B7D-DA7C-42DA-B7A1-CD90C5BEAC27}" type="datetimeFigureOut">
              <a:rPr lang="en-US"/>
              <a:t>3/15/2024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2557A9-B93E-4937-A5B9-5B058AA972F7}" type="slidenum">
              <a:rPr lang="en-US"/>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dirty="0"/>
          </a:p>
        </p:txBody>
      </p:sp>
      <p:sp>
        <p:nvSpPr>
          <p:cNvPr id="3" name="Text Placeholder 2"/>
          <p:cNvSpPr>
            <a:spLocks noGrp="1"/>
          </p:cNvSpPr>
          <p:nvPr>
            <p:ph type="body" idx="1"/>
          </p:nvPr>
        </p:nvSpPr>
        <p:spPr>
          <a:xfrm>
            <a:off x="457200" y="1052736"/>
            <a:ext cx="3525990" cy="567754"/>
          </a:xfrm>
        </p:spPr>
        <p:txBody>
          <a:bodyPr anchor="b">
            <a:normAutofit/>
          </a:bodyPr>
          <a:lstStyle>
            <a:lvl1pPr marL="0" indent="0">
              <a:buNone/>
              <a:defRPr sz="2000" b="1">
                <a:solidFill>
                  <a:srgbClr val="4F81B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44824"/>
            <a:ext cx="3525990" cy="4281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052736"/>
            <a:ext cx="3527375" cy="567754"/>
          </a:xfrm>
        </p:spPr>
        <p:txBody>
          <a:bodyPr anchor="b">
            <a:normAutofit/>
          </a:bodyPr>
          <a:lstStyle>
            <a:lvl1pPr marL="0" indent="0">
              <a:buNone/>
              <a:defRPr sz="2000" b="1">
                <a:solidFill>
                  <a:srgbClr val="4F81B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844824"/>
            <a:ext cx="3527375" cy="4281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3"/>
          <p:cNvSpPr>
            <a:spLocks noGrp="1"/>
          </p:cNvSpPr>
          <p:nvPr>
            <p:ph type="dt" sz="half" idx="10"/>
          </p:nvPr>
        </p:nvSpPr>
        <p:spPr/>
        <p:txBody>
          <a:bodyPr/>
          <a:lstStyle>
            <a:lvl1pPr>
              <a:defRPr/>
            </a:lvl1pPr>
          </a:lstStyle>
          <a:p>
            <a:pPr>
              <a:defRPr/>
            </a:pPr>
            <a:fld id="{659673D8-D911-4B8C-A604-50CDB9B79073}" type="datetimeFigureOut">
              <a:rPr lang="en-US"/>
              <a:t>3/15/2024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52D1C32-AB41-44F6-9518-5E935069FBE0}" type="slidenum">
              <a:rPr lang="en-US"/>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dirty="0"/>
          </a:p>
        </p:txBody>
      </p:sp>
      <p:sp>
        <p:nvSpPr>
          <p:cNvPr id="3" name="Date Placeholder 3"/>
          <p:cNvSpPr>
            <a:spLocks noGrp="1"/>
          </p:cNvSpPr>
          <p:nvPr>
            <p:ph type="dt" sz="half" idx="10"/>
          </p:nvPr>
        </p:nvSpPr>
        <p:spPr/>
        <p:txBody>
          <a:bodyPr/>
          <a:lstStyle>
            <a:lvl1pPr>
              <a:defRPr/>
            </a:lvl1pPr>
          </a:lstStyle>
          <a:p>
            <a:pPr>
              <a:defRPr/>
            </a:pPr>
            <a:fld id="{244370D4-56AE-4025-A426-6236AA75C399}" type="datetimeFigureOut">
              <a:rPr lang="en-US"/>
              <a:t>3/15/2024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41BD155-A144-4DA6-9D6A-29358CA0402F}" type="slidenum">
              <a:rPr lang="en-US"/>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CE5EE2E-11AA-4016-8DC2-DF0888717B95}" type="datetimeFigureOut">
              <a:rPr lang="en-US"/>
              <a:t>3/15/2024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878C2D2-181D-415B-A1D0-3AB9BEB53416}" type="slidenum">
              <a:rPr lang="en-US"/>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66689"/>
            <a:ext cx="3008313" cy="1050143"/>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836712"/>
            <a:ext cx="5111750" cy="52894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916832"/>
            <a:ext cx="3008313" cy="42093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E1C9F61-6147-4A79-9909-697AEDC52128}" type="datetimeFigureOut">
              <a:rPr lang="en-US"/>
              <a:t>3/15/2024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7E57E40-B757-4CDB-86C0-F6697F4549D3}" type="slidenum">
              <a:rPr lang="en-US"/>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5602" name="Picture 2" descr="O:\HEALTHCARE\Banshree\190413\PPT Templates_fn 190413 2.jpg"/>
          <p:cNvPicPr>
            <a:picLocks noChangeAspect="1" noChangeArrowheads="1"/>
          </p:cNvPicPr>
          <p:nvPr/>
        </p:nvPicPr>
        <p:blipFill>
          <a:blip r:embed="rId15"/>
          <a:srcRect/>
          <a:stretch>
            <a:fillRect/>
          </a:stretch>
        </p:blipFill>
        <p:spPr bwMode="auto">
          <a:xfrm>
            <a:off x="-1588" y="-1588"/>
            <a:ext cx="9147176" cy="6861176"/>
          </a:xfrm>
          <a:prstGeom prst="rect">
            <a:avLst/>
          </a:prstGeom>
          <a:noFill/>
          <a:ln w="9525">
            <a:noFill/>
            <a:miter lim="800000"/>
            <a:headEnd/>
            <a:tailEnd/>
          </a:ln>
        </p:spPr>
      </p:pic>
      <p:sp>
        <p:nvSpPr>
          <p:cNvPr id="25603" name="Title Placeholder 1"/>
          <p:cNvSpPr>
            <a:spLocks noGrp="1"/>
          </p:cNvSpPr>
          <p:nvPr>
            <p:ph type="title"/>
          </p:nvPr>
        </p:nvSpPr>
        <p:spPr bwMode="auto">
          <a:xfrm>
            <a:off x="457200" y="274638"/>
            <a:ext cx="7715250" cy="417512"/>
          </a:xfrm>
          <a:prstGeom prst="rect">
            <a:avLst/>
          </a:prstGeom>
          <a:noFill/>
          <a:ln w="9525">
            <a:noFill/>
            <a:miter lim="800000"/>
          </a:ln>
        </p:spPr>
        <p:txBody>
          <a:bodyPr vert="horz" wrap="square" lIns="91440" tIns="45720" rIns="91440" bIns="45720" numCol="1" anchor="ctr" anchorCtr="0" compatLnSpc="1"/>
          <a:lstStyle/>
          <a:p>
            <a:pPr lvl="0"/>
            <a:r>
              <a:rPr lang="en-US"/>
              <a:t>Click to edit Master title style</a:t>
            </a:r>
            <a:endParaRPr lang="en-IN"/>
          </a:p>
        </p:txBody>
      </p:sp>
      <p:sp>
        <p:nvSpPr>
          <p:cNvPr id="25604" name="Text Placeholder 2"/>
          <p:cNvSpPr>
            <a:spLocks noGrp="1"/>
          </p:cNvSpPr>
          <p:nvPr>
            <p:ph type="body" idx="1"/>
          </p:nvPr>
        </p:nvSpPr>
        <p:spPr bwMode="auto">
          <a:xfrm>
            <a:off x="457200" y="981075"/>
            <a:ext cx="7715250" cy="5145088"/>
          </a:xfrm>
          <a:prstGeom prst="rect">
            <a:avLst/>
          </a:prstGeom>
          <a:noFill/>
          <a:ln w="9525">
            <a:noFill/>
            <a:miter lim="800000"/>
          </a:ln>
        </p:spPr>
        <p:txBody>
          <a:bodyPr vert="horz" wrap="square" lIns="91440" tIns="45720" rIns="91440" bIns="45720"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2DD1175-94F1-43F6-8682-8C579E4298E2}" type="datetimeFigureOut">
              <a:rPr lang="en-US"/>
              <a:t>3/15/2024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161925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7E4756C-2F82-471B-AB76-148747423283}" type="slidenum">
              <a:rPr lang="en-US"/>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dissolve/>
  </p:transition>
  <p:txStyles>
    <p:titleStyle>
      <a:lvl1pPr algn="l" rtl="0" eaLnBrk="0" fontAlgn="base" hangingPunct="0">
        <a:spcBef>
          <a:spcPct val="0"/>
        </a:spcBef>
        <a:spcAft>
          <a:spcPct val="0"/>
        </a:spcAft>
        <a:defRPr sz="3200" b="1" kern="1200">
          <a:solidFill>
            <a:srgbClr val="4F81BD"/>
          </a:solidFill>
          <a:latin typeface="+mj-lt"/>
          <a:ea typeface="+mj-ea"/>
          <a:cs typeface="+mj-cs"/>
        </a:defRPr>
      </a:lvl1pPr>
      <a:lvl2pPr algn="l" rtl="0" eaLnBrk="0" fontAlgn="base" hangingPunct="0">
        <a:spcBef>
          <a:spcPct val="0"/>
        </a:spcBef>
        <a:spcAft>
          <a:spcPct val="0"/>
        </a:spcAft>
        <a:defRPr sz="3200" b="1">
          <a:solidFill>
            <a:srgbClr val="4F81BD"/>
          </a:solidFill>
          <a:latin typeface="Calibri" panose="020F0502020204030204" pitchFamily="34" charset="0"/>
        </a:defRPr>
      </a:lvl2pPr>
      <a:lvl3pPr algn="l" rtl="0" eaLnBrk="0" fontAlgn="base" hangingPunct="0">
        <a:spcBef>
          <a:spcPct val="0"/>
        </a:spcBef>
        <a:spcAft>
          <a:spcPct val="0"/>
        </a:spcAft>
        <a:defRPr sz="3200" b="1">
          <a:solidFill>
            <a:srgbClr val="4F81BD"/>
          </a:solidFill>
          <a:latin typeface="Calibri" panose="020F0502020204030204" pitchFamily="34" charset="0"/>
        </a:defRPr>
      </a:lvl3pPr>
      <a:lvl4pPr algn="l" rtl="0" eaLnBrk="0" fontAlgn="base" hangingPunct="0">
        <a:spcBef>
          <a:spcPct val="0"/>
        </a:spcBef>
        <a:spcAft>
          <a:spcPct val="0"/>
        </a:spcAft>
        <a:defRPr sz="3200" b="1">
          <a:solidFill>
            <a:srgbClr val="4F81BD"/>
          </a:solidFill>
          <a:latin typeface="Calibri" panose="020F0502020204030204" pitchFamily="34" charset="0"/>
        </a:defRPr>
      </a:lvl4pPr>
      <a:lvl5pPr algn="l" rtl="0" eaLnBrk="0" fontAlgn="base" hangingPunct="0">
        <a:spcBef>
          <a:spcPct val="0"/>
        </a:spcBef>
        <a:spcAft>
          <a:spcPct val="0"/>
        </a:spcAft>
        <a:defRPr sz="3200" b="1">
          <a:solidFill>
            <a:srgbClr val="4F81BD"/>
          </a:solidFill>
          <a:latin typeface="Calibri" panose="020F0502020204030204" pitchFamily="34" charset="0"/>
        </a:defRPr>
      </a:lvl5pPr>
      <a:lvl6pPr marL="457200" algn="l" rtl="0" eaLnBrk="1" fontAlgn="base" hangingPunct="1">
        <a:spcBef>
          <a:spcPct val="0"/>
        </a:spcBef>
        <a:spcAft>
          <a:spcPct val="0"/>
        </a:spcAft>
        <a:defRPr sz="3200" b="1">
          <a:solidFill>
            <a:srgbClr val="4F81BD"/>
          </a:solidFill>
          <a:latin typeface="Calibri" panose="020F0502020204030204" pitchFamily="34" charset="0"/>
        </a:defRPr>
      </a:lvl6pPr>
      <a:lvl7pPr marL="914400" algn="l" rtl="0" eaLnBrk="1" fontAlgn="base" hangingPunct="1">
        <a:spcBef>
          <a:spcPct val="0"/>
        </a:spcBef>
        <a:spcAft>
          <a:spcPct val="0"/>
        </a:spcAft>
        <a:defRPr sz="3200" b="1">
          <a:solidFill>
            <a:srgbClr val="4F81BD"/>
          </a:solidFill>
          <a:latin typeface="Calibri" panose="020F0502020204030204" pitchFamily="34" charset="0"/>
        </a:defRPr>
      </a:lvl7pPr>
      <a:lvl8pPr marL="1371600" algn="l" rtl="0" eaLnBrk="1" fontAlgn="base" hangingPunct="1">
        <a:spcBef>
          <a:spcPct val="0"/>
        </a:spcBef>
        <a:spcAft>
          <a:spcPct val="0"/>
        </a:spcAft>
        <a:defRPr sz="3200" b="1">
          <a:solidFill>
            <a:srgbClr val="4F81BD"/>
          </a:solidFill>
          <a:latin typeface="Calibri" panose="020F0502020204030204" pitchFamily="34" charset="0"/>
        </a:defRPr>
      </a:lvl8pPr>
      <a:lvl9pPr marL="1828800" algn="l" rtl="0" eaLnBrk="1" fontAlgn="base" hangingPunct="1">
        <a:spcBef>
          <a:spcPct val="0"/>
        </a:spcBef>
        <a:spcAft>
          <a:spcPct val="0"/>
        </a:spcAft>
        <a:defRPr sz="3200" b="1">
          <a:solidFill>
            <a:srgbClr val="4F81BD"/>
          </a:solidFill>
          <a:latin typeface="Calibri" panose="020F0502020204030204" pitchFamily="34" charset="0"/>
        </a:defRPr>
      </a:lvl9pPr>
    </p:titleStyle>
    <p:bodyStyle>
      <a:lvl1pPr marL="342900" indent="-342900" algn="l" rtl="0" eaLnBrk="0" fontAlgn="base" hangingPunct="0">
        <a:spcBef>
          <a:spcPct val="20000"/>
        </a:spcBef>
        <a:spcAft>
          <a:spcPct val="0"/>
        </a:spcAft>
        <a:buClr>
          <a:srgbClr val="4F81BD"/>
        </a:buClr>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4F81BD"/>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4F81BD"/>
        </a:buClr>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4F81BD"/>
        </a:buClr>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4F81BD"/>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www.procalcitonin.com/"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6120" y="2130425"/>
            <a:ext cx="7089140" cy="1470025"/>
          </a:xfrm>
        </p:spPr>
        <p:txBody>
          <a:bodyPr/>
          <a:lstStyle/>
          <a:p>
            <a:r>
              <a:rPr lang="en-IN" sz="3600"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lgerian" panose="04020705040A02060702" pitchFamily="82" charset="0"/>
              </a:rPr>
              <a:t>Introduction to Procalcitonin (PCT)</a:t>
            </a:r>
            <a:r>
              <a:rPr lang="en-IN" sz="3600" dirty="0">
                <a:latin typeface="Algerian" panose="04020705040A02060702" pitchFamily="82" charset="0"/>
              </a:rPr>
              <a:t> </a:t>
            </a:r>
            <a:endParaRPr lang="en-US" sz="3600" dirty="0">
              <a:latin typeface="Algerian" panose="04020705040A02060702" pitchFamily="82" charset="0"/>
            </a:endParaRPr>
          </a:p>
        </p:txBody>
      </p:sp>
      <p:sp>
        <p:nvSpPr>
          <p:cNvPr id="3" name="Text Box 2"/>
          <p:cNvSpPr txBox="1"/>
          <p:nvPr/>
        </p:nvSpPr>
        <p:spPr>
          <a:xfrm>
            <a:off x="4953000" y="4038600"/>
            <a:ext cx="3589020" cy="2000548"/>
          </a:xfrm>
          <a:prstGeom prst="rect">
            <a:avLst/>
          </a:prstGeom>
          <a:noFill/>
        </p:spPr>
        <p:txBody>
          <a:bodyPr wrap="square" rtlCol="0">
            <a:spAutoFit/>
          </a:bodyPr>
          <a:lstStyle/>
          <a:p>
            <a:pPr algn="l" fontAlgn="base"/>
            <a:r>
              <a:rPr lang="en-IN" sz="2000" b="0" i="0" dirty="0">
                <a:solidFill>
                  <a:schemeClr val="bg1"/>
                </a:solidFill>
                <a:effectLst/>
                <a:latin typeface="Calibri" panose="020F0502020204030204" pitchFamily="34" charset="0"/>
              </a:rPr>
              <a:t>Dr. Amit Samadhiya </a:t>
            </a:r>
          </a:p>
          <a:p>
            <a:pPr algn="l" fontAlgn="base"/>
            <a:r>
              <a:rPr lang="en-IN" sz="2000" b="0" i="0" dirty="0">
                <a:solidFill>
                  <a:schemeClr val="bg1"/>
                </a:solidFill>
                <a:effectLst/>
                <a:latin typeface="Calibri" panose="020F0502020204030204" pitchFamily="34" charset="0"/>
              </a:rPr>
              <a:t>Junior Consultant </a:t>
            </a:r>
          </a:p>
          <a:p>
            <a:pPr algn="l" fontAlgn="base"/>
            <a:r>
              <a:rPr lang="en-IN" sz="2000" b="0" i="0" dirty="0">
                <a:solidFill>
                  <a:schemeClr val="bg1"/>
                </a:solidFill>
                <a:effectLst/>
                <a:latin typeface="Calibri" panose="020F0502020204030204" pitchFamily="34" charset="0"/>
              </a:rPr>
              <a:t>Department of Biochemistry </a:t>
            </a:r>
          </a:p>
          <a:p>
            <a:pPr algn="l" fontAlgn="base"/>
            <a:r>
              <a:rPr lang="en-IN" sz="2000" b="0" i="0" dirty="0" err="1">
                <a:solidFill>
                  <a:schemeClr val="bg1"/>
                </a:solidFill>
                <a:effectLst/>
                <a:latin typeface="Calibri" panose="020F0502020204030204" pitchFamily="34" charset="0"/>
              </a:rPr>
              <a:t>Dharamshila</a:t>
            </a:r>
            <a:r>
              <a:rPr lang="en-IN" sz="2000" b="0" i="0" dirty="0">
                <a:solidFill>
                  <a:schemeClr val="bg1"/>
                </a:solidFill>
                <a:effectLst/>
                <a:latin typeface="Calibri" panose="020F0502020204030204" pitchFamily="34" charset="0"/>
              </a:rPr>
              <a:t> Narayana </a:t>
            </a:r>
            <a:r>
              <a:rPr lang="en-IN" sz="2000" b="0" i="0" dirty="0" err="1">
                <a:solidFill>
                  <a:schemeClr val="bg1"/>
                </a:solidFill>
                <a:effectLst/>
                <a:latin typeface="Calibri" panose="020F0502020204030204" pitchFamily="34" charset="0"/>
              </a:rPr>
              <a:t>Superspeciality</a:t>
            </a:r>
            <a:r>
              <a:rPr lang="en-IN" sz="2000" b="0" i="0" dirty="0">
                <a:solidFill>
                  <a:schemeClr val="bg1"/>
                </a:solidFill>
                <a:effectLst/>
                <a:latin typeface="Calibri" panose="020F0502020204030204" pitchFamily="34" charset="0"/>
              </a:rPr>
              <a:t> Hospital</a:t>
            </a:r>
          </a:p>
          <a:p>
            <a:endParaRPr lang="en-IN" altLang="en-US" sz="2400" dirty="0">
              <a:solidFill>
                <a:schemeClr val="bg1"/>
              </a:solidFill>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15250" cy="563562"/>
          </a:xfrm>
        </p:spPr>
        <p:txBody>
          <a:bodyPr/>
          <a:lstStyle/>
          <a:p>
            <a:r>
              <a:rPr lang="en-IN" dirty="0"/>
              <a:t>Nature and Synthesis </a:t>
            </a:r>
          </a:p>
        </p:txBody>
      </p:sp>
      <p:sp>
        <p:nvSpPr>
          <p:cNvPr id="3" name="Content Placeholder 2"/>
          <p:cNvSpPr>
            <a:spLocks noGrp="1"/>
          </p:cNvSpPr>
          <p:nvPr>
            <p:ph idx="1"/>
          </p:nvPr>
        </p:nvSpPr>
        <p:spPr>
          <a:xfrm>
            <a:off x="109855" y="981075"/>
            <a:ext cx="8957945" cy="5602287"/>
          </a:xfrm>
        </p:spPr>
        <p:txBody>
          <a:bodyPr/>
          <a:lstStyle/>
          <a:p>
            <a:pPr algn="just">
              <a:buFont typeface="Wingdings" panose="05000000000000000000" pitchFamily="2" charset="2"/>
              <a:buChar char="ü"/>
            </a:pPr>
            <a:r>
              <a:rPr lang="en-IN" sz="3200" b="1" dirty="0"/>
              <a:t> 116 AA Long peptide, Precursor of calcitonin.</a:t>
            </a:r>
          </a:p>
          <a:p>
            <a:pPr>
              <a:buFont typeface="Wingdings" panose="05000000000000000000" pitchFamily="2" charset="2"/>
              <a:buChar char="ü"/>
            </a:pPr>
            <a:r>
              <a:rPr lang="en-IN" sz="3200" b="1" dirty="0"/>
              <a:t> Parafollicular cells, Neuroendocrine cells of    lungs and Intestine. </a:t>
            </a:r>
          </a:p>
          <a:p>
            <a:pPr algn="just">
              <a:buFont typeface="Wingdings" panose="05000000000000000000" pitchFamily="2" charset="2"/>
              <a:buChar char="ü"/>
            </a:pPr>
            <a:r>
              <a:rPr lang="en-IN" sz="3200" b="1" dirty="0"/>
              <a:t> Induced by IL-6, TNF-alfa and IL-1β.</a:t>
            </a:r>
          </a:p>
          <a:p>
            <a:pPr marL="0" indent="0" algn="just">
              <a:buNone/>
            </a:pPr>
            <a:endParaRPr lang="en-IN" sz="3200" b="1" dirty="0"/>
          </a:p>
        </p:txBody>
      </p:sp>
      <p:pic>
        <p:nvPicPr>
          <p:cNvPr id="9" name="Picture 8">
            <a:extLst>
              <a:ext uri="{FF2B5EF4-FFF2-40B4-BE49-F238E27FC236}">
                <a16:creationId xmlns:a16="http://schemas.microsoft.com/office/drawing/2014/main" id="{50DBFBB8-CA94-52A2-DFF8-26FC9BEB1A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5" y="3274581"/>
            <a:ext cx="9144000" cy="3621024"/>
          </a:xfrm>
          <a:prstGeom prst="rect">
            <a:avLst/>
          </a:prstGeom>
        </p:spPr>
      </p:pic>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172450" cy="981074"/>
          </a:xfrm>
        </p:spPr>
        <p:txBody>
          <a:bodyPr/>
          <a:lstStyle/>
          <a:p>
            <a:r>
              <a:rPr lang="en-US" sz="3600" dirty="0"/>
              <a:t>Why procalcitonin is raised with normal calcitonin ?</a:t>
            </a:r>
          </a:p>
        </p:txBody>
      </p:sp>
      <p:pic>
        <p:nvPicPr>
          <p:cNvPr id="5" name="Content Placeholder 4">
            <a:extLst>
              <a:ext uri="{FF2B5EF4-FFF2-40B4-BE49-F238E27FC236}">
                <a16:creationId xmlns:a16="http://schemas.microsoft.com/office/drawing/2014/main" id="{1F4711B8-AD4E-A8E5-FA1A-9B1B2917C26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981075"/>
            <a:ext cx="9144000" cy="6029325"/>
          </a:xfrm>
        </p:spPr>
      </p:pic>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72450" cy="692150"/>
          </a:xfrm>
        </p:spPr>
        <p:txBody>
          <a:bodyPr/>
          <a:lstStyle/>
          <a:p>
            <a:r>
              <a:rPr lang="en-US" sz="4000" dirty="0"/>
              <a:t> Diagnostic accuracy of PCT</a:t>
            </a:r>
          </a:p>
        </p:txBody>
      </p:sp>
      <p:sp>
        <p:nvSpPr>
          <p:cNvPr id="3" name="Content Placeholder 2"/>
          <p:cNvSpPr>
            <a:spLocks noGrp="1"/>
          </p:cNvSpPr>
          <p:nvPr>
            <p:ph idx="1"/>
          </p:nvPr>
        </p:nvSpPr>
        <p:spPr>
          <a:xfrm>
            <a:off x="0" y="981074"/>
            <a:ext cx="9144000" cy="5876925"/>
          </a:xfrm>
        </p:spPr>
        <p:txBody>
          <a:bodyPr/>
          <a:lstStyle/>
          <a:p>
            <a:r>
              <a:rPr lang="en-US" sz="2400" dirty="0"/>
              <a:t>A rapid semi-quantitative solid-phase immunoassay (BRAHMS PCT-Q) and a POC assay (BRAHMS PCT™ direct) are commercially available (</a:t>
            </a:r>
            <a:r>
              <a:rPr lang="en-US" sz="2400" dirty="0">
                <a:hlinkClick r:id="rId3"/>
              </a:rPr>
              <a:t>www.procalcitonin.com</a:t>
            </a:r>
            <a:r>
              <a:rPr lang="en-US" sz="2400" dirty="0"/>
              <a:t>)</a:t>
            </a:r>
          </a:p>
          <a:p>
            <a:r>
              <a:rPr lang="en-IN" sz="2400" b="0" i="0" u="none" strike="noStrike" baseline="0" dirty="0">
                <a:latin typeface="ArialUnicodeMS"/>
              </a:rPr>
              <a:t>System Measuring Range 0.030–100 ng/mL or microg/L</a:t>
            </a:r>
          </a:p>
          <a:p>
            <a:pPr algn="l"/>
            <a:r>
              <a:rPr lang="en-US" sz="2400" b="0" i="0" u="none" strike="noStrike" baseline="0" dirty="0">
                <a:latin typeface="ArialUnicodeMS"/>
              </a:rPr>
              <a:t>95th Percentile URL - </a:t>
            </a:r>
            <a:r>
              <a:rPr lang="en-IN" sz="2400" b="0" i="0" u="none" strike="noStrike" baseline="0" dirty="0">
                <a:latin typeface="ArialUnicodeMS"/>
              </a:rPr>
              <a:t>0.077  ng/mL</a:t>
            </a:r>
          </a:p>
          <a:p>
            <a:pPr algn="l"/>
            <a:r>
              <a:rPr lang="en-IN" sz="2400" dirty="0">
                <a:latin typeface="ArialUnicodeMS"/>
              </a:rPr>
              <a:t>SD -   O.O27 </a:t>
            </a:r>
            <a:r>
              <a:rPr lang="en-IN" sz="2400" b="0" i="0" u="none" strike="noStrike" baseline="0" dirty="0">
                <a:latin typeface="ArialUnicodeMS"/>
              </a:rPr>
              <a:t>ng/mg       </a:t>
            </a:r>
            <a:r>
              <a:rPr lang="en-IN" sz="2400" dirty="0">
                <a:latin typeface="ArialUnicodeMS"/>
              </a:rPr>
              <a:t> CV – 4.6%</a:t>
            </a:r>
            <a:endParaRPr lang="en-IN" sz="2400" b="0" i="0" u="none" strike="noStrike" baseline="0" dirty="0">
              <a:latin typeface="ArialUnicodeMS"/>
            </a:endParaRPr>
          </a:p>
          <a:p>
            <a:endParaRPr lang="en-US" dirty="0"/>
          </a:p>
          <a:p>
            <a:endParaRPr lang="en-US" dirty="0"/>
          </a:p>
        </p:txBody>
      </p:sp>
      <p:pic>
        <p:nvPicPr>
          <p:cNvPr id="6" name="Picture 5">
            <a:extLst>
              <a:ext uri="{FF2B5EF4-FFF2-40B4-BE49-F238E27FC236}">
                <a16:creationId xmlns:a16="http://schemas.microsoft.com/office/drawing/2014/main" id="{56DA4D01-BA31-CA0F-B651-63293A2E4FC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733800"/>
            <a:ext cx="9144000" cy="3124198"/>
          </a:xfrm>
          <a:prstGeom prst="rect">
            <a:avLst/>
          </a:prstGeom>
        </p:spPr>
      </p:pic>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4E615-60FB-6C20-D7B9-02DC82549BBB}"/>
              </a:ext>
            </a:extLst>
          </p:cNvPr>
          <p:cNvSpPr>
            <a:spLocks noGrp="1"/>
          </p:cNvSpPr>
          <p:nvPr>
            <p:ph type="title"/>
          </p:nvPr>
        </p:nvSpPr>
        <p:spPr/>
        <p:txBody>
          <a:bodyPr/>
          <a:lstStyle/>
          <a:p>
            <a:r>
              <a:rPr lang="en-IN" sz="4000" dirty="0"/>
              <a:t>Reference Interval </a:t>
            </a:r>
          </a:p>
        </p:txBody>
      </p:sp>
      <p:pic>
        <p:nvPicPr>
          <p:cNvPr id="9" name="Content Placeholder 8">
            <a:extLst>
              <a:ext uri="{FF2B5EF4-FFF2-40B4-BE49-F238E27FC236}">
                <a16:creationId xmlns:a16="http://schemas.microsoft.com/office/drawing/2014/main" id="{B68BD547-4DB7-F95C-847E-22A1A142CBB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990600"/>
            <a:ext cx="9144000" cy="5420472"/>
          </a:xfrm>
        </p:spPr>
      </p:pic>
      <p:pic>
        <p:nvPicPr>
          <p:cNvPr id="12" name="Picture 11">
            <a:extLst>
              <a:ext uri="{FF2B5EF4-FFF2-40B4-BE49-F238E27FC236}">
                <a16:creationId xmlns:a16="http://schemas.microsoft.com/office/drawing/2014/main" id="{DCEBB6E0-E8CE-E667-5551-746D49B4FF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2600" y="1014978"/>
            <a:ext cx="2819400" cy="4539711"/>
          </a:xfrm>
          <a:prstGeom prst="rect">
            <a:avLst/>
          </a:prstGeom>
        </p:spPr>
      </p:pic>
    </p:spTree>
    <p:extLst>
      <p:ext uri="{BB962C8B-B14F-4D97-AF65-F5344CB8AC3E}">
        <p14:creationId xmlns:p14="http://schemas.microsoft.com/office/powerpoint/2010/main" val="1077555638"/>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04F01-1194-79FC-0D3F-4FF58E1787CC}"/>
              </a:ext>
            </a:extLst>
          </p:cNvPr>
          <p:cNvSpPr>
            <a:spLocks noGrp="1"/>
          </p:cNvSpPr>
          <p:nvPr>
            <p:ph type="title"/>
          </p:nvPr>
        </p:nvSpPr>
        <p:spPr>
          <a:xfrm>
            <a:off x="0" y="0"/>
            <a:ext cx="8172450" cy="692150"/>
          </a:xfrm>
        </p:spPr>
        <p:txBody>
          <a:bodyPr/>
          <a:lstStyle/>
          <a:p>
            <a:r>
              <a:rPr lang="en-US" b="0" i="0" u="none" strike="noStrike" baseline="0" dirty="0">
                <a:solidFill>
                  <a:srgbClr val="000000"/>
                </a:solidFill>
                <a:latin typeface="ArialUnicodeMS"/>
              </a:rPr>
              <a:t>Antibiotic guidance in sepsis and LRTI</a:t>
            </a:r>
            <a:endParaRPr lang="en-IN" sz="4800" dirty="0"/>
          </a:p>
        </p:txBody>
      </p:sp>
      <p:pic>
        <p:nvPicPr>
          <p:cNvPr id="5" name="Content Placeholder 4">
            <a:extLst>
              <a:ext uri="{FF2B5EF4-FFF2-40B4-BE49-F238E27FC236}">
                <a16:creationId xmlns:a16="http://schemas.microsoft.com/office/drawing/2014/main" id="{ADEB3945-4223-F7A6-3039-98C9684F2E5F}"/>
              </a:ext>
            </a:extLst>
          </p:cNvPr>
          <p:cNvPicPr>
            <a:picLocks noGrp="1" noChangeAspect="1"/>
          </p:cNvPicPr>
          <p:nvPr>
            <p:ph idx="1"/>
          </p:nvPr>
        </p:nvPicPr>
        <p:blipFill>
          <a:blip r:embed="rId2"/>
          <a:stretch>
            <a:fillRect/>
          </a:stretch>
        </p:blipFill>
        <p:spPr>
          <a:xfrm>
            <a:off x="304800" y="1066800"/>
            <a:ext cx="7715250" cy="1676400"/>
          </a:xfrm>
        </p:spPr>
      </p:pic>
      <p:sp>
        <p:nvSpPr>
          <p:cNvPr id="6" name="TextBox 5">
            <a:extLst>
              <a:ext uri="{FF2B5EF4-FFF2-40B4-BE49-F238E27FC236}">
                <a16:creationId xmlns:a16="http://schemas.microsoft.com/office/drawing/2014/main" id="{8BE3EA38-5269-2558-A4EE-CCF3F6343097}"/>
              </a:ext>
            </a:extLst>
          </p:cNvPr>
          <p:cNvSpPr txBox="1"/>
          <p:nvPr/>
        </p:nvSpPr>
        <p:spPr>
          <a:xfrm>
            <a:off x="0" y="2928878"/>
            <a:ext cx="9144000" cy="3416320"/>
          </a:xfrm>
          <a:prstGeom prst="rect">
            <a:avLst/>
          </a:prstGeom>
          <a:noFill/>
        </p:spPr>
        <p:txBody>
          <a:bodyPr wrap="square" rtlCol="0">
            <a:spAutoFit/>
          </a:bodyPr>
          <a:lstStyle/>
          <a:p>
            <a:pPr marL="342900" indent="-342900" algn="l">
              <a:buFont typeface="Wingdings" panose="05000000000000000000" pitchFamily="2" charset="2"/>
              <a:buChar char="v"/>
            </a:pPr>
            <a:r>
              <a:rPr lang="en-US" sz="2400" b="0" i="0" u="none" strike="noStrike" baseline="0" dirty="0">
                <a:latin typeface="ArialUnicodeMS"/>
              </a:rPr>
              <a:t>Antibiotic therapy may be discontinued if the ΔPCT &gt;80% </a:t>
            </a:r>
          </a:p>
          <a:p>
            <a:pPr algn="l"/>
            <a:r>
              <a:rPr lang="en-US" sz="2400" b="0" i="0" u="none" strike="noStrike" baseline="0" dirty="0">
                <a:latin typeface="ArialUnicodeMS"/>
              </a:rPr>
              <a:t>     or if the PCT Current is</a:t>
            </a:r>
          </a:p>
          <a:p>
            <a:pPr marL="342900" indent="-342900" algn="l">
              <a:buFont typeface="Wingdings" panose="05000000000000000000" pitchFamily="2" charset="2"/>
              <a:buChar char="ü"/>
            </a:pPr>
            <a:r>
              <a:rPr lang="da-DK" sz="2400" b="0" i="0" u="none" strike="noStrike" baseline="0" dirty="0">
                <a:latin typeface="ArialUnicodeMS"/>
              </a:rPr>
              <a:t>• ≤0.250 ng/mL for LRTI patients.</a:t>
            </a:r>
          </a:p>
          <a:p>
            <a:pPr marL="342900" indent="-342900" algn="l">
              <a:buFont typeface="Wingdings" panose="05000000000000000000" pitchFamily="2" charset="2"/>
              <a:buChar char="ü"/>
            </a:pPr>
            <a:r>
              <a:rPr lang="en-US" sz="2400" b="0" i="0" u="none" strike="noStrike" baseline="0" dirty="0">
                <a:latin typeface="ArialUnicodeMS"/>
              </a:rPr>
              <a:t>• ≤0.500 ng/mL for suspected or confirmed septic patients.</a:t>
            </a:r>
          </a:p>
          <a:p>
            <a:pPr algn="l"/>
            <a:endParaRPr lang="en-US" sz="2400" b="0" i="0" u="none" strike="noStrike" baseline="0" dirty="0">
              <a:latin typeface="ArialUnicodeMS"/>
            </a:endParaRPr>
          </a:p>
          <a:p>
            <a:pPr marL="342900" indent="-342900" algn="l">
              <a:buFont typeface="Wingdings" panose="05000000000000000000" pitchFamily="2" charset="2"/>
              <a:buChar char="v"/>
            </a:pPr>
            <a:r>
              <a:rPr lang="en-US" sz="2400" b="0" i="0" u="none" strike="noStrike" baseline="0" dirty="0">
                <a:latin typeface="ArialUnicodeMS"/>
              </a:rPr>
              <a:t>Antibiotic therapy may be continued if :</a:t>
            </a:r>
          </a:p>
          <a:p>
            <a:pPr marL="342900" indent="-342900" algn="l">
              <a:buFont typeface="Wingdings" panose="05000000000000000000" pitchFamily="2" charset="2"/>
              <a:buChar char="q"/>
            </a:pPr>
            <a:r>
              <a:rPr lang="en-US" sz="2400" b="0" i="0" u="none" strike="noStrike" baseline="0" dirty="0">
                <a:latin typeface="ArialUnicodeMS"/>
              </a:rPr>
              <a:t>• Apparent progression on chest x-ray.</a:t>
            </a:r>
          </a:p>
          <a:p>
            <a:pPr marL="342900" indent="-342900" algn="l">
              <a:buFont typeface="Wingdings" panose="05000000000000000000" pitchFamily="2" charset="2"/>
              <a:buChar char="q"/>
            </a:pPr>
            <a:r>
              <a:rPr lang="en-US" sz="2400" b="0" i="0" u="none" strike="noStrike" baseline="0" dirty="0">
                <a:latin typeface="ArialUnicodeMS"/>
              </a:rPr>
              <a:t>• Ongoing physiologic instability for patients with suspected or confirmed sepsis.</a:t>
            </a:r>
            <a:endParaRPr lang="en-IN" sz="2400" dirty="0"/>
          </a:p>
        </p:txBody>
      </p:sp>
    </p:spTree>
    <p:extLst>
      <p:ext uri="{BB962C8B-B14F-4D97-AF65-F5344CB8AC3E}">
        <p14:creationId xmlns:p14="http://schemas.microsoft.com/office/powerpoint/2010/main" val="1291108805"/>
      </p:ext>
    </p:extLst>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D9174-A0D2-36C3-C7E0-AF5DFADEC0BE}"/>
              </a:ext>
            </a:extLst>
          </p:cNvPr>
          <p:cNvSpPr>
            <a:spLocks noGrp="1"/>
          </p:cNvSpPr>
          <p:nvPr>
            <p:ph type="title"/>
          </p:nvPr>
        </p:nvSpPr>
        <p:spPr>
          <a:xfrm>
            <a:off x="-1" y="0"/>
            <a:ext cx="8172451" cy="1066800"/>
          </a:xfrm>
        </p:spPr>
        <p:txBody>
          <a:bodyPr/>
          <a:lstStyle/>
          <a:p>
            <a:r>
              <a:rPr lang="en-US" sz="2800" b="0" i="0" u="none" strike="noStrike" baseline="0" dirty="0">
                <a:latin typeface="ArialUnicodeMS"/>
              </a:rPr>
              <a:t>prediction of mortality in patients with severe sepsis and septic shock</a:t>
            </a:r>
            <a:endParaRPr lang="en-IN" sz="5400" dirty="0"/>
          </a:p>
        </p:txBody>
      </p:sp>
      <p:pic>
        <p:nvPicPr>
          <p:cNvPr id="5" name="Content Placeholder 4">
            <a:extLst>
              <a:ext uri="{FF2B5EF4-FFF2-40B4-BE49-F238E27FC236}">
                <a16:creationId xmlns:a16="http://schemas.microsoft.com/office/drawing/2014/main" id="{E336A4DD-5C10-89B7-DC34-C1A447404FE9}"/>
              </a:ext>
            </a:extLst>
          </p:cNvPr>
          <p:cNvPicPr>
            <a:picLocks noGrp="1" noChangeAspect="1"/>
          </p:cNvPicPr>
          <p:nvPr>
            <p:ph idx="1"/>
          </p:nvPr>
        </p:nvPicPr>
        <p:blipFill>
          <a:blip r:embed="rId2"/>
          <a:stretch>
            <a:fillRect/>
          </a:stretch>
        </p:blipFill>
        <p:spPr>
          <a:xfrm>
            <a:off x="-5940" y="2858592"/>
            <a:ext cx="9137075" cy="3581399"/>
          </a:xfrm>
        </p:spPr>
      </p:pic>
      <p:pic>
        <p:nvPicPr>
          <p:cNvPr id="7" name="Picture 6">
            <a:extLst>
              <a:ext uri="{FF2B5EF4-FFF2-40B4-BE49-F238E27FC236}">
                <a16:creationId xmlns:a16="http://schemas.microsoft.com/office/drawing/2014/main" id="{184F1B4A-0E38-09AC-B67B-EA210985A539}"/>
              </a:ext>
            </a:extLst>
          </p:cNvPr>
          <p:cNvPicPr>
            <a:picLocks noChangeAspect="1"/>
          </p:cNvPicPr>
          <p:nvPr/>
        </p:nvPicPr>
        <p:blipFill>
          <a:blip r:embed="rId3"/>
          <a:stretch>
            <a:fillRect/>
          </a:stretch>
        </p:blipFill>
        <p:spPr>
          <a:xfrm>
            <a:off x="12864" y="1219200"/>
            <a:ext cx="9118271" cy="1639392"/>
          </a:xfrm>
          <a:prstGeom prst="rect">
            <a:avLst/>
          </a:prstGeom>
        </p:spPr>
      </p:pic>
    </p:spTree>
    <p:extLst>
      <p:ext uri="{BB962C8B-B14F-4D97-AF65-F5344CB8AC3E}">
        <p14:creationId xmlns:p14="http://schemas.microsoft.com/office/powerpoint/2010/main" val="3198720274"/>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096250" cy="868362"/>
          </a:xfrm>
        </p:spPr>
        <p:txBody>
          <a:bodyPr/>
          <a:lstStyle/>
          <a:p>
            <a:r>
              <a:rPr lang="en-US" sz="4800" dirty="0"/>
              <a:t>PCT Vs CRP</a:t>
            </a:r>
          </a:p>
        </p:txBody>
      </p:sp>
      <p:sp>
        <p:nvSpPr>
          <p:cNvPr id="3" name="Content Placeholder 2"/>
          <p:cNvSpPr>
            <a:spLocks noGrp="1"/>
          </p:cNvSpPr>
          <p:nvPr>
            <p:ph idx="1"/>
          </p:nvPr>
        </p:nvSpPr>
        <p:spPr/>
        <p:txBody>
          <a:bodyPr/>
          <a:lstStyle/>
          <a:p>
            <a:r>
              <a:rPr lang="en-IN" altLang="en-US" dirty="0"/>
              <a:t>.</a:t>
            </a:r>
          </a:p>
        </p:txBody>
      </p:sp>
      <p:graphicFrame>
        <p:nvGraphicFramePr>
          <p:cNvPr id="4" name="Table 4">
            <a:extLst>
              <a:ext uri="{FF2B5EF4-FFF2-40B4-BE49-F238E27FC236}">
                <a16:creationId xmlns:a16="http://schemas.microsoft.com/office/drawing/2014/main" id="{AE325770-67B5-C49E-EE1C-CDC9F274B145}"/>
              </a:ext>
            </a:extLst>
          </p:cNvPr>
          <p:cNvGraphicFramePr>
            <a:graphicFrameLocks noGrp="1"/>
          </p:cNvGraphicFramePr>
          <p:nvPr>
            <p:extLst>
              <p:ext uri="{D42A27DB-BD31-4B8C-83A1-F6EECF244321}">
                <p14:modId xmlns:p14="http://schemas.microsoft.com/office/powerpoint/2010/main" val="2107447479"/>
              </p:ext>
            </p:extLst>
          </p:nvPr>
        </p:nvGraphicFramePr>
        <p:xfrm>
          <a:off x="0" y="1219200"/>
          <a:ext cx="9144000" cy="35052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27018528"/>
                    </a:ext>
                  </a:extLst>
                </a:gridCol>
                <a:gridCol w="3048000">
                  <a:extLst>
                    <a:ext uri="{9D8B030D-6E8A-4147-A177-3AD203B41FA5}">
                      <a16:colId xmlns:a16="http://schemas.microsoft.com/office/drawing/2014/main" val="4075873071"/>
                    </a:ext>
                  </a:extLst>
                </a:gridCol>
                <a:gridCol w="3048000">
                  <a:extLst>
                    <a:ext uri="{9D8B030D-6E8A-4147-A177-3AD203B41FA5}">
                      <a16:colId xmlns:a16="http://schemas.microsoft.com/office/drawing/2014/main" val="2176710363"/>
                    </a:ext>
                  </a:extLst>
                </a:gridCol>
              </a:tblGrid>
              <a:tr h="701040">
                <a:tc>
                  <a:txBody>
                    <a:bodyPr/>
                    <a:lstStyle/>
                    <a:p>
                      <a:endParaRPr lang="en-IN" sz="3200" dirty="0"/>
                    </a:p>
                  </a:txBody>
                  <a:tcPr/>
                </a:tc>
                <a:tc>
                  <a:txBody>
                    <a:bodyPr/>
                    <a:lstStyle/>
                    <a:p>
                      <a:r>
                        <a:rPr lang="en-IN" sz="3200" dirty="0"/>
                        <a:t>PCT</a:t>
                      </a:r>
                    </a:p>
                  </a:txBody>
                  <a:tcPr/>
                </a:tc>
                <a:tc>
                  <a:txBody>
                    <a:bodyPr/>
                    <a:lstStyle/>
                    <a:p>
                      <a:r>
                        <a:rPr lang="en-IN" sz="3200" dirty="0"/>
                        <a:t>CRP</a:t>
                      </a:r>
                    </a:p>
                  </a:txBody>
                  <a:tcPr/>
                </a:tc>
                <a:extLst>
                  <a:ext uri="{0D108BD9-81ED-4DB2-BD59-A6C34878D82A}">
                    <a16:rowId xmlns:a16="http://schemas.microsoft.com/office/drawing/2014/main" val="343692668"/>
                  </a:ext>
                </a:extLst>
              </a:tr>
              <a:tr h="701040">
                <a:tc>
                  <a:txBody>
                    <a:bodyPr/>
                    <a:lstStyle/>
                    <a:p>
                      <a:r>
                        <a:rPr lang="en-IN" sz="3200" dirty="0"/>
                        <a:t>Onset</a:t>
                      </a:r>
                    </a:p>
                  </a:txBody>
                  <a:tcPr/>
                </a:tc>
                <a:tc>
                  <a:txBody>
                    <a:bodyPr/>
                    <a:lstStyle/>
                    <a:p>
                      <a:r>
                        <a:rPr lang="en-IN" sz="3200" dirty="0"/>
                        <a:t>4 h</a:t>
                      </a:r>
                    </a:p>
                  </a:txBody>
                  <a:tcPr/>
                </a:tc>
                <a:tc>
                  <a:txBody>
                    <a:bodyPr/>
                    <a:lstStyle/>
                    <a:p>
                      <a:r>
                        <a:rPr lang="en-IN" sz="3200" dirty="0"/>
                        <a:t>12-24 hrs</a:t>
                      </a:r>
                    </a:p>
                  </a:txBody>
                  <a:tcPr/>
                </a:tc>
                <a:extLst>
                  <a:ext uri="{0D108BD9-81ED-4DB2-BD59-A6C34878D82A}">
                    <a16:rowId xmlns:a16="http://schemas.microsoft.com/office/drawing/2014/main" val="1285136345"/>
                  </a:ext>
                </a:extLst>
              </a:tr>
              <a:tr h="701040">
                <a:tc>
                  <a:txBody>
                    <a:bodyPr/>
                    <a:lstStyle/>
                    <a:p>
                      <a:r>
                        <a:rPr lang="en-IN" sz="3200" dirty="0"/>
                        <a:t>Peak</a:t>
                      </a:r>
                    </a:p>
                  </a:txBody>
                  <a:tcPr/>
                </a:tc>
                <a:tc>
                  <a:txBody>
                    <a:bodyPr/>
                    <a:lstStyle/>
                    <a:p>
                      <a:r>
                        <a:rPr lang="en-IN" sz="3200" dirty="0"/>
                        <a:t>6h</a:t>
                      </a:r>
                    </a:p>
                  </a:txBody>
                  <a:tcPr/>
                </a:tc>
                <a:tc>
                  <a:txBody>
                    <a:bodyPr/>
                    <a:lstStyle/>
                    <a:p>
                      <a:r>
                        <a:rPr lang="en-IN" sz="3200" dirty="0"/>
                        <a:t>1-2 days</a:t>
                      </a:r>
                    </a:p>
                  </a:txBody>
                  <a:tcPr/>
                </a:tc>
                <a:extLst>
                  <a:ext uri="{0D108BD9-81ED-4DB2-BD59-A6C34878D82A}">
                    <a16:rowId xmlns:a16="http://schemas.microsoft.com/office/drawing/2014/main" val="2903986649"/>
                  </a:ext>
                </a:extLst>
              </a:tr>
              <a:tr h="701040">
                <a:tc>
                  <a:txBody>
                    <a:bodyPr/>
                    <a:lstStyle/>
                    <a:p>
                      <a:r>
                        <a:rPr lang="en-IN" sz="3200" dirty="0"/>
                        <a:t>Plateau</a:t>
                      </a:r>
                    </a:p>
                  </a:txBody>
                  <a:tcPr/>
                </a:tc>
                <a:tc>
                  <a:txBody>
                    <a:bodyPr/>
                    <a:lstStyle/>
                    <a:p>
                      <a:r>
                        <a:rPr lang="en-IN" sz="3200" dirty="0"/>
                        <a:t>8-24h</a:t>
                      </a:r>
                    </a:p>
                  </a:txBody>
                  <a:tcPr/>
                </a:tc>
                <a:tc>
                  <a:txBody>
                    <a:bodyPr/>
                    <a:lstStyle/>
                    <a:p>
                      <a:r>
                        <a:rPr lang="en-IN" sz="3200" dirty="0"/>
                        <a:t>2-3 days</a:t>
                      </a:r>
                    </a:p>
                  </a:txBody>
                  <a:tcPr/>
                </a:tc>
                <a:extLst>
                  <a:ext uri="{0D108BD9-81ED-4DB2-BD59-A6C34878D82A}">
                    <a16:rowId xmlns:a16="http://schemas.microsoft.com/office/drawing/2014/main" val="2031849202"/>
                  </a:ext>
                </a:extLst>
              </a:tr>
              <a:tr h="701040">
                <a:tc>
                  <a:txBody>
                    <a:bodyPr/>
                    <a:lstStyle/>
                    <a:p>
                      <a:r>
                        <a:rPr lang="en-IN" sz="3200" dirty="0"/>
                        <a:t>Baseline</a:t>
                      </a:r>
                    </a:p>
                  </a:txBody>
                  <a:tcPr/>
                </a:tc>
                <a:tc>
                  <a:txBody>
                    <a:bodyPr/>
                    <a:lstStyle/>
                    <a:p>
                      <a:r>
                        <a:rPr lang="en-IN" sz="3200" dirty="0"/>
                        <a:t>2-3 days</a:t>
                      </a:r>
                    </a:p>
                  </a:txBody>
                  <a:tcPr/>
                </a:tc>
                <a:tc>
                  <a:txBody>
                    <a:bodyPr/>
                    <a:lstStyle/>
                    <a:p>
                      <a:r>
                        <a:rPr lang="en-IN" sz="3200" dirty="0"/>
                        <a:t>3-7 days </a:t>
                      </a:r>
                    </a:p>
                  </a:txBody>
                  <a:tcPr/>
                </a:tc>
                <a:extLst>
                  <a:ext uri="{0D108BD9-81ED-4DB2-BD59-A6C34878D82A}">
                    <a16:rowId xmlns:a16="http://schemas.microsoft.com/office/drawing/2014/main" val="253486074"/>
                  </a:ext>
                </a:extLst>
              </a:tr>
            </a:tbl>
          </a:graphicData>
        </a:graphic>
      </p:graphicFrame>
      <p:sp>
        <p:nvSpPr>
          <p:cNvPr id="5" name="TextBox 4">
            <a:extLst>
              <a:ext uri="{FF2B5EF4-FFF2-40B4-BE49-F238E27FC236}">
                <a16:creationId xmlns:a16="http://schemas.microsoft.com/office/drawing/2014/main" id="{24BD82E3-19B4-C1F2-2CE6-F673FE442F7D}"/>
              </a:ext>
            </a:extLst>
          </p:cNvPr>
          <p:cNvSpPr txBox="1"/>
          <p:nvPr/>
        </p:nvSpPr>
        <p:spPr>
          <a:xfrm>
            <a:off x="0" y="5029200"/>
            <a:ext cx="6781800" cy="1846659"/>
          </a:xfrm>
          <a:prstGeom prst="rect">
            <a:avLst/>
          </a:prstGeom>
          <a:noFill/>
        </p:spPr>
        <p:txBody>
          <a:bodyPr wrap="square" rtlCol="0">
            <a:spAutoFit/>
          </a:bodyPr>
          <a:lstStyle/>
          <a:p>
            <a:pPr marL="285750" indent="-285750" algn="just">
              <a:buFont typeface="Wingdings" panose="05000000000000000000" pitchFamily="2" charset="2"/>
              <a:buChar char="ü"/>
            </a:pPr>
            <a:r>
              <a:rPr lang="en-US" sz="2400" dirty="0"/>
              <a:t>The advantages of PCT over CRP are a more rapid increase and earlier peak at 24 h following infection and a faster decrease following resolution of infection. T1/2 – 25-30h.</a:t>
            </a:r>
          </a:p>
          <a:p>
            <a:endParaRPr lang="en-IN"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a:extLst>
              <a:ext uri="{FF2B5EF4-FFF2-40B4-BE49-F238E27FC236}">
                <a16:creationId xmlns:a16="http://schemas.microsoft.com/office/drawing/2014/main" id="{A6E16724-357A-2124-5437-3794243F190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762000"/>
            <a:ext cx="9144000" cy="6192308"/>
          </a:xfrm>
        </p:spPr>
      </p:pic>
      <p:sp>
        <p:nvSpPr>
          <p:cNvPr id="4" name="TextBox 3">
            <a:extLst>
              <a:ext uri="{FF2B5EF4-FFF2-40B4-BE49-F238E27FC236}">
                <a16:creationId xmlns:a16="http://schemas.microsoft.com/office/drawing/2014/main" id="{82AC9A88-C63A-F4CC-975C-4DFDD2BC2439}"/>
              </a:ext>
            </a:extLst>
          </p:cNvPr>
          <p:cNvSpPr txBox="1"/>
          <p:nvPr/>
        </p:nvSpPr>
        <p:spPr>
          <a:xfrm>
            <a:off x="304800" y="4495800"/>
            <a:ext cx="3886200" cy="2123658"/>
          </a:xfrm>
          <a:prstGeom prst="rect">
            <a:avLst/>
          </a:prstGeom>
          <a:noFill/>
        </p:spPr>
        <p:txBody>
          <a:bodyPr wrap="square" rtlCol="0">
            <a:spAutoFit/>
          </a:bodyPr>
          <a:lstStyle/>
          <a:p>
            <a:r>
              <a:rPr lang="en-IN" sz="6600" dirty="0">
                <a:solidFill>
                  <a:schemeClr val="accent3">
                    <a:lumMod val="60000"/>
                    <a:lumOff val="40000"/>
                  </a:schemeClr>
                </a:solidFill>
                <a:latin typeface="Ink Free" panose="03080402000500000000" pitchFamily="66" charset="0"/>
                <a:cs typeface="Arial" panose="020B0604020202020204" pitchFamily="34" charset="0"/>
              </a:rPr>
              <a:t>Thank You</a:t>
            </a:r>
          </a:p>
        </p:txBody>
      </p:sp>
    </p:spTree>
  </p:cSld>
  <p:clrMapOvr>
    <a:masterClrMapping/>
  </p:clrMapOvr>
  <p:transition>
    <p:dissolve/>
  </p:transition>
</p:sld>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Theme2</Template>
  <TotalTime>2184</TotalTime>
  <Words>396</Words>
  <Application>Microsoft Office PowerPoint</Application>
  <PresentationFormat>On-screen Show (4:3)</PresentationFormat>
  <Paragraphs>49</Paragraphs>
  <Slides>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Algerian</vt:lpstr>
      <vt:lpstr>Arial</vt:lpstr>
      <vt:lpstr>ArialUnicodeMS</vt:lpstr>
      <vt:lpstr>Calibri</vt:lpstr>
      <vt:lpstr>Ink Free</vt:lpstr>
      <vt:lpstr>Wingdings</vt:lpstr>
      <vt:lpstr>Theme2</vt:lpstr>
      <vt:lpstr>Introduction to Procalcitonin (PCT) </vt:lpstr>
      <vt:lpstr>Nature and Synthesis </vt:lpstr>
      <vt:lpstr>Why procalcitonin is raised with normal calcitonin ?</vt:lpstr>
      <vt:lpstr> Diagnostic accuracy of PCT</vt:lpstr>
      <vt:lpstr>Reference Interval </vt:lpstr>
      <vt:lpstr>Antibiotic guidance in sepsis and LRTI</vt:lpstr>
      <vt:lpstr>prediction of mortality in patients with severe sepsis and septic shock</vt:lpstr>
      <vt:lpstr>PCT Vs CRP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INDICATOR PRESENTATION</dc:title>
  <dc:creator>Lenovo</dc:creator>
  <cp:lastModifiedBy>lenovo</cp:lastModifiedBy>
  <cp:revision>1103</cp:revision>
  <dcterms:created xsi:type="dcterms:W3CDTF">2006-08-16T00:00:00Z</dcterms:created>
  <dcterms:modified xsi:type="dcterms:W3CDTF">2024-03-15T09:27:50Z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1033-11.2.0.11440</vt:lpwstr>
  </property>
  <property fmtid="{D5CDD505-2E9C-101B-9397-08002B2CF9AE}" pid="3" name="ICV">
    <vt:lpwstr>DF50DE4F77A34F2BB8B658ADE9A8B17D</vt:lpwstr>
  </property>
</Properties>
</file>