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256" r:id="rId3"/>
    <p:sldId id="259" r:id="rId4"/>
    <p:sldId id="260" r:id="rId5"/>
    <p:sldId id="261" r:id="rId6"/>
    <p:sldId id="262" r:id="rId7"/>
    <p:sldId id="263" r:id="rId8"/>
    <p:sldId id="266" r:id="rId9"/>
    <p:sldId id="264" r:id="rId10"/>
    <p:sldId id="265" r:id="rId11"/>
    <p:sldId id="267" r:id="rId12"/>
    <p:sldId id="268" r:id="rId13"/>
    <p:sldId id="269" r:id="rId14"/>
    <p:sldId id="272" r:id="rId15"/>
    <p:sldId id="273" r:id="rId16"/>
    <p:sldId id="271" r:id="rId17"/>
    <p:sldId id="258" r:id="rId18"/>
    <p:sldId id="274" r:id="rId19"/>
    <p:sldId id="270"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5E0D26-7F86-4BEC-A9AE-E162678480E5}" type="datetimeFigureOut">
              <a:rPr lang="en-US" smtClean="0"/>
              <a:t>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0A9FDE-E494-4516-B7B4-0DE138E86F8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02D906E1-E5B8-40B7-A20C-46F819EEB52A}" type="slidenum">
              <a:rPr lang="ru-RU"/>
              <a:pPr/>
              <a:t>1</a:t>
            </a:fld>
            <a:endParaRPr lang="ru-RU"/>
          </a:p>
        </p:txBody>
      </p:sp>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p:txBody>
          <a:bodyPr/>
          <a:lstStyle/>
          <a:p>
            <a:pPr>
              <a:spcBef>
                <a:spcPct val="0"/>
              </a:spcBef>
            </a:pPr>
            <a:endParaRPr lang="en-US"/>
          </a:p>
        </p:txBody>
      </p:sp>
      <p:sp>
        <p:nvSpPr>
          <p:cNvPr id="717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127A2BD-61DE-4A46-A6DA-F6053597CD29}" type="slidenum">
              <a:rPr lang="en-US" sz="1200">
                <a:latin typeface="Arial" charset="0"/>
              </a:rPr>
              <a:pPr algn="r"/>
              <a:t>1</a:t>
            </a:fld>
            <a:endParaRPr lang="en-US" sz="120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20A9FDE-E494-4516-B7B4-0DE138E86F89}" type="slidenum">
              <a:rPr lang="en-US" smtClean="0"/>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8F9AA99-838F-48FA-A183-7591345DF904}" type="datetimeFigureOut">
              <a:rPr lang="en-US" smtClean="0"/>
              <a:t>1/8/2018</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6A1924B-A0AF-4939-B952-01235D851C8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F9AA99-838F-48FA-A183-7591345DF904}" type="datetimeFigureOut">
              <a:rPr lang="en-US" smtClean="0"/>
              <a:t>1/8/2018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6A1924B-A0AF-4939-B952-01235D851C8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F8F9AA99-838F-48FA-A183-7591345DF904}" type="datetimeFigureOut">
              <a:rPr lang="en-US" smtClean="0"/>
              <a:t>1/8/2018</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6A1924B-A0AF-4939-B952-01235D851C8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F9AA99-838F-48FA-A183-7591345DF904}" type="datetimeFigureOut">
              <a:rPr lang="en-US" smtClean="0"/>
              <a:t>1/8/2018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6A1924B-A0AF-4939-B952-01235D851C8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8F9AA99-838F-48FA-A183-7591345DF904}" type="datetimeFigureOut">
              <a:rPr lang="en-US" smtClean="0"/>
              <a:t>1/8/2018</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6A1924B-A0AF-4939-B952-01235D851C8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F9AA99-838F-48FA-A183-7591345DF904}" type="datetimeFigureOut">
              <a:rPr lang="en-US" smtClean="0"/>
              <a:t>1/8/2018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6A1924B-A0AF-4939-B952-01235D851C8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8F9AA99-838F-48FA-A183-7591345DF904}" type="datetimeFigureOut">
              <a:rPr lang="en-US" smtClean="0"/>
              <a:t>1/8/2018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6A1924B-A0AF-4939-B952-01235D851C8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8F9AA99-838F-48FA-A183-7591345DF904}" type="datetimeFigureOut">
              <a:rPr lang="en-US" smtClean="0"/>
              <a:t>1/8/2018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6A1924B-A0AF-4939-B952-01235D851C8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8F9AA99-838F-48FA-A183-7591345DF904}" type="datetimeFigureOut">
              <a:rPr lang="en-US" smtClean="0"/>
              <a:t>1/8/2018</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E6A1924B-A0AF-4939-B952-01235D851C8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F9AA99-838F-48FA-A183-7591345DF904}" type="datetimeFigureOut">
              <a:rPr lang="en-US" smtClean="0"/>
              <a:t>1/8/2018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6A1924B-A0AF-4939-B952-01235D851C8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F8F9AA99-838F-48FA-A183-7591345DF904}" type="datetimeFigureOut">
              <a:rPr lang="en-US" smtClean="0"/>
              <a:t>1/8/2018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6A1924B-A0AF-4939-B952-01235D851C89}"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8F9AA99-838F-48FA-A183-7591345DF904}" type="datetimeFigureOut">
              <a:rPr lang="en-US" smtClean="0"/>
              <a:t>1/8/2018</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6A1924B-A0AF-4939-B952-01235D851C8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6" descr="http://scienceblogs.com/moleculeoftheday/images/gout-cartoon.jpg"/>
          <p:cNvPicPr>
            <a:picLocks noChangeAspect="1" noChangeArrowheads="1"/>
          </p:cNvPicPr>
          <p:nvPr/>
        </p:nvPicPr>
        <p:blipFill>
          <a:blip r:embed="rId3"/>
          <a:srcRect/>
          <a:stretch>
            <a:fillRect/>
          </a:stretch>
        </p:blipFill>
        <p:spPr bwMode="auto">
          <a:xfrm>
            <a:off x="0" y="-136525"/>
            <a:ext cx="9140825" cy="6994525"/>
          </a:xfrm>
          <a:prstGeom prst="rect">
            <a:avLst/>
          </a:prstGeom>
          <a:noFill/>
          <a:ln w="9525">
            <a:noFill/>
            <a:miter lim="800000"/>
            <a:headEnd/>
            <a:tailEnd/>
          </a:ln>
        </p:spPr>
      </p:pic>
      <p:sp>
        <p:nvSpPr>
          <p:cNvPr id="5123" name="Text Box 4"/>
          <p:cNvSpPr txBox="1">
            <a:spLocks noChangeArrowheads="1"/>
          </p:cNvSpPr>
          <p:nvPr/>
        </p:nvSpPr>
        <p:spPr bwMode="auto">
          <a:xfrm>
            <a:off x="0" y="5911850"/>
            <a:ext cx="5256213" cy="946150"/>
          </a:xfrm>
          <a:prstGeom prst="rect">
            <a:avLst/>
          </a:prstGeom>
          <a:solidFill>
            <a:schemeClr val="tx1"/>
          </a:solidFill>
          <a:ln w="9525">
            <a:noFill/>
            <a:miter lim="800000"/>
            <a:headEnd/>
            <a:tailEnd/>
          </a:ln>
        </p:spPr>
        <p:txBody>
          <a:bodyPr>
            <a:spAutoFit/>
          </a:bodyPr>
          <a:lstStyle/>
          <a:p>
            <a:pPr algn="ctr">
              <a:spcBef>
                <a:spcPct val="50000"/>
              </a:spcBef>
            </a:pPr>
            <a:r>
              <a:rPr lang="en-US" sz="2800" b="1" dirty="0" err="1">
                <a:solidFill>
                  <a:schemeClr val="accent2"/>
                </a:solidFill>
                <a:latin typeface="Comic Sans MS" pitchFamily="66" charset="0"/>
              </a:rPr>
              <a:t>Desorders</a:t>
            </a:r>
            <a:r>
              <a:rPr lang="en-US" sz="2800" b="1" dirty="0">
                <a:solidFill>
                  <a:schemeClr val="accent2"/>
                </a:solidFill>
                <a:latin typeface="Comic Sans MS" pitchFamily="66" charset="0"/>
              </a:rPr>
              <a:t> of nucleotides metabolism</a:t>
            </a:r>
            <a:r>
              <a:rPr lang="ru-RU" sz="2800" dirty="0">
                <a:solidFill>
                  <a:schemeClr val="accent2"/>
                </a:solidFill>
                <a:latin typeface="Comic Sans MS" pitchFamily="66" charset="0"/>
              </a:rPr>
              <a:t> </a:t>
            </a:r>
            <a:endParaRPr lang="uk-UA" sz="2800" dirty="0">
              <a:solidFill>
                <a:schemeClr val="accent2"/>
              </a:solidFill>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305800" cy="6400800"/>
          </a:xfrm>
        </p:spPr>
        <p:txBody>
          <a:bodyPr>
            <a:normAutofit fontScale="70000" lnSpcReduction="20000"/>
          </a:bodyPr>
          <a:lstStyle/>
          <a:p>
            <a:pPr algn="ctr">
              <a:buNone/>
            </a:pPr>
            <a:r>
              <a:rPr lang="en-US" sz="4600" b="1" dirty="0" smtClean="0"/>
              <a:t>CLINICAL FEATURES</a:t>
            </a:r>
          </a:p>
          <a:p>
            <a:pPr>
              <a:buNone/>
            </a:pPr>
            <a:endParaRPr lang="en-US" dirty="0" smtClean="0"/>
          </a:p>
          <a:p>
            <a:pPr>
              <a:buNone/>
            </a:pPr>
            <a:r>
              <a:rPr lang="en-US" dirty="0" smtClean="0"/>
              <a:t>Gout </a:t>
            </a:r>
            <a:r>
              <a:rPr lang="en-US" dirty="0"/>
              <a:t>usually presents as recurrent attacks of </a:t>
            </a:r>
            <a:r>
              <a:rPr lang="en-US" b="1" dirty="0">
                <a:solidFill>
                  <a:srgbClr val="FF0000"/>
                </a:solidFill>
              </a:rPr>
              <a:t>acute inflammatory</a:t>
            </a:r>
          </a:p>
          <a:p>
            <a:pPr>
              <a:buNone/>
            </a:pPr>
            <a:r>
              <a:rPr lang="en-US" b="1" dirty="0">
                <a:solidFill>
                  <a:srgbClr val="FF0000"/>
                </a:solidFill>
              </a:rPr>
              <a:t>arthritis </a:t>
            </a:r>
            <a:r>
              <a:rPr lang="en-US" dirty="0"/>
              <a:t>(red tender, hot, swollen joint).</a:t>
            </a:r>
          </a:p>
          <a:p>
            <a:pPr>
              <a:buNone/>
            </a:pPr>
            <a:r>
              <a:rPr lang="en-US" dirty="0"/>
              <a:t>The joint that is most commonly affected is the </a:t>
            </a:r>
            <a:r>
              <a:rPr lang="en-US" sz="3100" b="1" dirty="0">
                <a:solidFill>
                  <a:srgbClr val="FF0000"/>
                </a:solidFill>
              </a:rPr>
              <a:t>first</a:t>
            </a:r>
          </a:p>
          <a:p>
            <a:pPr>
              <a:buNone/>
            </a:pPr>
            <a:r>
              <a:rPr lang="en-US" sz="3100" b="1" dirty="0" err="1">
                <a:solidFill>
                  <a:srgbClr val="FF0000"/>
                </a:solidFill>
              </a:rPr>
              <a:t>metatarsalphalangeal</a:t>
            </a:r>
            <a:r>
              <a:rPr lang="en-US" sz="3100" b="1" dirty="0">
                <a:solidFill>
                  <a:srgbClr val="FF0000"/>
                </a:solidFill>
              </a:rPr>
              <a:t> joint</a:t>
            </a:r>
            <a:r>
              <a:rPr lang="en-US" dirty="0"/>
              <a:t> at the base of the big </a:t>
            </a:r>
            <a:r>
              <a:rPr lang="en-US" dirty="0" smtClean="0"/>
              <a:t>toe.</a:t>
            </a:r>
          </a:p>
          <a:p>
            <a:pPr>
              <a:buNone/>
            </a:pPr>
            <a:endParaRPr lang="en-US" dirty="0"/>
          </a:p>
          <a:p>
            <a:pPr>
              <a:buNone/>
            </a:pPr>
            <a:r>
              <a:rPr lang="en-US" dirty="0" smtClean="0"/>
              <a:t>Prolonged </a:t>
            </a:r>
            <a:r>
              <a:rPr lang="en-US" dirty="0"/>
              <a:t>or acute elevation of blood </a:t>
            </a:r>
            <a:r>
              <a:rPr lang="en-US" dirty="0" err="1"/>
              <a:t>urate</a:t>
            </a:r>
            <a:r>
              <a:rPr lang="en-US" dirty="0"/>
              <a:t> leads to precipitation, as</a:t>
            </a:r>
          </a:p>
          <a:p>
            <a:pPr>
              <a:buNone/>
            </a:pPr>
            <a:r>
              <a:rPr lang="en-US" dirty="0"/>
              <a:t>crystals of </a:t>
            </a:r>
            <a:r>
              <a:rPr lang="en-US" sz="3100" b="1" dirty="0">
                <a:solidFill>
                  <a:srgbClr val="FF0000"/>
                </a:solidFill>
              </a:rPr>
              <a:t>sodium </a:t>
            </a:r>
            <a:r>
              <a:rPr lang="en-US" sz="3100" b="1" dirty="0" err="1">
                <a:solidFill>
                  <a:srgbClr val="FF0000"/>
                </a:solidFill>
              </a:rPr>
              <a:t>urate</a:t>
            </a:r>
            <a:r>
              <a:rPr lang="en-US" sz="3100" b="1" dirty="0">
                <a:solidFill>
                  <a:srgbClr val="FF0000"/>
                </a:solidFill>
              </a:rPr>
              <a:t>, in the synovial fluid of joints</a:t>
            </a:r>
            <a:r>
              <a:rPr lang="en-US" dirty="0"/>
              <a:t>. These</a:t>
            </a:r>
          </a:p>
          <a:p>
            <a:pPr>
              <a:buNone/>
            </a:pPr>
            <a:r>
              <a:rPr lang="en-US" dirty="0"/>
              <a:t>precipitates cause </a:t>
            </a:r>
            <a:r>
              <a:rPr lang="en-US" dirty="0" smtClean="0"/>
              <a:t>inflammation.</a:t>
            </a:r>
          </a:p>
          <a:p>
            <a:pPr>
              <a:buNone/>
            </a:pPr>
            <a:endParaRPr lang="en-US" dirty="0"/>
          </a:p>
          <a:p>
            <a:pPr>
              <a:buNone/>
            </a:pPr>
            <a:r>
              <a:rPr lang="en-US" dirty="0" smtClean="0"/>
              <a:t>People with long-standing </a:t>
            </a:r>
            <a:r>
              <a:rPr lang="en-US" dirty="0" err="1" smtClean="0"/>
              <a:t>hyperuricemia</a:t>
            </a:r>
            <a:r>
              <a:rPr lang="en-US" dirty="0" smtClean="0"/>
              <a:t> can have </a:t>
            </a:r>
            <a:r>
              <a:rPr lang="en-US" sz="3100" b="1" dirty="0" err="1">
                <a:solidFill>
                  <a:srgbClr val="FF0000"/>
                </a:solidFill>
              </a:rPr>
              <a:t>tophi</a:t>
            </a:r>
            <a:r>
              <a:rPr lang="en-US" sz="3100" b="1" dirty="0">
                <a:solidFill>
                  <a:srgbClr val="FF0000"/>
                </a:solidFill>
              </a:rPr>
              <a:t> </a:t>
            </a:r>
            <a:r>
              <a:rPr lang="en-US" dirty="0" smtClean="0"/>
              <a:t>(uric acid crystal deposits) in tissues. These are usually hard, non-painful deposits .</a:t>
            </a:r>
          </a:p>
          <a:p>
            <a:pPr>
              <a:buNone/>
            </a:pPr>
            <a:endParaRPr lang="en-US" dirty="0" smtClean="0"/>
          </a:p>
          <a:p>
            <a:pPr>
              <a:buNone/>
            </a:pPr>
            <a:r>
              <a:rPr lang="en-US" dirty="0" smtClean="0"/>
              <a:t>Elevated levels of urine uric acid can lead to uric-acid crystals</a:t>
            </a:r>
          </a:p>
          <a:p>
            <a:pPr>
              <a:buNone/>
            </a:pPr>
            <a:r>
              <a:rPr lang="en-US" dirty="0" smtClean="0"/>
              <a:t>precipitating in the kidneys which may form </a:t>
            </a:r>
            <a:r>
              <a:rPr lang="en-US" sz="3100" b="1" dirty="0">
                <a:solidFill>
                  <a:srgbClr val="FF0000"/>
                </a:solidFill>
              </a:rPr>
              <a:t>kidney stones </a:t>
            </a:r>
            <a:r>
              <a:rPr lang="en-US" dirty="0" smtClean="0"/>
              <a:t>and lead to</a:t>
            </a:r>
          </a:p>
          <a:p>
            <a:pPr>
              <a:buNone/>
            </a:pPr>
            <a:r>
              <a:rPr lang="en-US" dirty="0" err="1" smtClean="0"/>
              <a:t>urate</a:t>
            </a:r>
            <a:r>
              <a:rPr lang="en-US" dirty="0" smtClean="0"/>
              <a:t> </a:t>
            </a:r>
            <a:r>
              <a:rPr lang="en-US" dirty="0" err="1" smtClean="0"/>
              <a:t>nephrophathy</a:t>
            </a:r>
            <a:r>
              <a:rPr lang="en-US" dirty="0" smtClean="0"/>
              <a:t>.</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Urate</a:t>
            </a:r>
            <a:r>
              <a:rPr lang="en-US" dirty="0" smtClean="0"/>
              <a:t> and Uric Acid</a:t>
            </a:r>
            <a:endParaRPr lang="en-US" dirty="0"/>
          </a:p>
        </p:txBody>
      </p:sp>
      <p:sp>
        <p:nvSpPr>
          <p:cNvPr id="3" name="Content Placeholder 2"/>
          <p:cNvSpPr>
            <a:spLocks noGrp="1"/>
          </p:cNvSpPr>
          <p:nvPr>
            <p:ph idx="1"/>
          </p:nvPr>
        </p:nvSpPr>
        <p:spPr/>
        <p:txBody>
          <a:bodyPr/>
          <a:lstStyle/>
          <a:p>
            <a:r>
              <a:rPr lang="en-US" dirty="0" err="1" smtClean="0"/>
              <a:t>pKa</a:t>
            </a:r>
            <a:r>
              <a:rPr lang="en-US" dirty="0" smtClean="0"/>
              <a:t> of Uric acid: 5.7</a:t>
            </a:r>
          </a:p>
          <a:p>
            <a:r>
              <a:rPr lang="en-US" dirty="0" smtClean="0"/>
              <a:t>Serum pH: 7.2-7.4</a:t>
            </a:r>
          </a:p>
          <a:p>
            <a:r>
              <a:rPr lang="en-US" dirty="0" smtClean="0"/>
              <a:t>Urine pH: 5.8 and above</a:t>
            </a:r>
          </a:p>
          <a:p>
            <a:r>
              <a:rPr lang="en-US" dirty="0" smtClean="0"/>
              <a:t>Solubility of uric acid is very less, saturation at 7 mg/dl</a:t>
            </a:r>
          </a:p>
          <a:p>
            <a:r>
              <a:rPr lang="en-US" dirty="0" smtClean="0"/>
              <a:t>Normal Serum uric acid: 3-6 mg/dl</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As conc. of Uric Acid crosses 7, it precipitates</a:t>
            </a:r>
          </a:p>
          <a:p>
            <a:r>
              <a:rPr lang="en-US" dirty="0" smtClean="0"/>
              <a:t>In urine, ph decreases, </a:t>
            </a:r>
            <a:r>
              <a:rPr lang="en-US" dirty="0" err="1" smtClean="0"/>
              <a:t>Urate</a:t>
            </a:r>
            <a:r>
              <a:rPr lang="en-US" dirty="0" smtClean="0"/>
              <a:t> is formed.</a:t>
            </a:r>
          </a:p>
          <a:p>
            <a:r>
              <a:rPr lang="en-US" dirty="0" smtClean="0"/>
              <a:t>It combines with Sodium and forms MSU crystals</a:t>
            </a:r>
          </a:p>
          <a:p>
            <a:r>
              <a:rPr lang="en-US" dirty="0" smtClean="0"/>
              <a:t>These precipitate and form stones</a:t>
            </a:r>
          </a:p>
          <a:p>
            <a:r>
              <a:rPr lang="en-US" dirty="0" smtClean="0"/>
              <a:t>Diagnosis:</a:t>
            </a:r>
          </a:p>
          <a:p>
            <a:pPr lvl="1"/>
            <a:r>
              <a:rPr lang="en-US" dirty="0" smtClean="0"/>
              <a:t>Serum </a:t>
            </a:r>
            <a:r>
              <a:rPr lang="en-US" dirty="0" err="1" smtClean="0"/>
              <a:t>urate</a:t>
            </a:r>
            <a:r>
              <a:rPr lang="en-US" dirty="0" smtClean="0"/>
              <a:t> levels</a:t>
            </a:r>
          </a:p>
          <a:p>
            <a:pPr lvl="1"/>
            <a:r>
              <a:rPr lang="en-US" dirty="0" smtClean="0"/>
              <a:t>Synovial fluid analysis: Needle shaped negatively </a:t>
            </a:r>
            <a:r>
              <a:rPr lang="en-US" dirty="0" err="1" smtClean="0"/>
              <a:t>birefringent</a:t>
            </a:r>
            <a:r>
              <a:rPr lang="en-US" dirty="0" smtClean="0"/>
              <a:t> </a:t>
            </a:r>
            <a:r>
              <a:rPr lang="en-US" dirty="0" err="1" smtClean="0"/>
              <a:t>urate</a:t>
            </a:r>
            <a:r>
              <a:rPr lang="en-US" dirty="0" smtClean="0"/>
              <a:t> crystals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715000"/>
          </a:xfrm>
        </p:spPr>
        <p:txBody>
          <a:bodyPr>
            <a:normAutofit/>
          </a:bodyPr>
          <a:lstStyle/>
          <a:p>
            <a:pPr algn="ctr">
              <a:buNone/>
            </a:pPr>
            <a:r>
              <a:rPr lang="en-US" sz="3800" dirty="0" smtClean="0"/>
              <a:t>Treatment</a:t>
            </a:r>
          </a:p>
          <a:p>
            <a:pPr>
              <a:buNone/>
            </a:pPr>
            <a:endParaRPr lang="en-US" dirty="0" smtClean="0">
              <a:solidFill>
                <a:srgbClr val="FF0000"/>
              </a:solidFill>
            </a:endParaRPr>
          </a:p>
          <a:p>
            <a:pPr>
              <a:buNone/>
            </a:pPr>
            <a:r>
              <a:rPr lang="en-US" dirty="0" smtClean="0">
                <a:solidFill>
                  <a:srgbClr val="FF0000"/>
                </a:solidFill>
              </a:rPr>
              <a:t>Treatment </a:t>
            </a:r>
            <a:r>
              <a:rPr lang="en-US" dirty="0">
                <a:solidFill>
                  <a:srgbClr val="FF0000"/>
                </a:solidFill>
              </a:rPr>
              <a:t>with </a:t>
            </a:r>
            <a:r>
              <a:rPr lang="en-US" dirty="0" err="1">
                <a:solidFill>
                  <a:srgbClr val="FF0000"/>
                </a:solidFill>
              </a:rPr>
              <a:t>allopurinol</a:t>
            </a:r>
            <a:r>
              <a:rPr lang="en-US" dirty="0"/>
              <a:t>, which inhibits </a:t>
            </a:r>
            <a:r>
              <a:rPr lang="en-US" dirty="0" err="1"/>
              <a:t>xanthine</a:t>
            </a:r>
            <a:r>
              <a:rPr lang="en-US" dirty="0"/>
              <a:t> </a:t>
            </a:r>
            <a:r>
              <a:rPr lang="en-US" dirty="0" err="1"/>
              <a:t>oxidase</a:t>
            </a:r>
            <a:r>
              <a:rPr lang="en-US" dirty="0"/>
              <a:t> </a:t>
            </a:r>
            <a:r>
              <a:rPr lang="en-US" dirty="0" smtClean="0"/>
              <a:t>.</a:t>
            </a:r>
          </a:p>
          <a:p>
            <a:pPr>
              <a:buNone/>
            </a:pPr>
            <a:r>
              <a:rPr lang="en-US" dirty="0" err="1" smtClean="0">
                <a:solidFill>
                  <a:srgbClr val="FF0000"/>
                </a:solidFill>
              </a:rPr>
              <a:t>Probenecid</a:t>
            </a:r>
            <a:r>
              <a:rPr lang="en-US" dirty="0" smtClean="0"/>
              <a:t>: Causes increased excretion of uric acid</a:t>
            </a:r>
            <a:endParaRPr lang="en-US" dirty="0"/>
          </a:p>
          <a:p>
            <a:pPr>
              <a:buNone/>
            </a:pPr>
            <a:r>
              <a:rPr lang="en-US" dirty="0" smtClean="0">
                <a:solidFill>
                  <a:srgbClr val="FF0000"/>
                </a:solidFill>
              </a:rPr>
              <a:t>Avoid </a:t>
            </a:r>
            <a:r>
              <a:rPr lang="en-US" dirty="0" err="1">
                <a:solidFill>
                  <a:srgbClr val="FF0000"/>
                </a:solidFill>
              </a:rPr>
              <a:t>purine</a:t>
            </a:r>
            <a:r>
              <a:rPr lang="en-US" dirty="0">
                <a:solidFill>
                  <a:srgbClr val="FF0000"/>
                </a:solidFill>
              </a:rPr>
              <a:t> rich foods</a:t>
            </a:r>
            <a:r>
              <a:rPr lang="en-US" dirty="0"/>
              <a:t>:</a:t>
            </a:r>
          </a:p>
          <a:p>
            <a:pPr>
              <a:buNone/>
            </a:pPr>
            <a:r>
              <a:rPr lang="en-US" dirty="0"/>
              <a:t>red meat and organ meat (liver, kidneys)</a:t>
            </a:r>
          </a:p>
          <a:p>
            <a:pPr>
              <a:buNone/>
            </a:pPr>
            <a:r>
              <a:rPr lang="en-US" dirty="0" smtClean="0">
                <a:solidFill>
                  <a:srgbClr val="FF0000"/>
                </a:solidFill>
              </a:rPr>
              <a:t>high </a:t>
            </a:r>
            <a:r>
              <a:rPr lang="en-US" dirty="0">
                <a:solidFill>
                  <a:srgbClr val="FF0000"/>
                </a:solidFill>
              </a:rPr>
              <a:t>fluid </a:t>
            </a:r>
            <a:r>
              <a:rPr lang="en-US" dirty="0" smtClean="0">
                <a:solidFill>
                  <a:srgbClr val="FF0000"/>
                </a:solidFill>
              </a:rPr>
              <a:t>intake</a:t>
            </a:r>
          </a:p>
          <a:p>
            <a:pPr>
              <a:buNone/>
            </a:pPr>
            <a:r>
              <a:rPr lang="en-US" dirty="0" err="1" smtClean="0"/>
              <a:t>Alkalinization</a:t>
            </a:r>
            <a:r>
              <a:rPr lang="en-US" dirty="0" smtClean="0"/>
              <a:t> of urine</a:t>
            </a:r>
            <a:endParaRPr lang="en-US" dirty="0"/>
          </a:p>
          <a:p>
            <a:pPr>
              <a:buNone/>
            </a:pPr>
            <a:r>
              <a:rPr lang="en-US" dirty="0" smtClean="0"/>
              <a:t>Anti-inflammatory </a:t>
            </a:r>
            <a:r>
              <a:rPr lang="en-US" dirty="0"/>
              <a:t>drugs </a:t>
            </a:r>
          </a:p>
          <a:p>
            <a:pPr>
              <a:buNone/>
            </a:pPr>
            <a:r>
              <a:rPr lang="en-US" dirty="0" smtClean="0"/>
              <a: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patient with acute lymphocytic leukemia is treated appropriately with anticancer drugs. Inhibition of which enzyme will help prevent side effects of this therapy?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57 year old sales representative has a history of alcohol abuse and </a:t>
            </a:r>
            <a:r>
              <a:rPr lang="en-US" dirty="0" err="1" smtClean="0"/>
              <a:t>hyperuricemia</a:t>
            </a:r>
            <a:r>
              <a:rPr lang="en-US" dirty="0" smtClean="0"/>
              <a:t>. He attends an out of town conference and binges on meat rich foods. Next day, he develops a painful swelling in his big toe. Which things could have contributed to this episode.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4 year old retarded child hurls himself into walls and bites his fingertips so </a:t>
            </a:r>
            <a:r>
              <a:rPr lang="en-US" dirty="0" err="1" smtClean="0"/>
              <a:t>severelt</a:t>
            </a:r>
            <a:r>
              <a:rPr lang="en-US" dirty="0" smtClean="0"/>
              <a:t> that they must be bandaged. The child most likely has a deficiency of:</a:t>
            </a:r>
          </a:p>
          <a:p>
            <a:r>
              <a:rPr lang="en-US" dirty="0" err="1" smtClean="0"/>
              <a:t>Cystathionine</a:t>
            </a:r>
            <a:r>
              <a:rPr lang="en-US" dirty="0" smtClean="0"/>
              <a:t> </a:t>
            </a:r>
            <a:r>
              <a:rPr lang="en-US" dirty="0" err="1" smtClean="0"/>
              <a:t>synthase</a:t>
            </a:r>
            <a:endParaRPr lang="en-US" dirty="0" smtClean="0"/>
          </a:p>
          <a:p>
            <a:r>
              <a:rPr lang="en-US" dirty="0" err="1" smtClean="0"/>
              <a:t>Hexosaminidase</a:t>
            </a:r>
            <a:r>
              <a:rPr lang="en-US" dirty="0" smtClean="0"/>
              <a:t> A</a:t>
            </a:r>
          </a:p>
          <a:p>
            <a:r>
              <a:rPr lang="en-US" dirty="0" err="1" smtClean="0"/>
              <a:t>HGPRTase</a:t>
            </a:r>
            <a:endParaRPr lang="en-US" dirty="0" smtClean="0"/>
          </a:p>
          <a:p>
            <a:r>
              <a:rPr lang="en-US" dirty="0" smtClean="0"/>
              <a:t>Phenylalanine </a:t>
            </a:r>
            <a:r>
              <a:rPr lang="en-US" dirty="0" err="1" smtClean="0"/>
              <a:t>hydroxylase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Lesch-Nyhan</a:t>
            </a:r>
            <a:r>
              <a:rPr lang="en-US" dirty="0" smtClean="0"/>
              <a:t> Syndrome</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a:t>
            </a:r>
            <a:r>
              <a:rPr lang="en-US" dirty="0"/>
              <a:t>Due to severe or complete </a:t>
            </a:r>
            <a:r>
              <a:rPr lang="en-US" dirty="0" err="1"/>
              <a:t>deficieny</a:t>
            </a:r>
            <a:r>
              <a:rPr lang="en-US" dirty="0"/>
              <a:t> of Hypoxanthine</a:t>
            </a:r>
          </a:p>
          <a:p>
            <a:pPr>
              <a:buNone/>
            </a:pPr>
            <a:r>
              <a:rPr lang="en-US" dirty="0"/>
              <a:t>Guanine </a:t>
            </a:r>
            <a:r>
              <a:rPr lang="en-US" dirty="0" err="1"/>
              <a:t>Phosphoribosyltransferase</a:t>
            </a:r>
            <a:r>
              <a:rPr lang="en-US" dirty="0"/>
              <a:t> (HGPRT) .</a:t>
            </a:r>
          </a:p>
          <a:p>
            <a:pPr>
              <a:buNone/>
            </a:pPr>
            <a:r>
              <a:rPr lang="en-US" dirty="0"/>
              <a:t>• Recessive X-linked genetic disease .</a:t>
            </a:r>
          </a:p>
          <a:p>
            <a:pPr>
              <a:buNone/>
            </a:pPr>
            <a:r>
              <a:rPr lang="en-US" dirty="0"/>
              <a:t>• This disorder is an example for loss of normal feedback</a:t>
            </a:r>
          </a:p>
          <a:p>
            <a:pPr>
              <a:buNone/>
            </a:pPr>
            <a:r>
              <a:rPr lang="en-US" dirty="0"/>
              <a:t>inhibition .</a:t>
            </a:r>
          </a:p>
          <a:p>
            <a:pPr>
              <a:buNone/>
            </a:pPr>
            <a:r>
              <a:rPr lang="en-US" dirty="0"/>
              <a:t>• This disorder is characterized by :</a:t>
            </a:r>
          </a:p>
          <a:p>
            <a:pPr>
              <a:buNone/>
            </a:pPr>
            <a:r>
              <a:rPr lang="en-US" dirty="0"/>
              <a:t>• </a:t>
            </a:r>
            <a:r>
              <a:rPr lang="en-US" dirty="0" err="1"/>
              <a:t>Choreoathetosis</a:t>
            </a:r>
            <a:r>
              <a:rPr lang="en-US" dirty="0"/>
              <a:t> ( movement disorder ) .</a:t>
            </a:r>
          </a:p>
          <a:p>
            <a:pPr>
              <a:buNone/>
            </a:pPr>
            <a:r>
              <a:rPr lang="en-US" dirty="0"/>
              <a:t>• Severe neurologic disease, characterized by self-mutilating</a:t>
            </a:r>
          </a:p>
          <a:p>
            <a:pPr>
              <a:buNone/>
            </a:pPr>
            <a:r>
              <a:rPr lang="en-US" dirty="0"/>
              <a:t>behaviors such as lip and finger biting and/or head banging.</a:t>
            </a:r>
          </a:p>
          <a:p>
            <a:pPr>
              <a:buNone/>
            </a:pPr>
            <a:r>
              <a:rPr lang="en-US" dirty="0"/>
              <a:t>• A severe gouty arthritis .</a:t>
            </a:r>
          </a:p>
          <a:p>
            <a:pPr>
              <a:buNone/>
            </a:pPr>
            <a:r>
              <a:rPr lang="en-US" dirty="0"/>
              <a:t>• Early death may be due to kidney failure.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A 6 years old girl presented with repeated episodes of respiratory infections since the age of 2 years. Frequency of such attacks were variable. However, minimum two such episodes were noticed per month. There was no specific time of occurrence or any weather predilection. There was no history of loose motions, skin lesions, anorexia, weight loss, contact with patient suffering from Tuberculosis or family history of asthma or allergy. Response to antibiotics and bronchodilators was temporary at best.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Adenosine </a:t>
            </a:r>
            <a:r>
              <a:rPr lang="en-US" dirty="0" err="1" smtClean="0"/>
              <a:t>Deaminase</a:t>
            </a:r>
            <a:r>
              <a:rPr lang="en-US" dirty="0" smtClean="0"/>
              <a:t> Deficiency</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Severe </a:t>
            </a:r>
            <a:r>
              <a:rPr lang="en-US" dirty="0"/>
              <a:t>combined immune deficiency</a:t>
            </a:r>
          </a:p>
          <a:p>
            <a:pPr>
              <a:buNone/>
            </a:pPr>
            <a:r>
              <a:rPr lang="en-US" dirty="0"/>
              <a:t>(SCID)</a:t>
            </a:r>
          </a:p>
          <a:p>
            <a:pPr>
              <a:buNone/>
            </a:pPr>
            <a:r>
              <a:rPr lang="en-US" dirty="0"/>
              <a:t>• Autosomal recessive disease .</a:t>
            </a:r>
          </a:p>
          <a:p>
            <a:pPr>
              <a:buNone/>
            </a:pPr>
            <a:r>
              <a:rPr lang="en-US" dirty="0"/>
              <a:t>• Both B and T lymphocytes are affected .</a:t>
            </a:r>
          </a:p>
          <a:p>
            <a:pPr>
              <a:buNone/>
            </a:pPr>
            <a:r>
              <a:rPr lang="en-US" dirty="0"/>
              <a:t>• Patients are susceptible, often fatally, </a:t>
            </a:r>
            <a:r>
              <a:rPr lang="en-US" dirty="0" smtClean="0"/>
              <a:t>to infectious </a:t>
            </a:r>
            <a:r>
              <a:rPr lang="en-US" dirty="0"/>
              <a:t>diseases because of an inability to</a:t>
            </a:r>
          </a:p>
          <a:p>
            <a:pPr>
              <a:buNone/>
            </a:pPr>
            <a:r>
              <a:rPr lang="en-US" dirty="0"/>
              <a:t>mount an immune response to antigenic</a:t>
            </a:r>
          </a:p>
          <a:p>
            <a:pPr>
              <a:buNone/>
            </a:pPr>
            <a:r>
              <a:rPr lang="en-US" dirty="0" err="1"/>
              <a:t>chanllenge</a:t>
            </a:r>
            <a:r>
              <a:rPr lang="en-US" dirty="0"/>
              <a:t>.</a:t>
            </a:r>
          </a:p>
          <a:p>
            <a:pPr>
              <a:buNone/>
            </a:pPr>
            <a:r>
              <a:rPr lang="en-US" dirty="0"/>
              <a:t>• Infants with this deficiency have a high fatality</a:t>
            </a:r>
          </a:p>
          <a:p>
            <a:pPr>
              <a:buNone/>
            </a:pPr>
            <a:r>
              <a:rPr lang="en-US" dirty="0"/>
              <a:t>rate due to infections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609600"/>
            <a:ext cx="7239000" cy="5943600"/>
          </a:xfrm>
        </p:spPr>
        <p:txBody>
          <a:bodyPr>
            <a:normAutofit/>
          </a:bodyPr>
          <a:lstStyle/>
          <a:p>
            <a:r>
              <a:rPr lang="en-US" sz="4000" b="1" dirty="0" err="1">
                <a:solidFill>
                  <a:srgbClr val="FF0000"/>
                </a:solidFill>
              </a:rPr>
              <a:t>Purine</a:t>
            </a:r>
            <a:r>
              <a:rPr lang="en-US" sz="4000" b="1" dirty="0">
                <a:solidFill>
                  <a:srgbClr val="FF0000"/>
                </a:solidFill>
              </a:rPr>
              <a:t> </a:t>
            </a:r>
            <a:r>
              <a:rPr lang="en-US" sz="4000" b="1" dirty="0" smtClean="0">
                <a:solidFill>
                  <a:srgbClr val="FF0000"/>
                </a:solidFill>
              </a:rPr>
              <a:t>Metabolism</a:t>
            </a:r>
          </a:p>
          <a:p>
            <a:pPr algn="l">
              <a:buFont typeface="Arial" pitchFamily="34" charset="0"/>
              <a:buChar char="•"/>
            </a:pPr>
            <a:r>
              <a:rPr lang="en-US" b="1" dirty="0">
                <a:solidFill>
                  <a:schemeClr val="tx2"/>
                </a:solidFill>
              </a:rPr>
              <a:t>de </a:t>
            </a:r>
            <a:r>
              <a:rPr lang="en-US" b="1" dirty="0" smtClean="0">
                <a:solidFill>
                  <a:schemeClr val="tx2"/>
                </a:solidFill>
              </a:rPr>
              <a:t>novo pathway</a:t>
            </a:r>
          </a:p>
          <a:p>
            <a:pPr lvl="1" algn="l">
              <a:buFont typeface="Arial" pitchFamily="34" charset="0"/>
              <a:buChar char="•"/>
            </a:pPr>
            <a:r>
              <a:rPr lang="en-US" dirty="0" err="1" smtClean="0"/>
              <a:t>Phosphoribosylpyrophosphate</a:t>
            </a:r>
            <a:r>
              <a:rPr lang="en-US" dirty="0" smtClean="0"/>
              <a:t> (PRPP</a:t>
            </a:r>
            <a:r>
              <a:rPr lang="en-US" dirty="0"/>
              <a:t>) </a:t>
            </a:r>
            <a:r>
              <a:rPr lang="en-US" dirty="0" err="1"/>
              <a:t>synthetase</a:t>
            </a:r>
            <a:r>
              <a:rPr lang="en-US" dirty="0"/>
              <a:t> </a:t>
            </a:r>
            <a:r>
              <a:rPr lang="en-US" dirty="0" err="1"/>
              <a:t>superactivity</a:t>
            </a:r>
            <a:r>
              <a:rPr lang="en-US" dirty="0"/>
              <a:t>,</a:t>
            </a:r>
            <a:endParaRPr lang="en-US" dirty="0" smtClean="0"/>
          </a:p>
          <a:p>
            <a:pPr algn="l">
              <a:buFont typeface="Arial" pitchFamily="34" charset="0"/>
              <a:buChar char="•"/>
            </a:pPr>
            <a:r>
              <a:rPr lang="en-US" b="1" dirty="0">
                <a:solidFill>
                  <a:schemeClr val="tx2"/>
                </a:solidFill>
              </a:rPr>
              <a:t>Salvage pathway</a:t>
            </a:r>
          </a:p>
          <a:p>
            <a:pPr lvl="1" algn="l">
              <a:buFont typeface="Arial" pitchFamily="34" charset="0"/>
              <a:buChar char="•"/>
            </a:pPr>
            <a:r>
              <a:rPr lang="en-US" dirty="0"/>
              <a:t>adenosine </a:t>
            </a:r>
            <a:r>
              <a:rPr lang="en-US" dirty="0" err="1"/>
              <a:t>deaminase</a:t>
            </a:r>
            <a:r>
              <a:rPr lang="en-US" dirty="0"/>
              <a:t> (ADA</a:t>
            </a:r>
            <a:r>
              <a:rPr lang="en-US" dirty="0" smtClean="0"/>
              <a:t>) deficiency</a:t>
            </a:r>
          </a:p>
          <a:p>
            <a:pPr algn="l">
              <a:buFont typeface="Arial" pitchFamily="34" charset="0"/>
              <a:buChar char="•"/>
            </a:pPr>
            <a:r>
              <a:rPr lang="en-US" b="1" dirty="0">
                <a:solidFill>
                  <a:schemeClr val="tx2"/>
                </a:solidFill>
              </a:rPr>
              <a:t>Catabolic pathway</a:t>
            </a:r>
          </a:p>
          <a:p>
            <a:pPr lvl="1" algn="l">
              <a:buFont typeface="Arial" pitchFamily="34" charset="0"/>
              <a:buChar char="•"/>
            </a:pPr>
            <a:r>
              <a:rPr lang="en-US" dirty="0" smtClean="0"/>
              <a:t>HGPRT deficiency</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cs typeface="Times New Roman" pitchFamily="18" charset="0"/>
              </a:rPr>
              <a:t>TREATMENT OPTIONS:</a:t>
            </a:r>
            <a:br>
              <a:rPr lang="en-US" b="1" dirty="0" smtClean="0">
                <a:cs typeface="Times New Roman" pitchFamily="18" charset="0"/>
              </a:rPr>
            </a:br>
            <a:endParaRPr lang="en-US" dirty="0"/>
          </a:p>
        </p:txBody>
      </p:sp>
      <p:sp>
        <p:nvSpPr>
          <p:cNvPr id="3" name="Content Placeholder 2"/>
          <p:cNvSpPr>
            <a:spLocks noGrp="1"/>
          </p:cNvSpPr>
          <p:nvPr>
            <p:ph idx="1"/>
          </p:nvPr>
        </p:nvSpPr>
        <p:spPr>
          <a:xfrm>
            <a:off x="457200" y="990600"/>
            <a:ext cx="8229600" cy="5135563"/>
          </a:xfrm>
        </p:spPr>
        <p:txBody>
          <a:bodyPr>
            <a:normAutofit/>
          </a:bodyPr>
          <a:lstStyle/>
          <a:p>
            <a:r>
              <a:rPr lang="en-US" dirty="0" smtClean="0">
                <a:cs typeface="Times New Roman" pitchFamily="18" charset="0"/>
              </a:rPr>
              <a:t>GERM FREE ENVIRONMENT</a:t>
            </a:r>
          </a:p>
          <a:p>
            <a:r>
              <a:rPr lang="en-US" dirty="0" smtClean="0">
                <a:cs typeface="Times New Roman" pitchFamily="18" charset="0"/>
              </a:rPr>
              <a:t>BONE MARROW TRANSPLANT</a:t>
            </a:r>
          </a:p>
          <a:p>
            <a:r>
              <a:rPr lang="en-US" dirty="0" smtClean="0">
                <a:cs typeface="Times New Roman" pitchFamily="18" charset="0"/>
              </a:rPr>
              <a:t>ROUTINE INJECTIONS OF ADENOSINE DEAMINASE       ENZYME (ADA)</a:t>
            </a:r>
          </a:p>
          <a:p>
            <a:r>
              <a:rPr lang="en-US" dirty="0" smtClean="0">
                <a:cs typeface="Times New Roman" pitchFamily="18" charset="0"/>
              </a:rPr>
              <a:t>GENE THERAPY USING SUBJECTS OWN CELLS (RETROVIRUS CONTAINING ADA TO  “INFECT” </a:t>
            </a:r>
            <a:r>
              <a:rPr lang="en-US" u="sng" dirty="0" smtClean="0">
                <a:cs typeface="Times New Roman" pitchFamily="18" charset="0"/>
              </a:rPr>
              <a:t>SUBJECTS</a:t>
            </a:r>
            <a:r>
              <a:rPr lang="en-US" dirty="0" smtClean="0">
                <a:cs typeface="Times New Roman" pitchFamily="18" charset="0"/>
              </a:rPr>
              <a:t> BONE MARROW STEM CELLS)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OROTIC ACIDURIA</a:t>
            </a:r>
            <a:endParaRPr lang="en-US" dirty="0"/>
          </a:p>
        </p:txBody>
      </p:sp>
      <p:sp>
        <p:nvSpPr>
          <p:cNvPr id="3" name="Content Placeholder 2"/>
          <p:cNvSpPr>
            <a:spLocks noGrp="1"/>
          </p:cNvSpPr>
          <p:nvPr>
            <p:ph idx="1"/>
          </p:nvPr>
        </p:nvSpPr>
        <p:spPr>
          <a:xfrm>
            <a:off x="457200" y="1295400"/>
            <a:ext cx="7239000" cy="5160336"/>
          </a:xfrm>
        </p:spPr>
        <p:txBody>
          <a:bodyPr>
            <a:normAutofit/>
          </a:bodyPr>
          <a:lstStyle/>
          <a:p>
            <a:r>
              <a:rPr lang="en-US" dirty="0" smtClean="0"/>
              <a:t>Excessive excretion of </a:t>
            </a:r>
            <a:r>
              <a:rPr lang="en-US" dirty="0" err="1" smtClean="0"/>
              <a:t>orotic</a:t>
            </a:r>
            <a:r>
              <a:rPr lang="en-US" dirty="0" smtClean="0"/>
              <a:t> acid in urine</a:t>
            </a:r>
          </a:p>
          <a:p>
            <a:r>
              <a:rPr lang="en-US" dirty="0" smtClean="0"/>
              <a:t>Autosomal recessive disorder</a:t>
            </a:r>
          </a:p>
          <a:p>
            <a:r>
              <a:rPr lang="en-US" dirty="0" err="1" smtClean="0"/>
              <a:t>Orotate</a:t>
            </a:r>
            <a:r>
              <a:rPr lang="en-US" dirty="0" smtClean="0"/>
              <a:t> </a:t>
            </a:r>
            <a:r>
              <a:rPr lang="en-US" dirty="0" err="1" smtClean="0"/>
              <a:t>phosphoribosyl</a:t>
            </a:r>
            <a:r>
              <a:rPr lang="en-US" dirty="0" smtClean="0"/>
              <a:t> </a:t>
            </a:r>
            <a:r>
              <a:rPr lang="en-US" dirty="0" err="1" smtClean="0"/>
              <a:t>transferase</a:t>
            </a:r>
            <a:endParaRPr lang="en-US" dirty="0" smtClean="0"/>
          </a:p>
          <a:p>
            <a:r>
              <a:rPr lang="en-US" dirty="0" err="1" smtClean="0"/>
              <a:t>Orotidylate</a:t>
            </a:r>
            <a:r>
              <a:rPr lang="en-US" dirty="0" smtClean="0"/>
              <a:t> </a:t>
            </a:r>
            <a:r>
              <a:rPr lang="en-US" dirty="0" err="1" smtClean="0"/>
              <a:t>decarboxylase</a:t>
            </a:r>
            <a:endParaRPr lang="en-US" dirty="0" smtClean="0"/>
          </a:p>
          <a:p>
            <a:r>
              <a:rPr lang="en-US" dirty="0" smtClean="0"/>
              <a:t>Presentation:</a:t>
            </a:r>
          </a:p>
          <a:p>
            <a:pPr lvl="1"/>
            <a:r>
              <a:rPr lang="en-US" dirty="0" smtClean="0"/>
              <a:t>Growth failure</a:t>
            </a:r>
          </a:p>
          <a:p>
            <a:pPr lvl="1"/>
            <a:r>
              <a:rPr lang="en-US" dirty="0" smtClean="0"/>
              <a:t>Developmental retardation</a:t>
            </a:r>
          </a:p>
          <a:p>
            <a:pPr lvl="1"/>
            <a:r>
              <a:rPr lang="en-US" dirty="0" err="1" smtClean="0"/>
              <a:t>Megaloblastic</a:t>
            </a:r>
            <a:r>
              <a:rPr lang="en-US" dirty="0" smtClean="0"/>
              <a:t> anemia</a:t>
            </a:r>
          </a:p>
          <a:p>
            <a:pPr lvl="1"/>
            <a:r>
              <a:rPr lang="en-US" dirty="0" smtClean="0"/>
              <a:t>Increased </a:t>
            </a:r>
            <a:r>
              <a:rPr lang="en-US" dirty="0" err="1" smtClean="0"/>
              <a:t>orotic</a:t>
            </a:r>
            <a:r>
              <a:rPr lang="en-US" dirty="0" smtClean="0"/>
              <a:t> acid in urine</a:t>
            </a:r>
          </a:p>
          <a:p>
            <a:r>
              <a:rPr lang="en-US" dirty="0" smtClean="0"/>
              <a:t>Treatment</a:t>
            </a:r>
          </a:p>
          <a:p>
            <a:pPr lvl="1"/>
            <a:r>
              <a:rPr lang="en-US" dirty="0" err="1" smtClean="0"/>
              <a:t>Uridine</a:t>
            </a:r>
            <a:r>
              <a:rPr lang="en-US" dirty="0" smtClean="0"/>
              <a:t> supplementation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900113" y="336550"/>
            <a:ext cx="8015287" cy="781050"/>
          </a:xfrm>
        </p:spPr>
        <p:txBody>
          <a:bodyPr/>
          <a:lstStyle/>
          <a:p>
            <a:pPr eaLnBrk="1" hangingPunct="1"/>
            <a:r>
              <a:rPr lang="en-US" altLang="en-US" dirty="0" smtClean="0">
                <a:ea typeface="Trebuchet MS" pitchFamily="34" charset="0"/>
                <a:cs typeface="Trebuchet MS" pitchFamily="34" charset="0"/>
              </a:rPr>
              <a:t>Case</a:t>
            </a:r>
            <a:endParaRPr lang="en-US" altLang="en-US" dirty="0" smtClean="0">
              <a:ea typeface="Trebuchet MS" pitchFamily="34" charset="0"/>
              <a:cs typeface="Trebuchet MS" pitchFamily="34" charset="0"/>
            </a:endParaRPr>
          </a:p>
        </p:txBody>
      </p:sp>
      <p:sp>
        <p:nvSpPr>
          <p:cNvPr id="20483" name="Content Placeholder 2"/>
          <p:cNvSpPr>
            <a:spLocks noGrp="1"/>
          </p:cNvSpPr>
          <p:nvPr>
            <p:ph idx="1"/>
          </p:nvPr>
        </p:nvSpPr>
        <p:spPr>
          <a:xfrm>
            <a:off x="457200" y="1219200"/>
            <a:ext cx="8229600" cy="4906963"/>
          </a:xfrm>
        </p:spPr>
        <p:txBody>
          <a:bodyPr>
            <a:normAutofit/>
          </a:bodyPr>
          <a:lstStyle/>
          <a:p>
            <a:pPr eaLnBrk="1" hangingPunct="1">
              <a:lnSpc>
                <a:spcPct val="130000"/>
              </a:lnSpc>
            </a:pPr>
            <a:r>
              <a:rPr lang="en-US" altLang="en-US" sz="2400" dirty="0" smtClean="0">
                <a:ea typeface="ＭＳ Ｐゴシック" pitchFamily="34" charset="-128"/>
              </a:rPr>
              <a:t>47 year old male</a:t>
            </a:r>
          </a:p>
          <a:p>
            <a:pPr eaLnBrk="1" hangingPunct="1">
              <a:lnSpc>
                <a:spcPct val="130000"/>
              </a:lnSpc>
            </a:pPr>
            <a:r>
              <a:rPr lang="en-US" altLang="en-US" sz="2400" dirty="0" smtClean="0">
                <a:ea typeface="ＭＳ Ｐゴシック" pitchFamily="34" charset="-128"/>
              </a:rPr>
              <a:t>Severe </a:t>
            </a:r>
            <a:r>
              <a:rPr lang="en-US" altLang="en-US" sz="2400" b="1" dirty="0" smtClean="0">
                <a:ea typeface="ＭＳ Ｐゴシック" pitchFamily="34" charset="-128"/>
              </a:rPr>
              <a:t>pain </a:t>
            </a:r>
            <a:r>
              <a:rPr lang="en-US" altLang="en-US" sz="2400" dirty="0" smtClean="0">
                <a:ea typeface="ＭＳ Ｐゴシック" pitchFamily="34" charset="-128"/>
              </a:rPr>
              <a:t>in right great toe – wore open toe sandals to clinic</a:t>
            </a:r>
          </a:p>
          <a:p>
            <a:pPr eaLnBrk="1" hangingPunct="1">
              <a:lnSpc>
                <a:spcPct val="130000"/>
              </a:lnSpc>
            </a:pPr>
            <a:r>
              <a:rPr lang="en-US" altLang="en-US" sz="2400" dirty="0" smtClean="0">
                <a:ea typeface="ＭＳ Ｐゴシック" pitchFamily="34" charset="-128"/>
              </a:rPr>
              <a:t>Began previous evening and kept him up through the night (</a:t>
            </a:r>
            <a:r>
              <a:rPr lang="en-US" altLang="en-US" sz="2400" b="1" dirty="0" smtClean="0">
                <a:ea typeface="ＭＳ Ｐゴシック" pitchFamily="34" charset="-128"/>
              </a:rPr>
              <a:t>acute onset</a:t>
            </a:r>
            <a:r>
              <a:rPr lang="en-US" altLang="en-US" sz="2400" dirty="0" smtClean="0">
                <a:ea typeface="ＭＳ Ｐゴシック" pitchFamily="34" charset="-128"/>
              </a:rPr>
              <a:t>)</a:t>
            </a:r>
          </a:p>
          <a:p>
            <a:pPr eaLnBrk="1" hangingPunct="1">
              <a:lnSpc>
                <a:spcPct val="130000"/>
              </a:lnSpc>
            </a:pPr>
            <a:r>
              <a:rPr lang="en-US" altLang="en-US" sz="2400" dirty="0" smtClean="0">
                <a:ea typeface="ＭＳ Ｐゴシック" pitchFamily="34" charset="-128"/>
              </a:rPr>
              <a:t>Taking </a:t>
            </a:r>
            <a:r>
              <a:rPr lang="en-US" altLang="en-US" sz="2400" b="1" dirty="0" smtClean="0">
                <a:ea typeface="ＭＳ Ｐゴシック" pitchFamily="34" charset="-128"/>
              </a:rPr>
              <a:t>extra-strength acetaminophen </a:t>
            </a:r>
            <a:r>
              <a:rPr lang="en-US" altLang="en-US" sz="2400" dirty="0" smtClean="0">
                <a:ea typeface="ＭＳ Ｐゴシック" pitchFamily="34" charset="-128"/>
              </a:rPr>
              <a:t>to keep the pain under control</a:t>
            </a:r>
          </a:p>
          <a:p>
            <a:pPr eaLnBrk="1" hangingPunct="1">
              <a:lnSpc>
                <a:spcPct val="130000"/>
              </a:lnSpc>
            </a:pPr>
            <a:r>
              <a:rPr lang="en-US" altLang="en-US" sz="2400" b="1" dirty="0" smtClean="0">
                <a:ea typeface="ＭＳ Ｐゴシック" pitchFamily="34" charset="-128"/>
              </a:rPr>
              <a:t>Unable to bear weight </a:t>
            </a:r>
            <a:r>
              <a:rPr lang="en-US" altLang="en-US" sz="2400" dirty="0" smtClean="0">
                <a:ea typeface="ＭＳ Ｐゴシック" pitchFamily="34" charset="-128"/>
              </a:rPr>
              <a:t>on his right foot</a:t>
            </a:r>
          </a:p>
          <a:p>
            <a:pPr eaLnBrk="1" hangingPunct="1">
              <a:lnSpc>
                <a:spcPct val="130000"/>
              </a:lnSpc>
            </a:pPr>
            <a:r>
              <a:rPr lang="en-US" altLang="en-US" sz="2400" dirty="0" smtClean="0">
                <a:ea typeface="ＭＳ Ｐゴシック" pitchFamily="34" charset="-128"/>
              </a:rPr>
              <a:t>No history of injury to right foot</a:t>
            </a:r>
          </a:p>
          <a:p>
            <a:pPr eaLnBrk="1" hangingPunct="1">
              <a:lnSpc>
                <a:spcPct val="60000"/>
              </a:lnSpc>
            </a:pPr>
            <a:endParaRPr lang="en-US" altLang="en-US" sz="2400" dirty="0" smtClean="0">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slide(fromBottom)">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slide(fromBottom)">
                                      <p:cBhvr>
                                        <p:cTn id="12" dur="5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slide(fromBottom)">
                                      <p:cBhvr>
                                        <p:cTn id="17" dur="500"/>
                                        <p:tgtEl>
                                          <p:spTgt spid="204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slide(fromBottom)">
                                      <p:cBhvr>
                                        <p:cTn id="22" dur="500"/>
                                        <p:tgtEl>
                                          <p:spTgt spid="2048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20483">
                                            <p:txEl>
                                              <p:pRg st="4" end="4"/>
                                            </p:txEl>
                                          </p:spTgt>
                                        </p:tgtEl>
                                        <p:attrNameLst>
                                          <p:attrName>style.visibility</p:attrName>
                                        </p:attrNameLst>
                                      </p:cBhvr>
                                      <p:to>
                                        <p:strVal val="visible"/>
                                      </p:to>
                                    </p:set>
                                    <p:animEffect transition="in" filter="slide(fromBottom)">
                                      <p:cBhvr>
                                        <p:cTn id="27" dur="500"/>
                                        <p:tgtEl>
                                          <p:spTgt spid="2048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20483">
                                            <p:txEl>
                                              <p:pRg st="5" end="5"/>
                                            </p:txEl>
                                          </p:spTgt>
                                        </p:tgtEl>
                                        <p:attrNameLst>
                                          <p:attrName>style.visibility</p:attrName>
                                        </p:attrNameLst>
                                      </p:cBhvr>
                                      <p:to>
                                        <p:strVal val="visible"/>
                                      </p:to>
                                    </p:set>
                                    <p:animEffect transition="in" filter="slide(fromBottom)">
                                      <p:cBhvr>
                                        <p:cTn id="32" dur="500"/>
                                        <p:tgtEl>
                                          <p:spTgt spid="204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4"/>
          <p:cNvSpPr>
            <a:spLocks noGrp="1"/>
          </p:cNvSpPr>
          <p:nvPr>
            <p:ph type="title"/>
          </p:nvPr>
        </p:nvSpPr>
        <p:spPr>
          <a:xfrm>
            <a:off x="3160713" y="220663"/>
            <a:ext cx="3101975" cy="923925"/>
          </a:xfrm>
        </p:spPr>
        <p:txBody>
          <a:bodyPr>
            <a:normAutofit fontScale="90000"/>
          </a:bodyPr>
          <a:lstStyle/>
          <a:p>
            <a:pPr eaLnBrk="1" hangingPunct="1"/>
            <a:r>
              <a:rPr lang="en-US" altLang="en-US" smtClean="0">
                <a:ea typeface="Trebuchet MS" pitchFamily="34" charset="0"/>
                <a:cs typeface="Trebuchet MS" pitchFamily="34" charset="0"/>
              </a:rPr>
              <a:t>What is Gout?</a:t>
            </a:r>
          </a:p>
        </p:txBody>
      </p:sp>
      <p:sp>
        <p:nvSpPr>
          <p:cNvPr id="18435" name="Content Placeholder 5"/>
          <p:cNvSpPr>
            <a:spLocks noGrp="1"/>
          </p:cNvSpPr>
          <p:nvPr>
            <p:ph sz="half" idx="1"/>
          </p:nvPr>
        </p:nvSpPr>
        <p:spPr>
          <a:xfrm>
            <a:off x="674688" y="1144588"/>
            <a:ext cx="3805237" cy="4978400"/>
          </a:xfrm>
        </p:spPr>
        <p:txBody>
          <a:bodyPr>
            <a:normAutofit fontScale="92500" lnSpcReduction="20000"/>
          </a:bodyPr>
          <a:lstStyle/>
          <a:p>
            <a:pPr eaLnBrk="1" hangingPunct="1">
              <a:lnSpc>
                <a:spcPct val="150000"/>
              </a:lnSpc>
            </a:pPr>
            <a:r>
              <a:rPr lang="en-US" altLang="en-US" sz="2000" dirty="0" smtClean="0">
                <a:ea typeface="ＭＳ Ｐゴシック" pitchFamily="34" charset="-128"/>
              </a:rPr>
              <a:t>Characterized by </a:t>
            </a:r>
            <a:r>
              <a:rPr lang="en-US" altLang="en-US" sz="2000" dirty="0" err="1" smtClean="0">
                <a:ea typeface="ＭＳ Ｐゴシック" pitchFamily="34" charset="-128"/>
              </a:rPr>
              <a:t>hyperuricemia</a:t>
            </a:r>
            <a:r>
              <a:rPr lang="en-US" altLang="en-US" sz="2000" dirty="0" smtClean="0">
                <a:ea typeface="ＭＳ Ｐゴシック" pitchFamily="34" charset="-128"/>
              </a:rPr>
              <a:t> (elevated </a:t>
            </a:r>
            <a:r>
              <a:rPr lang="en-US" altLang="en-US" sz="2000" dirty="0" err="1" smtClean="0">
                <a:ea typeface="ＭＳ Ｐゴシック" pitchFamily="34" charset="-128"/>
              </a:rPr>
              <a:t>plasmic</a:t>
            </a:r>
            <a:r>
              <a:rPr lang="en-US" altLang="en-US" sz="2000" dirty="0" smtClean="0">
                <a:ea typeface="ＭＳ Ｐゴシック" pitchFamily="34" charset="-128"/>
              </a:rPr>
              <a:t> uric acid concentrations) and severe, recurrent bouts of arthritis caused by monosodium </a:t>
            </a:r>
            <a:r>
              <a:rPr lang="en-US" altLang="en-US" sz="2000" dirty="0" err="1" smtClean="0">
                <a:ea typeface="ＭＳ Ｐゴシック" pitchFamily="34" charset="-128"/>
              </a:rPr>
              <a:t>urate</a:t>
            </a:r>
            <a:r>
              <a:rPr lang="en-US" altLang="en-US" sz="2000" dirty="0" smtClean="0">
                <a:ea typeface="ＭＳ Ｐゴシック" pitchFamily="34" charset="-128"/>
              </a:rPr>
              <a:t> (MSU) crystals deposited in the joint spaces. </a:t>
            </a:r>
          </a:p>
          <a:p>
            <a:pPr eaLnBrk="1" hangingPunct="1">
              <a:lnSpc>
                <a:spcPct val="150000"/>
              </a:lnSpc>
            </a:pPr>
            <a:r>
              <a:rPr lang="en-US" altLang="en-US" sz="2000" dirty="0" smtClean="0">
                <a:ea typeface="ＭＳ Ｐゴシック" pitchFamily="34" charset="-128"/>
              </a:rPr>
              <a:t>Syndrome of abnormal </a:t>
            </a:r>
            <a:r>
              <a:rPr lang="en-US" altLang="en-US" sz="2000" dirty="0" err="1" smtClean="0">
                <a:ea typeface="ＭＳ Ｐゴシック" pitchFamily="34" charset="-128"/>
              </a:rPr>
              <a:t>purine</a:t>
            </a:r>
            <a:r>
              <a:rPr lang="en-US" altLang="en-US" sz="2000" dirty="0" smtClean="0">
                <a:ea typeface="ＭＳ Ｐゴシック" pitchFamily="34" charset="-128"/>
              </a:rPr>
              <a:t> metabolism or excretion.</a:t>
            </a:r>
          </a:p>
          <a:p>
            <a:pPr eaLnBrk="1" hangingPunct="1">
              <a:lnSpc>
                <a:spcPct val="80000"/>
              </a:lnSpc>
            </a:pPr>
            <a:endParaRPr lang="en-US" altLang="en-US" sz="2000" dirty="0" smtClean="0">
              <a:ea typeface="ＭＳ Ｐゴシック" pitchFamily="34" charset="-128"/>
            </a:endParaRPr>
          </a:p>
        </p:txBody>
      </p:sp>
      <p:sp>
        <p:nvSpPr>
          <p:cNvPr id="5124" name="Content Placeholder 14"/>
          <p:cNvSpPr>
            <a:spLocks noGrp="1"/>
          </p:cNvSpPr>
          <p:nvPr>
            <p:ph sz="half" idx="2"/>
          </p:nvPr>
        </p:nvSpPr>
        <p:spPr>
          <a:xfrm>
            <a:off x="4479925" y="3962400"/>
            <a:ext cx="4297363" cy="2387600"/>
          </a:xfrm>
        </p:spPr>
        <p:txBody>
          <a:bodyPr>
            <a:normAutofit fontScale="92500" lnSpcReduction="20000"/>
          </a:bodyPr>
          <a:lstStyle/>
          <a:p>
            <a:pPr eaLnBrk="1" hangingPunct="1">
              <a:lnSpc>
                <a:spcPct val="140000"/>
              </a:lnSpc>
            </a:pPr>
            <a:r>
              <a:rPr lang="en-US" altLang="en-US" sz="2000" dirty="0" smtClean="0">
                <a:ea typeface="ＭＳ Ｐゴシック" pitchFamily="34" charset="-128"/>
              </a:rPr>
              <a:t>Existed for over 2,000 years and used to be known as “disease of kings” </a:t>
            </a:r>
          </a:p>
          <a:p>
            <a:pPr eaLnBrk="1" hangingPunct="1">
              <a:lnSpc>
                <a:spcPct val="140000"/>
              </a:lnSpc>
            </a:pPr>
            <a:r>
              <a:rPr lang="en-US" altLang="en-US" sz="2000" dirty="0" smtClean="0">
                <a:ea typeface="ＭＳ Ｐゴシック" pitchFamily="34" charset="-128"/>
              </a:rPr>
              <a:t>Usually not life-threatening, but can be painful, chronic, and disabling. </a:t>
            </a:r>
          </a:p>
          <a:p>
            <a:pPr eaLnBrk="1" hangingPunct="1">
              <a:lnSpc>
                <a:spcPct val="140000"/>
              </a:lnSpc>
            </a:pPr>
            <a:endParaRPr lang="en-US" altLang="en-US" sz="2000" dirty="0" smtClean="0">
              <a:ea typeface="ＭＳ Ｐゴシック" pitchFamily="34" charset="-128"/>
            </a:endParaRPr>
          </a:p>
        </p:txBody>
      </p:sp>
      <p:pic>
        <p:nvPicPr>
          <p:cNvPr id="18437" name="Picture 3"/>
          <p:cNvPicPr>
            <a:picLocks noChangeAspect="1"/>
          </p:cNvPicPr>
          <p:nvPr/>
        </p:nvPicPr>
        <p:blipFill>
          <a:blip r:embed="rId2"/>
          <a:srcRect/>
          <a:stretch>
            <a:fillRect/>
          </a:stretch>
        </p:blipFill>
        <p:spPr bwMode="auto">
          <a:xfrm>
            <a:off x="4911725" y="1371600"/>
            <a:ext cx="3552825" cy="23098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843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124">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12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P spid="18435" grpId="1" build="p"/>
      <p:bldP spid="512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4"/>
          <p:cNvSpPr>
            <a:spLocks noGrp="1"/>
          </p:cNvSpPr>
          <p:nvPr>
            <p:ph type="title"/>
          </p:nvPr>
        </p:nvSpPr>
        <p:spPr>
          <a:xfrm>
            <a:off x="2867024" y="487363"/>
            <a:ext cx="4524375" cy="923925"/>
          </a:xfrm>
        </p:spPr>
        <p:txBody>
          <a:bodyPr>
            <a:normAutofit/>
          </a:bodyPr>
          <a:lstStyle/>
          <a:p>
            <a:pPr eaLnBrk="1" hangingPunct="1"/>
            <a:r>
              <a:rPr lang="en-US" altLang="en-US" dirty="0" err="1" smtClean="0">
                <a:ea typeface="Trebuchet MS" pitchFamily="34" charset="0"/>
                <a:cs typeface="Trebuchet MS" pitchFamily="34" charset="0"/>
              </a:rPr>
              <a:t>Pathophysiology</a:t>
            </a:r>
            <a:endParaRPr lang="en-US" altLang="en-US" dirty="0" smtClean="0">
              <a:ea typeface="Trebuchet MS" pitchFamily="34" charset="0"/>
              <a:cs typeface="Trebuchet MS" pitchFamily="34" charset="0"/>
            </a:endParaRPr>
          </a:p>
        </p:txBody>
      </p:sp>
      <p:pic>
        <p:nvPicPr>
          <p:cNvPr id="33795" name="Content Placeholder 3" descr="Figure 77-01.jpg"/>
          <p:cNvPicPr>
            <a:picLocks noGrp="1" noChangeAspect="1"/>
          </p:cNvPicPr>
          <p:nvPr>
            <p:ph idx="1"/>
          </p:nvPr>
        </p:nvPicPr>
        <p:blipFill>
          <a:blip r:embed="rId2"/>
          <a:stretch>
            <a:fillRect/>
          </a:stretch>
        </p:blipFill>
        <p:spPr>
          <a:xfrm>
            <a:off x="1225736" y="1609725"/>
            <a:ext cx="5701927" cy="4846638"/>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3795"/>
                                        </p:tgtEl>
                                        <p:attrNameLst>
                                          <p:attrName>style.visibility</p:attrName>
                                        </p:attrNameLst>
                                      </p:cBhvr>
                                      <p:to>
                                        <p:strVal val="visible"/>
                                      </p:to>
                                    </p:set>
                                    <p:animEffect transition="in" filter="box(in)">
                                      <p:cBhvr>
                                        <p:cTn id="7" dur="500"/>
                                        <p:tgtEl>
                                          <p:spTgt spid="33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85000" lnSpcReduction="20000"/>
          </a:bodyPr>
          <a:lstStyle/>
          <a:p>
            <a:pPr>
              <a:buNone/>
            </a:pPr>
            <a:r>
              <a:rPr lang="en-US" dirty="0"/>
              <a:t>The greater the degree and duration of </a:t>
            </a:r>
            <a:r>
              <a:rPr lang="en-US" dirty="0" err="1"/>
              <a:t>hyperuricemia</a:t>
            </a:r>
            <a:r>
              <a:rPr lang="en-US" dirty="0"/>
              <a:t>, the</a:t>
            </a:r>
          </a:p>
          <a:p>
            <a:pPr>
              <a:buNone/>
            </a:pPr>
            <a:r>
              <a:rPr lang="en-US" dirty="0" smtClean="0"/>
              <a:t>greater is the likelihood of gout and the more severe are the symptoms</a:t>
            </a:r>
            <a:r>
              <a:rPr lang="en-US" dirty="0"/>
              <a:t>. </a:t>
            </a:r>
            <a:endParaRPr lang="en-US" dirty="0" smtClean="0"/>
          </a:p>
          <a:p>
            <a:pPr>
              <a:buNone/>
            </a:pPr>
            <a:endParaRPr lang="en-US" dirty="0" smtClean="0"/>
          </a:p>
          <a:p>
            <a:pPr>
              <a:buNone/>
            </a:pPr>
            <a:r>
              <a:rPr lang="en-US" b="1" dirty="0" err="1" smtClean="0">
                <a:solidFill>
                  <a:schemeClr val="tx2">
                    <a:lumMod val="60000"/>
                    <a:lumOff val="40000"/>
                  </a:schemeClr>
                </a:solidFill>
              </a:rPr>
              <a:t>Urate</a:t>
            </a:r>
            <a:r>
              <a:rPr lang="en-US" b="1" dirty="0" smtClean="0">
                <a:solidFill>
                  <a:schemeClr val="tx2">
                    <a:lumMod val="60000"/>
                    <a:lumOff val="40000"/>
                  </a:schemeClr>
                </a:solidFill>
              </a:rPr>
              <a:t> </a:t>
            </a:r>
            <a:r>
              <a:rPr lang="en-US" b="1" dirty="0">
                <a:solidFill>
                  <a:schemeClr val="tx2">
                    <a:lumMod val="60000"/>
                    <a:lumOff val="40000"/>
                  </a:schemeClr>
                </a:solidFill>
              </a:rPr>
              <a:t>levels can be elevated because of:</a:t>
            </a:r>
          </a:p>
          <a:p>
            <a:pPr>
              <a:buNone/>
            </a:pPr>
            <a:r>
              <a:rPr lang="en-US" dirty="0"/>
              <a:t>•Decreased excretion.</a:t>
            </a:r>
          </a:p>
          <a:p>
            <a:pPr>
              <a:buNone/>
            </a:pPr>
            <a:r>
              <a:rPr lang="en-US" dirty="0"/>
              <a:t>•Increased production.</a:t>
            </a:r>
          </a:p>
          <a:p>
            <a:pPr>
              <a:buNone/>
            </a:pPr>
            <a:r>
              <a:rPr lang="en-US" dirty="0"/>
              <a:t>•Increased </a:t>
            </a:r>
            <a:r>
              <a:rPr lang="en-US" dirty="0" err="1"/>
              <a:t>purine</a:t>
            </a:r>
            <a:r>
              <a:rPr lang="en-US" dirty="0"/>
              <a:t> intake.</a:t>
            </a:r>
          </a:p>
          <a:p>
            <a:pPr>
              <a:buNone/>
            </a:pPr>
            <a:r>
              <a:rPr lang="en-US" dirty="0"/>
              <a:t>	</a:t>
            </a:r>
            <a:r>
              <a:rPr lang="en-US" dirty="0" smtClean="0"/>
              <a:t>	</a:t>
            </a:r>
          </a:p>
          <a:p>
            <a:pPr>
              <a:buNone/>
            </a:pPr>
            <a:endParaRPr lang="en-US" dirty="0"/>
          </a:p>
          <a:p>
            <a:pPr>
              <a:buNone/>
            </a:pPr>
            <a:r>
              <a:rPr lang="en-US" sz="3100" b="1" dirty="0" err="1">
                <a:solidFill>
                  <a:schemeClr val="tx2">
                    <a:lumMod val="60000"/>
                    <a:lumOff val="40000"/>
                  </a:schemeClr>
                </a:solidFill>
              </a:rPr>
              <a:t>Pathophysiology</a:t>
            </a:r>
            <a:endParaRPr lang="en-US" sz="3100" b="1" dirty="0">
              <a:solidFill>
                <a:schemeClr val="tx2">
                  <a:lumMod val="60000"/>
                  <a:lumOff val="40000"/>
                </a:schemeClr>
              </a:solidFill>
            </a:endParaRPr>
          </a:p>
          <a:p>
            <a:pPr>
              <a:buNone/>
            </a:pPr>
            <a:r>
              <a:rPr lang="en-US" sz="3100" b="1" dirty="0" smtClean="0">
                <a:solidFill>
                  <a:schemeClr val="tx2">
                    <a:lumMod val="60000"/>
                    <a:lumOff val="40000"/>
                  </a:schemeClr>
                </a:solidFill>
              </a:rPr>
              <a:t>There </a:t>
            </a:r>
            <a:r>
              <a:rPr lang="en-US" sz="3100" b="1" dirty="0">
                <a:solidFill>
                  <a:schemeClr val="tx2">
                    <a:lumMod val="60000"/>
                    <a:lumOff val="40000"/>
                  </a:schemeClr>
                </a:solidFill>
              </a:rPr>
              <a:t>are two types of </a:t>
            </a:r>
            <a:r>
              <a:rPr lang="en-US" sz="3100" b="1" dirty="0" smtClean="0">
                <a:solidFill>
                  <a:schemeClr val="tx2">
                    <a:lumMod val="60000"/>
                    <a:lumOff val="40000"/>
                  </a:schemeClr>
                </a:solidFill>
              </a:rPr>
              <a:t>gout </a:t>
            </a:r>
            <a:r>
              <a:rPr lang="en-US" sz="3100" b="1" dirty="0">
                <a:solidFill>
                  <a:schemeClr val="tx2">
                    <a:lumMod val="60000"/>
                    <a:lumOff val="40000"/>
                  </a:schemeClr>
                </a:solidFill>
              </a:rPr>
              <a:t>:</a:t>
            </a:r>
          </a:p>
          <a:p>
            <a:pPr>
              <a:buNone/>
            </a:pPr>
            <a:r>
              <a:rPr lang="en-US" dirty="0"/>
              <a:t>• 1- </a:t>
            </a:r>
            <a:r>
              <a:rPr lang="en-US" b="1" dirty="0"/>
              <a:t>Primary gout .</a:t>
            </a:r>
          </a:p>
          <a:p>
            <a:pPr>
              <a:buNone/>
            </a:pPr>
            <a:r>
              <a:rPr lang="en-US" dirty="0"/>
              <a:t>• 2- </a:t>
            </a:r>
            <a:r>
              <a:rPr lang="en-US" b="1" dirty="0"/>
              <a:t>Secondary gout , due to other diseases </a:t>
            </a:r>
            <a:r>
              <a:rPr lang="en-US" b="1" dirty="0" err="1"/>
              <a:t>eg</a:t>
            </a:r>
            <a:r>
              <a:rPr lang="en-US" b="1" dirty="0"/>
              <a:t> cancer ,</a:t>
            </a:r>
          </a:p>
          <a:p>
            <a:pPr>
              <a:buNone/>
            </a:pPr>
            <a:r>
              <a:rPr lang="en-US" dirty="0"/>
              <a:t>renal dysfunction , Metabolic syndrome (the combination of</a:t>
            </a:r>
          </a:p>
          <a:p>
            <a:pPr>
              <a:buNone/>
            </a:pPr>
            <a:r>
              <a:rPr lang="en-US" dirty="0"/>
              <a:t>hypertension, diabetes, </a:t>
            </a:r>
            <a:r>
              <a:rPr lang="en-US" dirty="0" err="1"/>
              <a:t>dyslipidemia</a:t>
            </a:r>
            <a:r>
              <a:rPr lang="en-US" dirty="0"/>
              <a:t>, </a:t>
            </a:r>
            <a:r>
              <a:rPr lang="en-US" dirty="0" err="1"/>
              <a:t>truncal</a:t>
            </a:r>
            <a:r>
              <a:rPr lang="en-US" dirty="0"/>
              <a:t> obesity, increased</a:t>
            </a:r>
          </a:p>
          <a:p>
            <a:pPr>
              <a:buNone/>
            </a:pPr>
            <a:r>
              <a:rPr lang="en-US" dirty="0"/>
              <a:t>cardiovascular disease risk).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lumMod val="60000"/>
                    <a:lumOff val="40000"/>
                  </a:schemeClr>
                </a:solidFill>
              </a:rPr>
              <a:t>Primary gout</a:t>
            </a:r>
            <a:br>
              <a:rPr lang="en-US" b="1" dirty="0" smtClean="0">
                <a:solidFill>
                  <a:schemeClr val="tx2">
                    <a:lumMod val="60000"/>
                    <a:lumOff val="40000"/>
                  </a:schemeClr>
                </a:solidFill>
              </a:rPr>
            </a:br>
            <a:endParaRPr lang="en-US" b="1" dirty="0">
              <a:solidFill>
                <a:schemeClr val="tx2">
                  <a:lumMod val="60000"/>
                  <a:lumOff val="40000"/>
                </a:schemeClr>
              </a:solidFill>
            </a:endParaRPr>
          </a:p>
        </p:txBody>
      </p:sp>
      <p:sp>
        <p:nvSpPr>
          <p:cNvPr id="3" name="Content Placeholder 2"/>
          <p:cNvSpPr>
            <a:spLocks noGrp="1"/>
          </p:cNvSpPr>
          <p:nvPr>
            <p:ph idx="1"/>
          </p:nvPr>
        </p:nvSpPr>
        <p:spPr>
          <a:xfrm>
            <a:off x="457200" y="1219200"/>
            <a:ext cx="8229600" cy="4906963"/>
          </a:xfrm>
        </p:spPr>
        <p:txBody>
          <a:bodyPr>
            <a:normAutofit/>
          </a:bodyPr>
          <a:lstStyle/>
          <a:p>
            <a:pPr>
              <a:buNone/>
            </a:pPr>
            <a:r>
              <a:rPr lang="en-US" dirty="0" smtClean="0"/>
              <a:t>• </a:t>
            </a:r>
            <a:r>
              <a:rPr lang="en-US" dirty="0"/>
              <a:t>It is caused by an excessive formation of uric</a:t>
            </a:r>
          </a:p>
          <a:p>
            <a:pPr>
              <a:buNone/>
            </a:pPr>
            <a:r>
              <a:rPr lang="en-US" dirty="0"/>
              <a:t>acid due to </a:t>
            </a:r>
            <a:r>
              <a:rPr lang="en-US" dirty="0" smtClean="0"/>
              <a:t>inborn defect in enzymes.</a:t>
            </a:r>
            <a:endParaRPr lang="en-US" dirty="0"/>
          </a:p>
          <a:p>
            <a:pPr>
              <a:buNone/>
            </a:pPr>
            <a:r>
              <a:rPr lang="en-US" dirty="0"/>
              <a:t>• Molecular basis :</a:t>
            </a:r>
          </a:p>
          <a:p>
            <a:pPr>
              <a:buNone/>
            </a:pPr>
            <a:r>
              <a:rPr lang="en-US" dirty="0" smtClean="0"/>
              <a:t>1- </a:t>
            </a:r>
            <a:r>
              <a:rPr lang="en-US" dirty="0"/>
              <a:t>Mutations in PRPP </a:t>
            </a:r>
            <a:r>
              <a:rPr lang="en-US" dirty="0" err="1"/>
              <a:t>synthetase</a:t>
            </a:r>
            <a:r>
              <a:rPr lang="en-US" dirty="0"/>
              <a:t> (hyperactive)</a:t>
            </a:r>
          </a:p>
          <a:p>
            <a:pPr>
              <a:buNone/>
            </a:pPr>
            <a:r>
              <a:rPr lang="en-US" dirty="0" smtClean="0"/>
              <a:t>2- </a:t>
            </a:r>
            <a:r>
              <a:rPr lang="en-US" dirty="0"/>
              <a:t>Partial deficiency of </a:t>
            </a:r>
            <a:r>
              <a:rPr lang="en-US" dirty="0" smtClean="0"/>
              <a:t>HGPRT </a:t>
            </a:r>
            <a:r>
              <a:rPr lang="en-US" dirty="0"/>
              <a:t>enzyme .</a:t>
            </a:r>
          </a:p>
          <a:p>
            <a:pPr>
              <a:buNone/>
            </a:pPr>
            <a:r>
              <a:rPr lang="en-US" dirty="0" smtClean="0"/>
              <a:t>3- </a:t>
            </a:r>
            <a:r>
              <a:rPr lang="en-US" dirty="0"/>
              <a:t>Glycogen storage disease type I </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dirty="0" smtClean="0">
                <a:solidFill>
                  <a:srgbClr val="FF0000"/>
                </a:solidFill>
              </a:rPr>
              <a:t>PRPP </a:t>
            </a:r>
            <a:r>
              <a:rPr lang="en-US" dirty="0" err="1" smtClean="0">
                <a:solidFill>
                  <a:srgbClr val="FF0000"/>
                </a:solidFill>
              </a:rPr>
              <a:t>synthetase</a:t>
            </a:r>
            <a:r>
              <a:rPr lang="en-US" dirty="0" smtClean="0">
                <a:solidFill>
                  <a:srgbClr val="FF0000"/>
                </a:solidFill>
              </a:rPr>
              <a:t> Hyperactivity</a:t>
            </a:r>
            <a:r>
              <a:rPr lang="en-US" dirty="0" smtClean="0"/>
              <a:t>: increased production of PRPP causes increased synthesis of </a:t>
            </a:r>
            <a:r>
              <a:rPr lang="en-US" dirty="0" err="1" smtClean="0"/>
              <a:t>purines</a:t>
            </a:r>
            <a:r>
              <a:rPr lang="en-US" dirty="0" smtClean="0"/>
              <a:t>.</a:t>
            </a:r>
          </a:p>
          <a:p>
            <a:r>
              <a:rPr lang="en-US" dirty="0" smtClean="0">
                <a:solidFill>
                  <a:srgbClr val="FF0000"/>
                </a:solidFill>
              </a:rPr>
              <a:t>HGPRT deficiency</a:t>
            </a:r>
            <a:r>
              <a:rPr lang="en-US" dirty="0" smtClean="0"/>
              <a:t>: Decreased salvage leads to increased breakdown of </a:t>
            </a:r>
            <a:r>
              <a:rPr lang="en-US" dirty="0" err="1" smtClean="0"/>
              <a:t>purines</a:t>
            </a:r>
            <a:r>
              <a:rPr lang="en-US" dirty="0" smtClean="0"/>
              <a:t>. Also, there is reduced feedback inhibition of de novo pathway causing increased production.</a:t>
            </a:r>
          </a:p>
          <a:p>
            <a:r>
              <a:rPr lang="en-US" dirty="0" smtClean="0">
                <a:solidFill>
                  <a:srgbClr val="FF0000"/>
                </a:solidFill>
              </a:rPr>
              <a:t>G6PD deficiency</a:t>
            </a:r>
            <a:r>
              <a:rPr lang="en-US" dirty="0" smtClean="0"/>
              <a:t>: Increased G6P is diverted to </a:t>
            </a:r>
            <a:r>
              <a:rPr lang="en-US" dirty="0" err="1" smtClean="0"/>
              <a:t>purine</a:t>
            </a:r>
            <a:r>
              <a:rPr lang="en-US" dirty="0" smtClean="0"/>
              <a:t> synthesis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Secondary Gout</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r>
              <a:rPr lang="en-US" dirty="0" smtClean="0">
                <a:solidFill>
                  <a:srgbClr val="FF0000"/>
                </a:solidFill>
              </a:rPr>
              <a:t>Diet</a:t>
            </a:r>
            <a:r>
              <a:rPr lang="en-US" dirty="0" smtClean="0"/>
              <a:t>: Increased </a:t>
            </a:r>
            <a:r>
              <a:rPr lang="en-US" dirty="0" err="1" smtClean="0"/>
              <a:t>purine</a:t>
            </a:r>
            <a:r>
              <a:rPr lang="en-US" dirty="0" smtClean="0"/>
              <a:t> intake</a:t>
            </a:r>
          </a:p>
          <a:p>
            <a:r>
              <a:rPr lang="en-US" dirty="0">
                <a:solidFill>
                  <a:srgbClr val="FF0000"/>
                </a:solidFill>
              </a:rPr>
              <a:t>Rapid cell turnover</a:t>
            </a:r>
            <a:r>
              <a:rPr lang="en-US" dirty="0" smtClean="0"/>
              <a:t>: </a:t>
            </a:r>
            <a:r>
              <a:rPr lang="en-US" dirty="0" err="1" smtClean="0"/>
              <a:t>Leukemias</a:t>
            </a:r>
            <a:r>
              <a:rPr lang="en-US" dirty="0" smtClean="0"/>
              <a:t>, Chemotherapy, </a:t>
            </a:r>
            <a:r>
              <a:rPr lang="en-US" dirty="0" err="1" smtClean="0"/>
              <a:t>Hemolysis</a:t>
            </a:r>
            <a:r>
              <a:rPr lang="en-US" dirty="0" smtClean="0"/>
              <a:t>, </a:t>
            </a:r>
            <a:r>
              <a:rPr lang="en-US" dirty="0" err="1" smtClean="0"/>
              <a:t>Rhabdomyolysis</a:t>
            </a:r>
            <a:endParaRPr lang="en-US" dirty="0" smtClean="0"/>
          </a:p>
          <a:p>
            <a:r>
              <a:rPr lang="en-US" dirty="0">
                <a:solidFill>
                  <a:srgbClr val="FF0000"/>
                </a:solidFill>
              </a:rPr>
              <a:t>Reduced excretion </a:t>
            </a:r>
            <a:r>
              <a:rPr lang="en-US" dirty="0" smtClean="0"/>
              <a:t>of uric acid:</a:t>
            </a:r>
          </a:p>
          <a:p>
            <a:pPr lvl="1"/>
            <a:r>
              <a:rPr lang="en-US" dirty="0" smtClean="0"/>
              <a:t>Renal failure, </a:t>
            </a:r>
            <a:r>
              <a:rPr lang="en-US" dirty="0" err="1" smtClean="0"/>
              <a:t>Htn</a:t>
            </a:r>
            <a:r>
              <a:rPr lang="en-US" dirty="0" smtClean="0"/>
              <a:t>, DM, Lactic acidosis</a:t>
            </a:r>
          </a:p>
          <a:p>
            <a:r>
              <a:rPr lang="en-US" dirty="0">
                <a:solidFill>
                  <a:srgbClr val="FF0000"/>
                </a:solidFill>
              </a:rPr>
              <a:t>Alcohol</a:t>
            </a:r>
            <a:r>
              <a:rPr lang="en-US" dirty="0" smtClean="0"/>
              <a:t>:</a:t>
            </a:r>
          </a:p>
          <a:p>
            <a:pPr lvl="1"/>
            <a:r>
              <a:rPr lang="en-US" dirty="0" smtClean="0"/>
              <a:t>Increased breakdown of  ATP causes increased uric acid production</a:t>
            </a:r>
          </a:p>
          <a:p>
            <a:pPr lvl="1"/>
            <a:r>
              <a:rPr lang="en-US" dirty="0" smtClean="0"/>
              <a:t>Also causes increased lactic acid, reducing excretion of uric acid</a:t>
            </a:r>
          </a:p>
          <a:p>
            <a:pPr lvl="1">
              <a:buNone/>
            </a:pP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182</TotalTime>
  <Words>1006</Words>
  <Application>Microsoft Office PowerPoint</Application>
  <PresentationFormat>On-screen Show (4:3)</PresentationFormat>
  <Paragraphs>144</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Opulent</vt:lpstr>
      <vt:lpstr>Slide 1</vt:lpstr>
      <vt:lpstr>Slide 2</vt:lpstr>
      <vt:lpstr>Case</vt:lpstr>
      <vt:lpstr>What is Gout?</vt:lpstr>
      <vt:lpstr>Pathophysiology</vt:lpstr>
      <vt:lpstr>Slide 6</vt:lpstr>
      <vt:lpstr>Primary gout </vt:lpstr>
      <vt:lpstr>Slide 8</vt:lpstr>
      <vt:lpstr>Secondary Gout</vt:lpstr>
      <vt:lpstr>Slide 10</vt:lpstr>
      <vt:lpstr>Urate and Uric Acid</vt:lpstr>
      <vt:lpstr>Slide 12</vt:lpstr>
      <vt:lpstr>Slide 13</vt:lpstr>
      <vt:lpstr>Slide 14</vt:lpstr>
      <vt:lpstr>Slide 15</vt:lpstr>
      <vt:lpstr>Slide 16</vt:lpstr>
      <vt:lpstr>Lesch-Nyhan Syndrome </vt:lpstr>
      <vt:lpstr>Slide 18</vt:lpstr>
      <vt:lpstr>Adenosine Deaminase Deficiency </vt:lpstr>
      <vt:lpstr>TREATMENT OPTIONS: </vt:lpstr>
      <vt:lpstr>OROTIC ACIDURIA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29</cp:revision>
  <dcterms:created xsi:type="dcterms:W3CDTF">2018-01-08T11:40:11Z</dcterms:created>
  <dcterms:modified xsi:type="dcterms:W3CDTF">2018-01-08T14:42:32Z</dcterms:modified>
</cp:coreProperties>
</file>