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527" y="769620"/>
            <a:ext cx="3968496" cy="67360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95955" y="765048"/>
            <a:ext cx="3977640" cy="683260"/>
          </a:xfrm>
          <a:custGeom>
            <a:avLst/>
            <a:gdLst/>
            <a:ahLst/>
            <a:cxnLst/>
            <a:rect l="l" t="t" r="r" b="b"/>
            <a:pathLst>
              <a:path w="3977640" h="683260">
                <a:moveTo>
                  <a:pt x="0" y="682751"/>
                </a:moveTo>
                <a:lnTo>
                  <a:pt x="3977640" y="682751"/>
                </a:lnTo>
                <a:lnTo>
                  <a:pt x="397764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210" y="2255496"/>
            <a:ext cx="6932705" cy="4602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976" y="2429254"/>
            <a:ext cx="6571488" cy="439369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27404" y="2424684"/>
            <a:ext cx="6581140" cy="4403090"/>
          </a:xfrm>
          <a:custGeom>
            <a:avLst/>
            <a:gdLst/>
            <a:ahLst/>
            <a:cxnLst/>
            <a:rect l="l" t="t" r="r" b="b"/>
            <a:pathLst>
              <a:path w="6581140" h="4403090">
                <a:moveTo>
                  <a:pt x="0" y="4402836"/>
                </a:moveTo>
                <a:lnTo>
                  <a:pt x="6580632" y="4402836"/>
                </a:lnTo>
                <a:lnTo>
                  <a:pt x="6580632" y="0"/>
                </a:lnTo>
                <a:lnTo>
                  <a:pt x="0" y="0"/>
                </a:lnTo>
                <a:lnTo>
                  <a:pt x="0" y="44028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2638" y="58674"/>
            <a:ext cx="582675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706" y="187197"/>
            <a:ext cx="7390587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7575" y="1568323"/>
            <a:ext cx="4091940" cy="407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497" y="2481833"/>
            <a:ext cx="42398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Reticulocyte</a:t>
            </a:r>
            <a:r>
              <a:rPr dirty="0" spc="-145"/>
              <a:t> </a:t>
            </a:r>
            <a:r>
              <a:rPr dirty="0" spc="-10"/>
              <a:t>count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32685" y="3823792"/>
            <a:ext cx="427926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63294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888888"/>
                </a:solidFill>
                <a:latin typeface="Carlito"/>
                <a:cs typeface="Carlito"/>
              </a:rPr>
              <a:t>Dr</a:t>
            </a:r>
            <a:r>
              <a:rPr dirty="0" sz="2700" spc="-2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2700">
                <a:solidFill>
                  <a:srgbClr val="888888"/>
                </a:solidFill>
                <a:latin typeface="Carlito"/>
                <a:cs typeface="Carlito"/>
              </a:rPr>
              <a:t>Nikhil</a:t>
            </a:r>
            <a:r>
              <a:rPr dirty="0" sz="2700" spc="-1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888888"/>
                </a:solidFill>
                <a:latin typeface="Carlito"/>
                <a:cs typeface="Carlito"/>
              </a:rPr>
              <a:t>Rabade </a:t>
            </a:r>
            <a:r>
              <a:rPr dirty="0" sz="2700">
                <a:solidFill>
                  <a:srgbClr val="888888"/>
                </a:solidFill>
                <a:latin typeface="Carlito"/>
                <a:cs typeface="Carlito"/>
              </a:rPr>
              <a:t>Consultant</a:t>
            </a:r>
            <a:r>
              <a:rPr dirty="0" sz="2700" spc="-11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888888"/>
                </a:solidFill>
                <a:latin typeface="Carlito"/>
                <a:cs typeface="Carlito"/>
              </a:rPr>
              <a:t>Hematopathologist</a:t>
            </a:r>
            <a:endParaRPr sz="2700">
              <a:latin typeface="Carlito"/>
              <a:cs typeface="Carlito"/>
            </a:endParaRPr>
          </a:p>
          <a:p>
            <a:pPr marL="1553210" marR="448945" indent="-1096010">
              <a:lnSpc>
                <a:spcPct val="100000"/>
              </a:lnSpc>
              <a:spcBef>
                <a:spcPts val="5"/>
              </a:spcBef>
            </a:pPr>
            <a:r>
              <a:rPr dirty="0" sz="2700">
                <a:solidFill>
                  <a:srgbClr val="888888"/>
                </a:solidFill>
                <a:latin typeface="Carlito"/>
                <a:cs typeface="Carlito"/>
              </a:rPr>
              <a:t>SRCC</a:t>
            </a:r>
            <a:r>
              <a:rPr dirty="0" sz="2700" spc="-5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2700" spc="-20">
                <a:solidFill>
                  <a:srgbClr val="888888"/>
                </a:solidFill>
                <a:latin typeface="Carlito"/>
                <a:cs typeface="Carlito"/>
              </a:rPr>
              <a:t>Children’s</a:t>
            </a:r>
            <a:r>
              <a:rPr dirty="0" sz="2700" spc="-75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888888"/>
                </a:solidFill>
                <a:latin typeface="Carlito"/>
                <a:cs typeface="Carlito"/>
              </a:rPr>
              <a:t>Hospital Mumbai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7333" y="653161"/>
            <a:ext cx="1551177" cy="385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940" y="1562227"/>
            <a:ext cx="6685915" cy="435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rlito"/>
                <a:cs typeface="Carlito"/>
              </a:rPr>
              <a:t>Average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two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results</a:t>
            </a: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rlito"/>
                <a:cs typeface="Carlito"/>
              </a:rPr>
              <a:t>%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Reticulocytes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=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Number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reticulocytes(A)</a:t>
            </a:r>
            <a:r>
              <a:rPr dirty="0" u="sng" sz="2400" spc="-5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×</a:t>
            </a:r>
            <a:r>
              <a:rPr dirty="0" u="sng" sz="2400" spc="-4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100</a:t>
            </a:r>
            <a:endParaRPr sz="2400">
              <a:latin typeface="Carlito"/>
              <a:cs typeface="Carlito"/>
            </a:endParaRPr>
          </a:p>
          <a:p>
            <a:pPr marL="2606675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latin typeface="Carlito"/>
                <a:cs typeface="Carlito"/>
              </a:rPr>
              <a:t>1000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(No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RBC's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observed)(B)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1753235" algn="l"/>
              </a:tabLst>
            </a:pPr>
            <a:r>
              <a:rPr dirty="0" sz="2400" spc="-10">
                <a:latin typeface="Carlito"/>
                <a:cs typeface="Carlito"/>
              </a:rPr>
              <a:t>EXAMPLE:</a:t>
            </a:r>
            <a:r>
              <a:rPr dirty="0" sz="2400">
                <a:latin typeface="Carlito"/>
                <a:cs typeface="Carlito"/>
              </a:rPr>
              <a:t>	25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reticulocytes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1,000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total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RBC’s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35"/>
              </a:spcBef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latin typeface="Carlito"/>
                <a:cs typeface="Carlito"/>
              </a:rPr>
              <a:t>Reticulocyte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count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=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25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x</a:t>
            </a:r>
            <a:r>
              <a:rPr dirty="0" u="sng" sz="2400" spc="-5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100</a:t>
            </a:r>
            <a:r>
              <a:rPr dirty="0" u="none" sz="2400">
                <a:latin typeface="Carlito"/>
                <a:cs typeface="Carlito"/>
              </a:rPr>
              <a:t>=</a:t>
            </a:r>
            <a:r>
              <a:rPr dirty="0" u="none" sz="2400" spc="-35">
                <a:latin typeface="Carlito"/>
                <a:cs typeface="Carlito"/>
              </a:rPr>
              <a:t> </a:t>
            </a:r>
            <a:r>
              <a:rPr dirty="0" u="none" sz="2400" spc="-20">
                <a:latin typeface="Carlito"/>
                <a:cs typeface="Carlito"/>
              </a:rPr>
              <a:t>2.5%</a:t>
            </a:r>
            <a:endParaRPr sz="2400">
              <a:latin typeface="Carlito"/>
              <a:cs typeface="Carlito"/>
            </a:endParaRPr>
          </a:p>
          <a:p>
            <a:pPr marL="3016885">
              <a:lnSpc>
                <a:spcPct val="100000"/>
              </a:lnSpc>
              <a:spcBef>
                <a:spcPts val="145"/>
              </a:spcBef>
            </a:pPr>
            <a:r>
              <a:rPr dirty="0" sz="2400" spc="-20">
                <a:latin typeface="Carlito"/>
                <a:cs typeface="Carlito"/>
              </a:rPr>
              <a:t>1000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dirty="0" sz="2400">
                <a:latin typeface="Carlito"/>
                <a:cs typeface="Carlito"/>
              </a:rPr>
              <a:t>Normal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range: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0.5-</a:t>
            </a:r>
            <a:r>
              <a:rPr dirty="0" sz="2400" spc="-20">
                <a:latin typeface="Carlito"/>
                <a:cs typeface="Carlito"/>
              </a:rPr>
              <a:t>1.5%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6484" y="6142431"/>
            <a:ext cx="32175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252525"/>
                </a:solidFill>
                <a:latin typeface="Carlito"/>
                <a:cs typeface="Carlito"/>
              </a:rPr>
              <a:t>Potential</a:t>
            </a:r>
            <a:r>
              <a:rPr dirty="0" sz="4000" spc="-225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dirty="0" sz="4000" spc="-10">
                <a:solidFill>
                  <a:srgbClr val="252525"/>
                </a:solidFill>
                <a:latin typeface="Carlito"/>
                <a:cs typeface="Carlito"/>
              </a:rPr>
              <a:t>errors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3021" y="274065"/>
            <a:ext cx="3072765" cy="1269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400" spc="-10">
                <a:latin typeface="Carlito"/>
                <a:cs typeface="Carlito"/>
              </a:rPr>
              <a:t>Pappenheimer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bodies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Font typeface="Wingdings"/>
              <a:buChar char=""/>
            </a:pPr>
            <a:endParaRPr sz="2400">
              <a:latin typeface="Carlito"/>
              <a:cs typeface="Carlito"/>
            </a:endParaRPr>
          </a:p>
          <a:p>
            <a:pPr marL="387350" indent="-374650">
              <a:lnSpc>
                <a:spcPct val="100000"/>
              </a:lnSpc>
              <a:buFont typeface="Wingdings"/>
              <a:buChar char=""/>
              <a:tabLst>
                <a:tab pos="387350" algn="l"/>
              </a:tabLst>
            </a:pPr>
            <a:r>
              <a:rPr dirty="0" sz="2400" spc="-20">
                <a:latin typeface="Carlito"/>
                <a:cs typeface="Carlito"/>
              </a:rPr>
              <a:t>Howell-</a:t>
            </a:r>
            <a:r>
              <a:rPr dirty="0" sz="2400">
                <a:latin typeface="Carlito"/>
                <a:cs typeface="Carlito"/>
              </a:rPr>
              <a:t>Jolly</a:t>
            </a:r>
            <a:r>
              <a:rPr dirty="0" sz="2400" spc="3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bodies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3021" y="2468702"/>
            <a:ext cx="19843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87350" algn="l"/>
              </a:tabLst>
            </a:pPr>
            <a:r>
              <a:rPr dirty="0" sz="2400">
                <a:latin typeface="Carlito"/>
                <a:cs typeface="Carlito"/>
              </a:rPr>
              <a:t>Heinz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bodies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3021" y="4225290"/>
            <a:ext cx="21666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0" marR="5080" indent="-3752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87350" algn="l"/>
              </a:tabLst>
            </a:pPr>
            <a:r>
              <a:rPr dirty="0" sz="2400">
                <a:latin typeface="Carlito"/>
                <a:cs typeface="Carlito"/>
              </a:rPr>
              <a:t>Hemoglobin</a:t>
            </a:r>
            <a:r>
              <a:rPr dirty="0" sz="2400" spc="-120">
                <a:latin typeface="Carlito"/>
                <a:cs typeface="Carlito"/>
              </a:rPr>
              <a:t> </a:t>
            </a:r>
            <a:r>
              <a:rPr dirty="0" sz="2400" spc="-50">
                <a:latin typeface="Carlito"/>
                <a:cs typeface="Carlito"/>
              </a:rPr>
              <a:t>H </a:t>
            </a:r>
            <a:r>
              <a:rPr dirty="0" sz="2400" spc="-10">
                <a:latin typeface="Carlito"/>
                <a:cs typeface="Carlito"/>
              </a:rPr>
              <a:t>inclusion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854196" y="-3810"/>
            <a:ext cx="5276215" cy="6866890"/>
            <a:chOff x="3854196" y="-3810"/>
            <a:chExt cx="5276215" cy="686689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248" y="0"/>
              <a:ext cx="5231891" cy="36377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884676" y="762"/>
              <a:ext cx="5241290" cy="3641725"/>
            </a:xfrm>
            <a:custGeom>
              <a:avLst/>
              <a:gdLst/>
              <a:ahLst/>
              <a:cxnLst/>
              <a:rect l="l" t="t" r="r" b="b"/>
              <a:pathLst>
                <a:path w="5241290" h="3641725">
                  <a:moveTo>
                    <a:pt x="0" y="3641598"/>
                  </a:moveTo>
                  <a:lnTo>
                    <a:pt x="5241035" y="3641598"/>
                  </a:lnTo>
                  <a:lnTo>
                    <a:pt x="5241035" y="0"/>
                  </a:lnTo>
                </a:path>
                <a:path w="5241290" h="3641725">
                  <a:moveTo>
                    <a:pt x="0" y="0"/>
                  </a:moveTo>
                  <a:lnTo>
                    <a:pt x="0" y="364159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9248" y="1042415"/>
              <a:ext cx="5210556" cy="25191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884676" y="1037843"/>
              <a:ext cx="5219700" cy="2528570"/>
            </a:xfrm>
            <a:custGeom>
              <a:avLst/>
              <a:gdLst/>
              <a:ahLst/>
              <a:cxnLst/>
              <a:rect l="l" t="t" r="r" b="b"/>
              <a:pathLst>
                <a:path w="5219700" h="2528570">
                  <a:moveTo>
                    <a:pt x="0" y="2528316"/>
                  </a:moveTo>
                  <a:lnTo>
                    <a:pt x="5219700" y="2528316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25283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532" y="2350007"/>
              <a:ext cx="5245608" cy="357682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870960" y="2345435"/>
              <a:ext cx="5255260" cy="3586479"/>
            </a:xfrm>
            <a:custGeom>
              <a:avLst/>
              <a:gdLst/>
              <a:ahLst/>
              <a:cxnLst/>
              <a:rect l="l" t="t" r="r" b="b"/>
              <a:pathLst>
                <a:path w="5255259" h="3586479">
                  <a:moveTo>
                    <a:pt x="0" y="3585972"/>
                  </a:moveTo>
                  <a:lnTo>
                    <a:pt x="5254751" y="3585972"/>
                  </a:lnTo>
                  <a:lnTo>
                    <a:pt x="5254751" y="0"/>
                  </a:lnTo>
                  <a:lnTo>
                    <a:pt x="0" y="0"/>
                  </a:lnTo>
                  <a:lnTo>
                    <a:pt x="0" y="35859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7884" y="4062983"/>
              <a:ext cx="5223256" cy="279501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858768" y="4058410"/>
              <a:ext cx="5267325" cy="2799715"/>
            </a:xfrm>
            <a:custGeom>
              <a:avLst/>
              <a:gdLst/>
              <a:ahLst/>
              <a:cxnLst/>
              <a:rect l="l" t="t" r="r" b="b"/>
              <a:pathLst>
                <a:path w="5267325" h="2799715">
                  <a:moveTo>
                    <a:pt x="5266944" y="2799589"/>
                  </a:moveTo>
                  <a:lnTo>
                    <a:pt x="5266944" y="0"/>
                  </a:lnTo>
                  <a:lnTo>
                    <a:pt x="0" y="0"/>
                  </a:lnTo>
                  <a:lnTo>
                    <a:pt x="0" y="279958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4211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Automated</a:t>
            </a:r>
            <a:r>
              <a:rPr dirty="0" sz="3600" spc="-175"/>
              <a:t> </a:t>
            </a:r>
            <a:r>
              <a:rPr dirty="0" sz="3600"/>
              <a:t>Reticulocyte</a:t>
            </a:r>
            <a:r>
              <a:rPr dirty="0" sz="3600" spc="-180"/>
              <a:t> </a:t>
            </a:r>
            <a:r>
              <a:rPr dirty="0" sz="3600" spc="-10"/>
              <a:t>Count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49223" y="1622425"/>
          <a:ext cx="7722234" cy="2779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/>
                <a:gridCol w="2544445"/>
                <a:gridCol w="2544444"/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rlito"/>
                          <a:cs typeface="Carlito"/>
                        </a:rPr>
                        <a:t>Analyzer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25" b="1">
                          <a:latin typeface="Carlito"/>
                          <a:cs typeface="Carlito"/>
                        </a:rPr>
                        <a:t>Dye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rlito"/>
                          <a:cs typeface="Carlito"/>
                        </a:rPr>
                        <a:t>Technology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ADVIA</a:t>
                      </a:r>
                      <a:r>
                        <a:rPr dirty="0" sz="2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2120i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Oxazine</a:t>
                      </a:r>
                      <a:r>
                        <a:rPr dirty="0" sz="2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25">
                          <a:latin typeface="Carlito"/>
                          <a:cs typeface="Carlito"/>
                        </a:rPr>
                        <a:t>750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Absorbance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CELL</a:t>
                      </a:r>
                      <a:r>
                        <a:rPr dirty="0" sz="20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DYN</a:t>
                      </a:r>
                      <a:r>
                        <a:rPr dirty="0" sz="2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4000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CD4K</a:t>
                      </a:r>
                      <a:r>
                        <a:rPr dirty="0" sz="2000" spc="-25">
                          <a:latin typeface="Carlito"/>
                          <a:cs typeface="Carlito"/>
                        </a:rPr>
                        <a:t> 530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Fluorescence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SYSMEX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Acridine</a:t>
                      </a:r>
                      <a:r>
                        <a:rPr dirty="0" sz="20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orange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Fluorescence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036" rIns="0" bIns="0" rtlCol="0" vert="horz">
            <a:spAutoFit/>
          </a:bodyPr>
          <a:lstStyle/>
          <a:p>
            <a:pPr marL="159448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Automated</a:t>
            </a:r>
            <a:r>
              <a:rPr dirty="0" spc="-195"/>
              <a:t> </a:t>
            </a:r>
            <a:r>
              <a:rPr dirty="0" spc="-10"/>
              <a:t>counts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37016"/>
            <a:ext cx="4038600" cy="40526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27575" y="1885568"/>
            <a:ext cx="3501390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RNA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binding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dye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such </a:t>
            </a:r>
            <a:r>
              <a:rPr dirty="0" sz="2800">
                <a:latin typeface="Carlito"/>
                <a:cs typeface="Carlito"/>
              </a:rPr>
              <a:t>as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Acridine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orange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259079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Rapid,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highly reproducible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results </a:t>
            </a:r>
            <a:r>
              <a:rPr dirty="0" sz="2800">
                <a:latin typeface="Carlito"/>
                <a:cs typeface="Carlito"/>
              </a:rPr>
              <a:t>with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low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CVs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Gold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standard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9033" y="1354328"/>
            <a:ext cx="6682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Carlito"/>
                <a:cs typeface="Carlito"/>
              </a:rPr>
              <a:t>Fairly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accurate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reflection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of</a:t>
            </a:r>
            <a:r>
              <a:rPr dirty="0" sz="2400" spc="-4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erythropoietic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activity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9033" y="2671317"/>
            <a:ext cx="7958455" cy="2367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5887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Anemia</a:t>
            </a:r>
            <a:r>
              <a:rPr dirty="0" sz="2400" spc="-8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workup</a:t>
            </a:r>
            <a:r>
              <a:rPr dirty="0" sz="2400" spc="-8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(peripheral</a:t>
            </a:r>
            <a:r>
              <a:rPr dirty="0" sz="2400" spc="-9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destruction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vs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failure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of </a:t>
            </a:r>
            <a:r>
              <a:rPr dirty="0" sz="2400" spc="-10">
                <a:latin typeface="Carlito"/>
                <a:cs typeface="Carlito"/>
              </a:rPr>
              <a:t>production)</a:t>
            </a:r>
            <a:endParaRPr sz="2400">
              <a:latin typeface="Carlito"/>
              <a:cs typeface="Carlito"/>
            </a:endParaRPr>
          </a:p>
          <a:p>
            <a:pPr marL="355600" marR="140779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Response</a:t>
            </a:r>
            <a:r>
              <a:rPr dirty="0" sz="2400" spc="-6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to</a:t>
            </a:r>
            <a:r>
              <a:rPr dirty="0" sz="2400" spc="-55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rlito"/>
                <a:cs typeface="Carlito"/>
              </a:rPr>
              <a:t>therapy</a:t>
            </a:r>
            <a:r>
              <a:rPr dirty="0" sz="2400" spc="-5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(iron,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vitamin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B-</a:t>
            </a:r>
            <a:r>
              <a:rPr dirty="0" sz="2400">
                <a:latin typeface="Carlito"/>
                <a:cs typeface="Carlito"/>
              </a:rPr>
              <a:t>12,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folic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acid </a:t>
            </a:r>
            <a:r>
              <a:rPr dirty="0" sz="2400" spc="-10">
                <a:latin typeface="Carlito"/>
                <a:cs typeface="Carlito"/>
              </a:rPr>
              <a:t>supplementation)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Bone</a:t>
            </a:r>
            <a:r>
              <a:rPr dirty="0" sz="2400" spc="-6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marrow</a:t>
            </a:r>
            <a:r>
              <a:rPr dirty="0" sz="2400" spc="-9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recovery</a:t>
            </a:r>
            <a:r>
              <a:rPr dirty="0" sz="2400" spc="-65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after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bone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marrow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transplantation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or </a:t>
            </a:r>
            <a:r>
              <a:rPr dirty="0" sz="2400" spc="-10">
                <a:latin typeface="Carlito"/>
                <a:cs typeface="Carlito"/>
              </a:rPr>
              <a:t>intensive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chemotherapy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55" rIns="0" bIns="0" rtlCol="0" vert="horz">
            <a:spAutoFit/>
          </a:bodyPr>
          <a:lstStyle/>
          <a:p>
            <a:pPr marL="22479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Implications</a:t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461" y="653161"/>
            <a:ext cx="6367907" cy="4798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940" y="2066671"/>
            <a:ext cx="5763260" cy="350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Hemolytic</a:t>
            </a:r>
            <a:r>
              <a:rPr dirty="0" sz="3000" spc="-80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anemia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Nutritional</a:t>
            </a:r>
            <a:r>
              <a:rPr dirty="0" sz="3000" spc="-2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anemia</a:t>
            </a:r>
            <a:r>
              <a:rPr dirty="0" sz="3000" spc="-2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after</a:t>
            </a:r>
            <a:r>
              <a:rPr dirty="0" sz="3000" spc="-80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treatment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Acute</a:t>
            </a:r>
            <a:r>
              <a:rPr dirty="0" sz="3000" spc="-75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and</a:t>
            </a:r>
            <a:r>
              <a:rPr dirty="0" sz="3000" spc="-4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chronic</a:t>
            </a:r>
            <a:r>
              <a:rPr dirty="0" sz="3000" spc="-5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blood</a:t>
            </a:r>
            <a:r>
              <a:rPr dirty="0" sz="3000" spc="-25">
                <a:latin typeface="Carlito"/>
                <a:cs typeface="Carlito"/>
              </a:rPr>
              <a:t> </a:t>
            </a:r>
            <a:r>
              <a:rPr dirty="0" sz="3000" spc="-20">
                <a:latin typeface="Carlito"/>
                <a:cs typeface="Carlito"/>
              </a:rPr>
              <a:t>loss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3000" spc="-10">
                <a:latin typeface="Carlito"/>
                <a:cs typeface="Carlito"/>
              </a:rPr>
              <a:t>Pregnancy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436" y="495173"/>
            <a:ext cx="6553834" cy="4798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940" y="1527175"/>
            <a:ext cx="6852920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Untreated</a:t>
            </a:r>
            <a:r>
              <a:rPr dirty="0" sz="3000" spc="-10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nutritional</a:t>
            </a:r>
            <a:r>
              <a:rPr dirty="0" sz="3000" spc="-95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anemia</a:t>
            </a: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Aplastic</a:t>
            </a:r>
            <a:r>
              <a:rPr dirty="0" sz="3000" spc="-70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anemia</a:t>
            </a: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Exposure</a:t>
            </a:r>
            <a:r>
              <a:rPr dirty="0" sz="3000" spc="-9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to</a:t>
            </a:r>
            <a:r>
              <a:rPr dirty="0" sz="3000" spc="-9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radiation</a:t>
            </a:r>
            <a:r>
              <a:rPr dirty="0" sz="3000" spc="-9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or</a:t>
            </a:r>
            <a:r>
              <a:rPr dirty="0" sz="3000" spc="-8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radiation</a:t>
            </a:r>
            <a:r>
              <a:rPr dirty="0" sz="3000" spc="-125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therapy</a:t>
            </a: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60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>
                <a:latin typeface="Carlito"/>
                <a:cs typeface="Carlito"/>
              </a:rPr>
              <a:t>Chronic</a:t>
            </a:r>
            <a:r>
              <a:rPr dirty="0" sz="3000" spc="-105">
                <a:latin typeface="Carlito"/>
                <a:cs typeface="Carlito"/>
              </a:rPr>
              <a:t> </a:t>
            </a:r>
            <a:r>
              <a:rPr dirty="0" sz="3000" spc="-10">
                <a:latin typeface="Carlito"/>
                <a:cs typeface="Carlito"/>
              </a:rPr>
              <a:t>infection</a:t>
            </a:r>
            <a:endParaRPr sz="3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36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 spc="-10">
                <a:latin typeface="Carlito"/>
                <a:cs typeface="Carlito"/>
              </a:rPr>
              <a:t>Chemotherapy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397" y="190957"/>
            <a:ext cx="50800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Reticulocyte</a:t>
            </a:r>
            <a:r>
              <a:rPr dirty="0" spc="-120"/>
              <a:t> </a:t>
            </a:r>
            <a:r>
              <a:rPr dirty="0"/>
              <a:t>index</a:t>
            </a:r>
            <a:r>
              <a:rPr dirty="0" spc="-105"/>
              <a:t> </a:t>
            </a:r>
            <a:r>
              <a:rPr dirty="0" spc="-20"/>
              <a:t>(RI)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2528" y="1157731"/>
            <a:ext cx="7544434" cy="3354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rlito"/>
                <a:cs typeface="Carlito"/>
              </a:rPr>
              <a:t>Increase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in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counts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may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relative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51244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reticulocyte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percentage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may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not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true </a:t>
            </a:r>
            <a:r>
              <a:rPr dirty="0" sz="2800">
                <a:latin typeface="Carlito"/>
                <a:cs typeface="Carlito"/>
              </a:rPr>
              <a:t>reflection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reticulocyte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production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Correction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with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reference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normal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hematocrit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is </a:t>
            </a:r>
            <a:r>
              <a:rPr dirty="0" sz="2800" spc="-10">
                <a:latin typeface="Carlito"/>
                <a:cs typeface="Carlito"/>
              </a:rPr>
              <a:t>required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49" y="4772388"/>
            <a:ext cx="7638324" cy="14885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Reticulocyte</a:t>
            </a:r>
            <a:r>
              <a:rPr dirty="0" sz="3200" spc="-155"/>
              <a:t> </a:t>
            </a:r>
            <a:r>
              <a:rPr dirty="0" sz="3200"/>
              <a:t>production</a:t>
            </a:r>
            <a:r>
              <a:rPr dirty="0" sz="3200" spc="-140"/>
              <a:t> </a:t>
            </a:r>
            <a:r>
              <a:rPr dirty="0" sz="3200"/>
              <a:t>index</a:t>
            </a:r>
            <a:r>
              <a:rPr dirty="0" sz="3200" spc="-150"/>
              <a:t> </a:t>
            </a:r>
            <a:r>
              <a:rPr dirty="0" sz="3200" spc="-10"/>
              <a:t>(RPI)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611630" y="1575053"/>
            <a:ext cx="60394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Reticulocyte</a:t>
            </a:r>
            <a:r>
              <a:rPr dirty="0" sz="1800" spc="-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production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index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is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factor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that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is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adjusted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for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both </a:t>
            </a:r>
            <a:r>
              <a:rPr dirty="0" sz="1800">
                <a:latin typeface="Carlito"/>
                <a:cs typeface="Carlito"/>
              </a:rPr>
              <a:t>the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degree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anemia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and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the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maturation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time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reticulocytes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036" rIns="0" bIns="0" rtlCol="0" vert="horz">
            <a:spAutoFit/>
          </a:bodyPr>
          <a:lstStyle/>
          <a:p>
            <a:pPr marL="332867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RPI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07946"/>
            <a:ext cx="762571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rlito"/>
                <a:cs typeface="Carlito"/>
              </a:rPr>
              <a:t>Helps</a:t>
            </a:r>
            <a:r>
              <a:rPr dirty="0" sz="3200" spc="-12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evaluate</a:t>
            </a:r>
            <a:r>
              <a:rPr dirty="0" sz="3200" spc="-12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erythropoiesis</a:t>
            </a:r>
            <a:r>
              <a:rPr dirty="0" sz="3200" spc="-12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efficiency</a:t>
            </a:r>
            <a:r>
              <a:rPr dirty="0" sz="3200" spc="-114">
                <a:latin typeface="Carlito"/>
                <a:cs typeface="Carlito"/>
              </a:rPr>
              <a:t> </a:t>
            </a:r>
            <a:r>
              <a:rPr dirty="0" sz="3200" spc="-25">
                <a:latin typeface="Carlito"/>
                <a:cs typeface="Carlito"/>
              </a:rPr>
              <a:t>and </a:t>
            </a:r>
            <a:r>
              <a:rPr dirty="0" sz="3200">
                <a:latin typeface="Carlito"/>
                <a:cs typeface="Carlito"/>
              </a:rPr>
              <a:t>thus</a:t>
            </a:r>
            <a:r>
              <a:rPr dirty="0" sz="3200" spc="-3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bone</a:t>
            </a:r>
            <a:r>
              <a:rPr dirty="0" sz="3200" spc="-3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marrow</a:t>
            </a:r>
            <a:r>
              <a:rPr dirty="0" sz="3200" spc="-60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productivity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289050" y="3041650"/>
          <a:ext cx="6870700" cy="223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00"/>
                <a:gridCol w="3390900"/>
              </a:tblGrid>
              <a:tr h="55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RPI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evaluation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RPI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value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Normal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rlito"/>
                          <a:cs typeface="Carlito"/>
                        </a:rPr>
                        <a:t>Anemia</a:t>
                      </a:r>
                      <a:r>
                        <a:rPr dirty="0" sz="18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with</a:t>
                      </a:r>
                      <a:r>
                        <a:rPr dirty="0" sz="18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adequate</a:t>
                      </a:r>
                      <a:r>
                        <a:rPr dirty="0" sz="18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>
                          <a:latin typeface="Carlito"/>
                          <a:cs typeface="Carlito"/>
                        </a:rPr>
                        <a:t>response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Carlito"/>
                          <a:cs typeface="Carlito"/>
                        </a:rPr>
                        <a:t>&gt;3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rlito"/>
                          <a:cs typeface="Carlito"/>
                        </a:rPr>
                        <a:t>Anemia</a:t>
                      </a:r>
                      <a:r>
                        <a:rPr dirty="0" sz="18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with</a:t>
                      </a:r>
                      <a:r>
                        <a:rPr dirty="0" sz="18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>
                          <a:latin typeface="Carlito"/>
                          <a:cs typeface="Carlito"/>
                        </a:rPr>
                        <a:t>inadequate</a:t>
                      </a:r>
                      <a:r>
                        <a:rPr dirty="0" sz="18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>
                          <a:latin typeface="Carlito"/>
                          <a:cs typeface="Carlito"/>
                        </a:rPr>
                        <a:t>response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rlito"/>
                          <a:cs typeface="Carlito"/>
                        </a:rPr>
                        <a:t>&lt;2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64920">
              <a:lnSpc>
                <a:spcPct val="100000"/>
              </a:lnSpc>
              <a:spcBef>
                <a:spcPts val="100"/>
              </a:spcBef>
            </a:pPr>
            <a:r>
              <a:rPr dirty="0"/>
              <a:t>Red</a:t>
            </a:r>
            <a:r>
              <a:rPr dirty="0" spc="-50"/>
              <a:t> </a:t>
            </a:r>
            <a:r>
              <a:rPr dirty="0"/>
              <a:t>cell</a:t>
            </a:r>
            <a:r>
              <a:rPr dirty="0" spc="-50"/>
              <a:t> </a:t>
            </a:r>
            <a:r>
              <a:rPr dirty="0" spc="-10"/>
              <a:t>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836675"/>
            <a:ext cx="3817620" cy="602132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27575" y="1525041"/>
            <a:ext cx="3869054" cy="42081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Bone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marrow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–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3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days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>
                <a:latin typeface="Carlito"/>
                <a:cs typeface="Carlito"/>
              </a:rPr>
              <a:t>Peripheral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blood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–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1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day</a:t>
            </a:r>
            <a:endParaRPr sz="2800">
              <a:latin typeface="Carlito"/>
              <a:cs typeface="Carlito"/>
            </a:endParaRPr>
          </a:p>
          <a:p>
            <a:pPr marL="355600" marR="13081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90 %</a:t>
            </a:r>
            <a:r>
              <a:rPr dirty="0" sz="2800" spc="-1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1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reticulocytes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present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in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bloodstream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are </a:t>
            </a:r>
            <a:r>
              <a:rPr dirty="0" sz="2800">
                <a:latin typeface="Carlito"/>
                <a:cs typeface="Carlito"/>
              </a:rPr>
              <a:t>mature</a:t>
            </a:r>
            <a:r>
              <a:rPr dirty="0" sz="2800" spc="-10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stages</a:t>
            </a:r>
            <a:endParaRPr sz="2800">
              <a:latin typeface="Carlito"/>
              <a:cs typeface="Carlito"/>
            </a:endParaRPr>
          </a:p>
          <a:p>
            <a:pPr marL="355600" marR="40767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>
                <a:latin typeface="Carlito"/>
                <a:cs typeface="Carlito"/>
              </a:rPr>
              <a:t>Erythropoiesis stimulation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leads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50">
                <a:latin typeface="Carlito"/>
                <a:cs typeface="Carlito"/>
              </a:rPr>
              <a:t>a </a:t>
            </a:r>
            <a:r>
              <a:rPr dirty="0" sz="2800">
                <a:latin typeface="Carlito"/>
                <a:cs typeface="Carlito"/>
              </a:rPr>
              <a:t>“left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shift”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8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Immature</a:t>
            </a:r>
            <a:r>
              <a:rPr dirty="0" sz="4000" spc="-170"/>
              <a:t> </a:t>
            </a:r>
            <a:r>
              <a:rPr dirty="0" sz="4000"/>
              <a:t>reticulocyte</a:t>
            </a:r>
            <a:r>
              <a:rPr dirty="0" sz="4000" spc="-175"/>
              <a:t> </a:t>
            </a:r>
            <a:r>
              <a:rPr dirty="0" sz="4000"/>
              <a:t>fraction</a:t>
            </a:r>
            <a:r>
              <a:rPr dirty="0" sz="4000" spc="-180"/>
              <a:t> </a:t>
            </a:r>
            <a:r>
              <a:rPr dirty="0" sz="4000" spc="-20"/>
              <a:t>(IRF)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99844"/>
            <a:ext cx="4038600" cy="411365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355600" marR="1423035" indent="-3435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Early</a:t>
            </a:r>
            <a:r>
              <a:rPr dirty="0" spc="-110"/>
              <a:t> </a:t>
            </a:r>
            <a:r>
              <a:rPr dirty="0"/>
              <a:t>marker</a:t>
            </a:r>
            <a:r>
              <a:rPr dirty="0" spc="-100"/>
              <a:t> </a:t>
            </a:r>
            <a:r>
              <a:rPr dirty="0" spc="-25"/>
              <a:t>for </a:t>
            </a:r>
            <a:r>
              <a:rPr dirty="0"/>
              <a:t>evaluating</a:t>
            </a:r>
            <a:r>
              <a:rPr dirty="0" spc="-145"/>
              <a:t> </a:t>
            </a:r>
            <a:r>
              <a:rPr dirty="0" spc="-25"/>
              <a:t>the </a:t>
            </a:r>
            <a:r>
              <a:rPr dirty="0" spc="-10"/>
              <a:t>regeneration</a:t>
            </a:r>
            <a:r>
              <a:rPr dirty="0" spc="-130"/>
              <a:t> </a:t>
            </a:r>
            <a:r>
              <a:rPr dirty="0" spc="-25"/>
              <a:t>of </a:t>
            </a:r>
            <a:r>
              <a:rPr dirty="0" spc="-10"/>
              <a:t>erythropoiesis</a:t>
            </a:r>
          </a:p>
          <a:p>
            <a:pPr marL="355600" marR="561340" indent="-343535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Monitoring</a:t>
            </a:r>
            <a:r>
              <a:rPr dirty="0" spc="-150"/>
              <a:t> </a:t>
            </a:r>
            <a:r>
              <a:rPr dirty="0" spc="-10"/>
              <a:t>treatment response</a:t>
            </a:r>
          </a:p>
          <a:p>
            <a:pPr marL="355600" marR="5080" indent="-343535">
              <a:lnSpc>
                <a:spcPct val="900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IRF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retic</a:t>
            </a:r>
            <a:r>
              <a:rPr dirty="0" spc="-65"/>
              <a:t> </a:t>
            </a:r>
            <a:r>
              <a:rPr dirty="0"/>
              <a:t>count</a:t>
            </a:r>
            <a:r>
              <a:rPr dirty="0" spc="-50"/>
              <a:t> </a:t>
            </a:r>
            <a:r>
              <a:rPr dirty="0" spc="-20"/>
              <a:t>used </a:t>
            </a:r>
            <a:r>
              <a:rPr dirty="0"/>
              <a:t>as</a:t>
            </a:r>
            <a:r>
              <a:rPr dirty="0" spc="-105"/>
              <a:t> </a:t>
            </a:r>
            <a:r>
              <a:rPr dirty="0"/>
              <a:t>monitoring</a:t>
            </a:r>
            <a:r>
              <a:rPr dirty="0" spc="-80"/>
              <a:t> </a:t>
            </a:r>
            <a:r>
              <a:rPr dirty="0" spc="-10"/>
              <a:t>parameters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/>
              <a:t>bone</a:t>
            </a:r>
            <a:r>
              <a:rPr dirty="0" spc="-55"/>
              <a:t> </a:t>
            </a:r>
            <a:r>
              <a:rPr dirty="0" spc="-10"/>
              <a:t>marrow transplant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17244" y="5962903"/>
            <a:ext cx="1243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Fluorescence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90955" y="5913120"/>
            <a:ext cx="3596640" cy="147955"/>
            <a:chOff x="790955" y="5913120"/>
            <a:chExt cx="3596640" cy="14795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5" y="5913120"/>
              <a:ext cx="3596640" cy="1479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5943600"/>
              <a:ext cx="3505200" cy="457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38199" y="5943600"/>
              <a:ext cx="3505200" cy="45720"/>
            </a:xfrm>
            <a:custGeom>
              <a:avLst/>
              <a:gdLst/>
              <a:ahLst/>
              <a:cxnLst/>
              <a:rect l="l" t="t" r="r" b="b"/>
              <a:pathLst>
                <a:path w="3505200" h="45720">
                  <a:moveTo>
                    <a:pt x="0" y="11430"/>
                  </a:moveTo>
                  <a:lnTo>
                    <a:pt x="3482340" y="11430"/>
                  </a:lnTo>
                  <a:lnTo>
                    <a:pt x="3482340" y="0"/>
                  </a:lnTo>
                  <a:lnTo>
                    <a:pt x="3505200" y="22859"/>
                  </a:lnTo>
                  <a:lnTo>
                    <a:pt x="3482340" y="45719"/>
                  </a:lnTo>
                  <a:lnTo>
                    <a:pt x="3482340" y="34290"/>
                  </a:lnTo>
                  <a:lnTo>
                    <a:pt x="0" y="34290"/>
                  </a:lnTo>
                  <a:lnTo>
                    <a:pt x="0" y="11430"/>
                  </a:lnTo>
                  <a:close/>
                </a:path>
              </a:pathLst>
            </a:custGeom>
            <a:ln w="9144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01362" y="2125932"/>
            <a:ext cx="104775" cy="3493135"/>
            <a:chOff x="201362" y="2125932"/>
            <a:chExt cx="104775" cy="349313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62" y="2125932"/>
              <a:ext cx="104411" cy="34930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133600"/>
              <a:ext cx="45720" cy="34290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28600" y="2133600"/>
              <a:ext cx="45720" cy="3429000"/>
            </a:xfrm>
            <a:custGeom>
              <a:avLst/>
              <a:gdLst/>
              <a:ahLst/>
              <a:cxnLst/>
              <a:rect l="l" t="t" r="r" b="b"/>
              <a:pathLst>
                <a:path w="45720" h="3429000">
                  <a:moveTo>
                    <a:pt x="45720" y="22860"/>
                  </a:moveTo>
                  <a:lnTo>
                    <a:pt x="22860" y="0"/>
                  </a:lnTo>
                  <a:lnTo>
                    <a:pt x="0" y="22860"/>
                  </a:lnTo>
                  <a:lnTo>
                    <a:pt x="11429" y="22860"/>
                  </a:lnTo>
                  <a:lnTo>
                    <a:pt x="11429" y="3429000"/>
                  </a:lnTo>
                  <a:lnTo>
                    <a:pt x="34289" y="3429000"/>
                  </a:lnTo>
                  <a:lnTo>
                    <a:pt x="34289" y="22860"/>
                  </a:lnTo>
                  <a:lnTo>
                    <a:pt x="45720" y="22860"/>
                  </a:lnTo>
                  <a:close/>
                </a:path>
              </a:pathLst>
            </a:custGeom>
            <a:ln w="9143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391" rIns="0" bIns="0" rtlCol="0" vert="horz">
            <a:spAutoFit/>
          </a:bodyPr>
          <a:lstStyle/>
          <a:p>
            <a:pPr marL="1362710">
              <a:lnSpc>
                <a:spcPct val="100000"/>
              </a:lnSpc>
              <a:spcBef>
                <a:spcPts val="105"/>
              </a:spcBef>
            </a:pPr>
            <a:r>
              <a:rPr dirty="0" spc="-105"/>
              <a:t>Take</a:t>
            </a:r>
            <a:r>
              <a:rPr dirty="0" spc="-60"/>
              <a:t> </a:t>
            </a:r>
            <a:r>
              <a:rPr dirty="0"/>
              <a:t>home</a:t>
            </a:r>
            <a:r>
              <a:rPr dirty="0" spc="-60"/>
              <a:t> </a:t>
            </a:r>
            <a:r>
              <a:rPr dirty="0" spc="-10"/>
              <a:t>message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80611" y="1563607"/>
            <a:ext cx="7910830" cy="4765040"/>
            <a:chOff x="580611" y="1563607"/>
            <a:chExt cx="7910830" cy="4765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24" y="1563607"/>
              <a:ext cx="7907297" cy="117742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11" y="2758377"/>
              <a:ext cx="7910410" cy="1177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24" y="3951693"/>
              <a:ext cx="7907297" cy="11791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24" y="5151042"/>
              <a:ext cx="7907297" cy="117743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60272" y="1670430"/>
            <a:ext cx="7520305" cy="423100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158115">
              <a:lnSpc>
                <a:spcPts val="3070"/>
              </a:lnSpc>
              <a:spcBef>
                <a:spcPts val="439"/>
              </a:spcBef>
            </a:pPr>
            <a:r>
              <a:rPr dirty="0" sz="2800" spc="-10">
                <a:latin typeface="Carlito"/>
                <a:cs typeface="Carlito"/>
              </a:rPr>
              <a:t>Reticulocyte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count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is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simple,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easy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perform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and </a:t>
            </a:r>
            <a:r>
              <a:rPr dirty="0" sz="2800" spc="-10">
                <a:latin typeface="Carlito"/>
                <a:cs typeface="Carlito"/>
              </a:rPr>
              <a:t>inexpensive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test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ts val="3070"/>
              </a:lnSpc>
              <a:spcBef>
                <a:spcPts val="3265"/>
              </a:spcBef>
            </a:pPr>
            <a:r>
              <a:rPr dirty="0" sz="2800">
                <a:latin typeface="Carlito"/>
                <a:cs typeface="Carlito"/>
              </a:rPr>
              <a:t>Along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with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CBC,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reticulocyte</a:t>
            </a:r>
            <a:r>
              <a:rPr dirty="0" sz="2800" spc="-2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count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is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one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first </a:t>
            </a:r>
            <a:r>
              <a:rPr dirty="0" sz="2800">
                <a:latin typeface="Carlito"/>
                <a:cs typeface="Carlito"/>
              </a:rPr>
              <a:t>tests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be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performed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while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investigating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anemia.</a:t>
            </a:r>
            <a:endParaRPr sz="2800">
              <a:latin typeface="Carlito"/>
              <a:cs typeface="Carlito"/>
            </a:endParaRPr>
          </a:p>
          <a:p>
            <a:pPr marL="12700" marR="365760">
              <a:lnSpc>
                <a:spcPts val="3080"/>
              </a:lnSpc>
              <a:spcBef>
                <a:spcPts val="3260"/>
              </a:spcBef>
            </a:pPr>
            <a:r>
              <a:rPr dirty="0" sz="2800" spc="-10">
                <a:latin typeface="Carlito"/>
                <a:cs typeface="Carlito"/>
              </a:rPr>
              <a:t>Appropriately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stained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and</a:t>
            </a:r>
            <a:r>
              <a:rPr dirty="0" sz="2800" spc="-8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evenly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smeared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slide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is </a:t>
            </a:r>
            <a:r>
              <a:rPr dirty="0" sz="2800">
                <a:latin typeface="Carlito"/>
                <a:cs typeface="Carlito"/>
              </a:rPr>
              <a:t>essential</a:t>
            </a:r>
            <a:r>
              <a:rPr dirty="0" sz="2800" spc="-10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for</a:t>
            </a:r>
            <a:r>
              <a:rPr dirty="0" sz="2800" spc="-12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proper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interpretation.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rlito"/>
                <a:cs typeface="Carlito"/>
              </a:rPr>
              <a:t>Newer</a:t>
            </a:r>
            <a:r>
              <a:rPr dirty="0" sz="2800" spc="-1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promising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parameters.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4001" y="5551889"/>
            <a:ext cx="1510030" cy="464184"/>
            <a:chOff x="954001" y="5551889"/>
            <a:chExt cx="1510030" cy="4641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001" y="5551889"/>
              <a:ext cx="1509567" cy="46414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707" y="5564632"/>
              <a:ext cx="1472374" cy="427037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2644138" y="5551908"/>
            <a:ext cx="5558790" cy="589280"/>
            <a:chOff x="2644138" y="5551908"/>
            <a:chExt cx="5558790" cy="58928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4138" y="5551908"/>
              <a:ext cx="5558792" cy="5890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2395" y="5565648"/>
              <a:ext cx="5521959" cy="55190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1200" y="838200"/>
            <a:ext cx="5388863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5715" y="456945"/>
            <a:ext cx="38773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Heilmayer</a:t>
            </a:r>
            <a:r>
              <a:rPr dirty="0" spc="-150"/>
              <a:t> </a:t>
            </a:r>
            <a:r>
              <a:rPr dirty="0" spc="-10"/>
              <a:t>stages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213730" y="1406397"/>
          <a:ext cx="3905250" cy="530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1800225"/>
                <a:gridCol w="1224280"/>
              </a:tblGrid>
              <a:tr h="7194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Stage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Morphological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description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Frequency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3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Orthochromatic normoblast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0">
                          <a:latin typeface="Carlito"/>
                          <a:cs typeface="Carlito"/>
                        </a:rPr>
                        <a:t>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41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rlito"/>
                          <a:cs typeface="Carlito"/>
                        </a:rPr>
                        <a:t>Dense</a:t>
                      </a:r>
                      <a:r>
                        <a:rPr dirty="0" sz="1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clots</a:t>
                      </a:r>
                      <a:r>
                        <a:rPr dirty="0" sz="18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5">
                          <a:latin typeface="Carlito"/>
                          <a:cs typeface="Carlito"/>
                        </a:rPr>
                        <a:t>of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reticulum</a:t>
                      </a:r>
                      <a:r>
                        <a:rPr dirty="0" sz="18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0">
                          <a:latin typeface="Carlito"/>
                          <a:cs typeface="Carlito"/>
                        </a:rPr>
                        <a:t>(A,B)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&lt;0.1%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Carlito"/>
                          <a:cs typeface="Carlito"/>
                        </a:rPr>
                        <a:t>II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3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Extended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network</a:t>
                      </a:r>
                      <a:r>
                        <a:rPr dirty="0" sz="18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8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>
                          <a:latin typeface="Carlito"/>
                          <a:cs typeface="Carlito"/>
                        </a:rPr>
                        <a:t>loose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reticulum</a:t>
                      </a:r>
                      <a:r>
                        <a:rPr dirty="0" sz="18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0">
                          <a:latin typeface="Carlito"/>
                          <a:cs typeface="Carlito"/>
                        </a:rPr>
                        <a:t>(C,D)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rlito"/>
                          <a:cs typeface="Carlito"/>
                        </a:rPr>
                        <a:t>~10%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Carlito"/>
                          <a:cs typeface="Carlito"/>
                        </a:rPr>
                        <a:t>III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5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Scattered granules</a:t>
                      </a:r>
                      <a:r>
                        <a:rPr dirty="0" sz="18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0">
                          <a:latin typeface="Carlito"/>
                          <a:cs typeface="Carlito"/>
                        </a:rPr>
                        <a:t>with </a:t>
                      </a:r>
                      <a:r>
                        <a:rPr dirty="0" sz="1800" spc="-10">
                          <a:latin typeface="Carlito"/>
                          <a:cs typeface="Carlito"/>
                        </a:rPr>
                        <a:t>diffusely arranged </a:t>
                      </a:r>
                      <a:r>
                        <a:rPr dirty="0" sz="1800">
                          <a:latin typeface="Carlito"/>
                          <a:cs typeface="Carlito"/>
                        </a:rPr>
                        <a:t>reticulum</a:t>
                      </a:r>
                      <a:r>
                        <a:rPr dirty="0" sz="18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0">
                          <a:latin typeface="Carlito"/>
                          <a:cs typeface="Carlito"/>
                        </a:rPr>
                        <a:t>(E,F)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rlito"/>
                          <a:cs typeface="Carlito"/>
                        </a:rPr>
                        <a:t>~30%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rlito"/>
                          <a:cs typeface="Carlito"/>
                        </a:rPr>
                        <a:t>IV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7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rlito"/>
                          <a:cs typeface="Carlito"/>
                        </a:rPr>
                        <a:t>Scattered granules</a:t>
                      </a:r>
                      <a:r>
                        <a:rPr dirty="0" sz="18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5">
                          <a:latin typeface="Carlito"/>
                          <a:cs typeface="Carlito"/>
                        </a:rPr>
                        <a:t>(G)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>
                          <a:latin typeface="Carlito"/>
                          <a:cs typeface="Carlito"/>
                        </a:rPr>
                        <a:t>~60%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0" y="0"/>
            <a:ext cx="5013960" cy="6858000"/>
            <a:chOff x="0" y="0"/>
            <a:chExt cx="5013960" cy="6858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04816" cy="685799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09388" y="758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w="0" h="6857365">
                  <a:moveTo>
                    <a:pt x="0" y="685724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238067"/>
            <a:ext cx="6008370" cy="470154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400" spc="85">
                <a:latin typeface="Noto Sans Symbols2"/>
                <a:cs typeface="Noto Sans Symbols2"/>
              </a:rPr>
              <a:t>🟔</a:t>
            </a:r>
            <a:r>
              <a:rPr dirty="0" u="sng" sz="2400" spc="8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PRINCIPLE:</a:t>
            </a:r>
            <a:endParaRPr sz="2400">
              <a:latin typeface="Carlito"/>
              <a:cs typeface="Carlito"/>
            </a:endParaRPr>
          </a:p>
          <a:p>
            <a:pPr marL="285115" marR="291465" indent="-27305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2400">
                <a:latin typeface="Carlito"/>
                <a:cs typeface="Carlito"/>
              </a:rPr>
              <a:t>RNA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within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ribosomes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reacts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with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basic </a:t>
            </a:r>
            <a:r>
              <a:rPr dirty="0" sz="2400">
                <a:latin typeface="Carlito"/>
                <a:cs typeface="Carlito"/>
              </a:rPr>
              <a:t>dyes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such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as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azure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B,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brilliant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cresyl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blue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spc="-25" b="1">
                <a:latin typeface="Carlito"/>
                <a:cs typeface="Carlito"/>
              </a:rPr>
              <a:t>or </a:t>
            </a:r>
            <a:r>
              <a:rPr dirty="0" sz="2400" b="1">
                <a:latin typeface="Carlito"/>
                <a:cs typeface="Carlito"/>
              </a:rPr>
              <a:t>New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methylene</a:t>
            </a:r>
            <a:r>
              <a:rPr dirty="0" sz="2400" spc="-3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blue</a:t>
            </a:r>
            <a:r>
              <a:rPr dirty="0" sz="2400" spc="-35" b="1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form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blue </a:t>
            </a:r>
            <a:r>
              <a:rPr dirty="0" sz="2400" spc="-10">
                <a:latin typeface="Carlito"/>
                <a:cs typeface="Carlito"/>
              </a:rPr>
              <a:t>precipitate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285115" marR="635635" indent="-2730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2400">
                <a:latin typeface="Carlito"/>
                <a:cs typeface="Carlito"/>
              </a:rPr>
              <a:t>This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reaction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only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occurs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‘vital’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unfixed preparations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890"/>
              </a:spcBef>
            </a:pP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Noto Sans Symbols2"/>
                <a:cs typeface="Noto Sans Symbols2"/>
              </a:rPr>
              <a:t>🟔</a:t>
            </a:r>
            <a:r>
              <a:rPr dirty="0" sz="2400">
                <a:latin typeface="Carlito"/>
                <a:cs typeface="Carlito"/>
              </a:rPr>
              <a:t>On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Romanowsky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stains:</a:t>
            </a:r>
            <a:r>
              <a:rPr dirty="0" sz="2400" spc="-9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Reticulocytes</a:t>
            </a:r>
            <a:endParaRPr sz="2400">
              <a:latin typeface="Carlito"/>
              <a:cs typeface="Carlito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rlito"/>
                <a:cs typeface="Carlito"/>
              </a:rPr>
              <a:t>appear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as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polychromatophilic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(grey/blue)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cells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900" y="2607540"/>
            <a:ext cx="3661449" cy="29771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2306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Supravital</a:t>
            </a:r>
            <a:r>
              <a:rPr dirty="0" spc="-195"/>
              <a:t> </a:t>
            </a:r>
            <a:r>
              <a:rPr dirty="0" spc="-10"/>
              <a:t>staining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834" rIns="0" bIns="0" rtlCol="0" vert="horz">
            <a:spAutoFit/>
          </a:bodyPr>
          <a:lstStyle/>
          <a:p>
            <a:pPr marL="1755775">
              <a:lnSpc>
                <a:spcPct val="100000"/>
              </a:lnSpc>
              <a:spcBef>
                <a:spcPts val="105"/>
              </a:spcBef>
            </a:pPr>
            <a:r>
              <a:rPr dirty="0"/>
              <a:t>Staining</a:t>
            </a:r>
            <a:r>
              <a:rPr dirty="0" spc="-185"/>
              <a:t> </a:t>
            </a:r>
            <a:r>
              <a:rPr dirty="0" spc="-10"/>
              <a:t>solution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8391" y="1824354"/>
            <a:ext cx="8382000" cy="346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rlito"/>
                <a:cs typeface="Carlito"/>
              </a:rPr>
              <a:t>1%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Brilliant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cresyl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blue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or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1%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New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methylene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blue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Carlito"/>
              <a:cs typeface="Carlito"/>
            </a:endParaRPr>
          </a:p>
          <a:p>
            <a:pPr marL="149225">
              <a:lnSpc>
                <a:spcPct val="100000"/>
              </a:lnSpc>
            </a:pPr>
            <a:r>
              <a:rPr dirty="0" sz="2400">
                <a:latin typeface="Carlito"/>
                <a:cs typeface="Carlito"/>
              </a:rPr>
              <a:t>Dissolve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1gm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BCB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/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NMB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100ml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3%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trisodium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citrate-</a:t>
            </a:r>
            <a:r>
              <a:rPr dirty="0" sz="2400" spc="-10">
                <a:latin typeface="Carlito"/>
                <a:cs typeface="Carlito"/>
              </a:rPr>
              <a:t>saline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400">
              <a:latin typeface="Carlito"/>
              <a:cs typeface="Carlito"/>
            </a:endParaRPr>
          </a:p>
          <a:p>
            <a:pPr marL="186690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dirty="0" sz="2400">
                <a:latin typeface="Carlito"/>
                <a:cs typeface="Carlito"/>
              </a:rPr>
              <a:t>Check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pH</a:t>
            </a:r>
            <a:endParaRPr sz="2400">
              <a:latin typeface="Carlito"/>
              <a:cs typeface="Carlito"/>
            </a:endParaRPr>
          </a:p>
          <a:p>
            <a:pPr marL="186690" indent="-17399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86690" algn="l"/>
              </a:tabLst>
            </a:pPr>
            <a:r>
              <a:rPr dirty="0" sz="2400">
                <a:latin typeface="Carlito"/>
                <a:cs typeface="Carlito"/>
              </a:rPr>
              <a:t>Filter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with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Whatmann’s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No.1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filter</a:t>
            </a:r>
            <a:endParaRPr sz="2400">
              <a:latin typeface="Carlito"/>
              <a:cs typeface="Carlito"/>
            </a:endParaRPr>
          </a:p>
          <a:p>
            <a:pPr marL="186690" indent="-17399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6690" algn="l"/>
              </a:tabLst>
            </a:pPr>
            <a:r>
              <a:rPr dirty="0" sz="2400">
                <a:latin typeface="Carlito"/>
                <a:cs typeface="Carlito"/>
              </a:rPr>
              <a:t>Keep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dry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bottle</a:t>
            </a:r>
            <a:endParaRPr sz="2400">
              <a:latin typeface="Carlito"/>
              <a:cs typeface="Carlito"/>
            </a:endParaRPr>
          </a:p>
          <a:p>
            <a:pPr marL="186690" indent="-17399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6690" algn="l"/>
              </a:tabLst>
            </a:pPr>
            <a:r>
              <a:rPr dirty="0" sz="2400">
                <a:latin typeface="Carlito"/>
                <a:cs typeface="Carlito"/>
              </a:rPr>
              <a:t>Stable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for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4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–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6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036" rIns="0" bIns="0" rtlCol="0" vert="horz">
            <a:spAutoFit/>
          </a:bodyPr>
          <a:lstStyle/>
          <a:p>
            <a:pPr marL="2658110">
              <a:lnSpc>
                <a:spcPct val="100000"/>
              </a:lnSpc>
              <a:spcBef>
                <a:spcPts val="105"/>
              </a:spcBef>
            </a:pPr>
            <a:r>
              <a:rPr dirty="0"/>
              <a:t>Retic</a:t>
            </a:r>
            <a:r>
              <a:rPr dirty="0" spc="-150"/>
              <a:t> </a:t>
            </a:r>
            <a:r>
              <a:rPr dirty="0" spc="-20"/>
              <a:t>Kits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9456" y="1408175"/>
            <a:ext cx="8754110" cy="4719955"/>
            <a:chOff x="219456" y="1408175"/>
            <a:chExt cx="8754110" cy="47199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417319"/>
              <a:ext cx="8735568" cy="47015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24028" y="1412747"/>
              <a:ext cx="8745220" cy="4711065"/>
            </a:xfrm>
            <a:custGeom>
              <a:avLst/>
              <a:gdLst/>
              <a:ahLst/>
              <a:cxnLst/>
              <a:rect l="l" t="t" r="r" b="b"/>
              <a:pathLst>
                <a:path w="8745220" h="4711065">
                  <a:moveTo>
                    <a:pt x="0" y="4710683"/>
                  </a:moveTo>
                  <a:lnTo>
                    <a:pt x="8744712" y="4710683"/>
                  </a:lnTo>
                  <a:lnTo>
                    <a:pt x="8744712" y="0"/>
                  </a:lnTo>
                  <a:lnTo>
                    <a:pt x="0" y="0"/>
                  </a:lnTo>
                  <a:lnTo>
                    <a:pt x="0" y="47106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614" y="303352"/>
            <a:ext cx="23679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Procedure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10994"/>
            <a:ext cx="7969884" cy="437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rlito"/>
                <a:cs typeface="Carlito"/>
              </a:rPr>
              <a:t>Mix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equal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quantities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85">
                <a:latin typeface="Carlito"/>
                <a:cs typeface="Carlito"/>
              </a:rPr>
              <a:t> </a:t>
            </a:r>
            <a:r>
              <a:rPr dirty="0" sz="2800" spc="-50">
                <a:latin typeface="Carlito"/>
                <a:cs typeface="Carlito"/>
              </a:rPr>
              <a:t>EDTA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anticoagulated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blood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 spc="-50">
                <a:latin typeface="Carlito"/>
                <a:cs typeface="Carlito"/>
              </a:rPr>
              <a:t>&amp; </a:t>
            </a:r>
            <a:r>
              <a:rPr dirty="0" sz="2800">
                <a:latin typeface="Carlito"/>
                <a:cs typeface="Carlito"/>
              </a:rPr>
              <a:t>retic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stain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rlito"/>
                <a:cs typeface="Carlito"/>
              </a:rPr>
              <a:t>Incubate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at</a:t>
            </a:r>
            <a:r>
              <a:rPr dirty="0" sz="2800" spc="-9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37</a:t>
            </a:r>
            <a:r>
              <a:rPr dirty="0" sz="2800">
                <a:latin typeface="Arial"/>
                <a:cs typeface="Arial"/>
              </a:rPr>
              <a:t>°</a:t>
            </a:r>
            <a:r>
              <a:rPr dirty="0" sz="2800">
                <a:latin typeface="Carlito"/>
                <a:cs typeface="Carlito"/>
              </a:rPr>
              <a:t>C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for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15-</a:t>
            </a:r>
            <a:r>
              <a:rPr dirty="0" sz="2800" spc="-10">
                <a:latin typeface="Carlito"/>
                <a:cs typeface="Carlito"/>
              </a:rPr>
              <a:t>20mins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65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148971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Carlito"/>
                <a:cs typeface="Carlito"/>
              </a:rPr>
              <a:t>Thin</a:t>
            </a:r>
            <a:r>
              <a:rPr dirty="0" sz="2800" spc="-75" b="1">
                <a:latin typeface="Carlito"/>
                <a:cs typeface="Carlito"/>
              </a:rPr>
              <a:t> </a:t>
            </a:r>
            <a:r>
              <a:rPr dirty="0" sz="2800" b="1">
                <a:latin typeface="Carlito"/>
                <a:cs typeface="Carlito"/>
              </a:rPr>
              <a:t>smears</a:t>
            </a:r>
            <a:r>
              <a:rPr dirty="0" sz="2800">
                <a:latin typeface="Carlito"/>
                <a:cs typeface="Carlito"/>
              </a:rPr>
              <a:t>,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dried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and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observed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under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oil </a:t>
            </a:r>
            <a:r>
              <a:rPr dirty="0" sz="2800" spc="-10">
                <a:latin typeface="Carlito"/>
                <a:cs typeface="Carlito"/>
              </a:rPr>
              <a:t>immersion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objectives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latin typeface="Carlito"/>
                <a:cs typeface="Carlito"/>
              </a:rPr>
              <a:t>Counter</a:t>
            </a:r>
            <a:r>
              <a:rPr dirty="0" sz="2800" spc="-11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stain</a:t>
            </a:r>
            <a:r>
              <a:rPr dirty="0" sz="2800" spc="-10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to</a:t>
            </a:r>
            <a:r>
              <a:rPr dirty="0" sz="2800" spc="-114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avoid</a:t>
            </a:r>
            <a:r>
              <a:rPr dirty="0" sz="2800" spc="-11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rapid</a:t>
            </a:r>
            <a:r>
              <a:rPr dirty="0" sz="2800" spc="-1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fading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425" y="653161"/>
            <a:ext cx="3896232" cy="385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940" y="1607946"/>
            <a:ext cx="7439659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20">
                <a:latin typeface="Carlito"/>
                <a:cs typeface="Carlito"/>
              </a:rPr>
              <a:t>To</a:t>
            </a:r>
            <a:r>
              <a:rPr dirty="0" sz="3200" spc="-3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be</a:t>
            </a:r>
            <a:r>
              <a:rPr dirty="0" sz="3200" spc="-3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placed</a:t>
            </a:r>
            <a:r>
              <a:rPr dirty="0" sz="3200" spc="-3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in</a:t>
            </a:r>
            <a:r>
              <a:rPr dirty="0" sz="3200" spc="-3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one</a:t>
            </a:r>
            <a:r>
              <a:rPr dirty="0" sz="3200" spc="-3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of</a:t>
            </a:r>
            <a:r>
              <a:rPr dirty="0" sz="3200" spc="-3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the</a:t>
            </a:r>
            <a:r>
              <a:rPr dirty="0" sz="3200" spc="-3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ocular</a:t>
            </a:r>
            <a:r>
              <a:rPr dirty="0" sz="3200" spc="-4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lenses</a:t>
            </a:r>
            <a:r>
              <a:rPr dirty="0" sz="3200" spc="-40">
                <a:latin typeface="Carlito"/>
                <a:cs typeface="Carlito"/>
              </a:rPr>
              <a:t> </a:t>
            </a:r>
            <a:r>
              <a:rPr dirty="0" sz="3200" spc="-25">
                <a:latin typeface="Carlito"/>
                <a:cs typeface="Carlito"/>
              </a:rPr>
              <a:t>for </a:t>
            </a:r>
            <a:r>
              <a:rPr dirty="0" sz="3200">
                <a:latin typeface="Carlito"/>
                <a:cs typeface="Carlito"/>
              </a:rPr>
              <a:t>reticulocyte</a:t>
            </a:r>
            <a:r>
              <a:rPr dirty="0" sz="3200" spc="-110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counting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54" y="2913726"/>
            <a:ext cx="3592195" cy="3585845"/>
            <a:chOff x="2928654" y="2913726"/>
            <a:chExt cx="3592195" cy="358584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654" y="2913726"/>
              <a:ext cx="3591991" cy="35855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6923" y="3663695"/>
              <a:ext cx="601218" cy="6774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076" y="4349495"/>
              <a:ext cx="698753" cy="78714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626609" y="3743325"/>
            <a:ext cx="883919" cy="115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adea"/>
                <a:cs typeface="Caladea"/>
              </a:rPr>
              <a:t>B</a:t>
            </a:r>
            <a:endParaRPr sz="24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2620"/>
              </a:spcBef>
            </a:pPr>
            <a:r>
              <a:rPr dirty="0" sz="2800" spc="-50" b="1">
                <a:latin typeface="Caladea"/>
                <a:cs typeface="Caladea"/>
              </a:rPr>
              <a:t>A</a:t>
            </a:r>
            <a:endParaRPr sz="28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348" y="265938"/>
            <a:ext cx="510603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Counting</a:t>
            </a:r>
            <a:r>
              <a:rPr dirty="0" spc="-185"/>
              <a:t> </a:t>
            </a:r>
            <a:r>
              <a:rPr dirty="0" spc="-10"/>
              <a:t>reticulocytes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0200" y="1138173"/>
            <a:ext cx="7951470" cy="163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Choose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an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area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with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no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RBC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overlap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or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distortion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Carlito"/>
                <a:cs typeface="Carlito"/>
              </a:rPr>
              <a:t>Cells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must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contain</a:t>
            </a:r>
            <a:r>
              <a:rPr dirty="0" sz="2400" spc="-8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at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least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two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blue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staining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particles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or</a:t>
            </a:r>
            <a:r>
              <a:rPr dirty="0" sz="2400" spc="-80" b="1">
                <a:latin typeface="Carlito"/>
                <a:cs typeface="Carlito"/>
              </a:rPr>
              <a:t> </a:t>
            </a:r>
            <a:r>
              <a:rPr dirty="0" sz="2400" spc="-25" b="1">
                <a:latin typeface="Carlito"/>
                <a:cs typeface="Carlito"/>
              </a:rPr>
              <a:t>one </a:t>
            </a:r>
            <a:r>
              <a:rPr dirty="0" sz="2400" b="1">
                <a:latin typeface="Carlito"/>
                <a:cs typeface="Carlito"/>
              </a:rPr>
              <a:t>particle</a:t>
            </a:r>
            <a:r>
              <a:rPr dirty="0" sz="2400" spc="-8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linked</a:t>
            </a:r>
            <a:r>
              <a:rPr dirty="0" sz="2400" spc="-7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to</a:t>
            </a:r>
            <a:r>
              <a:rPr dirty="0" sz="2400" spc="-7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a</a:t>
            </a:r>
            <a:r>
              <a:rPr dirty="0" sz="2400" spc="-9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filamentous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thread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7527" y="3203448"/>
            <a:ext cx="6102350" cy="3546475"/>
            <a:chOff x="1557527" y="3203448"/>
            <a:chExt cx="6102350" cy="3546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1" y="3212592"/>
              <a:ext cx="6083808" cy="352805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62099" y="3208020"/>
              <a:ext cx="6093460" cy="3537585"/>
            </a:xfrm>
            <a:custGeom>
              <a:avLst/>
              <a:gdLst/>
              <a:ahLst/>
              <a:cxnLst/>
              <a:rect l="l" t="t" r="r" b="b"/>
              <a:pathLst>
                <a:path w="6093459" h="3537584">
                  <a:moveTo>
                    <a:pt x="0" y="3537204"/>
                  </a:moveTo>
                  <a:lnTo>
                    <a:pt x="6092952" y="3537204"/>
                  </a:lnTo>
                  <a:lnTo>
                    <a:pt x="6092952" y="0"/>
                  </a:lnTo>
                  <a:lnTo>
                    <a:pt x="0" y="0"/>
                  </a:lnTo>
                  <a:lnTo>
                    <a:pt x="0" y="35372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KATHA KANTE</dc:creator>
  <dc:title>Reticulocyte count</dc:title>
  <dcterms:created xsi:type="dcterms:W3CDTF">2024-06-28T17:44:55Z</dcterms:created>
  <dcterms:modified xsi:type="dcterms:W3CDTF">2024-06-28T17:44:55Z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2024-06-28T00:00:00Z</vt:filetime>
  </property>
  <property fmtid="{D5CDD505-2E9C-101B-9397-08002B2CF9AE}" pid="5" name="Producer">
    <vt:lpwstr>3-Heights(TM) PDF Security Shell 4.8.25.2 (http://www.pdf-tools.com)</vt:lpwstr>
  </property>
</Properties>
</file>