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</p:sldIdLst>
  <p:sldSz cx="8102600" cy="4559300"/>
  <p:notesSz cx="8102600" cy="45593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7695" y="1413383"/>
            <a:ext cx="6887210" cy="9574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rgbClr val="49039C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15390" y="2553208"/>
            <a:ext cx="5671820" cy="1139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rgbClr val="49039C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rgbClr val="49039C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05130" y="1048639"/>
            <a:ext cx="3524631" cy="3009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172839" y="1048639"/>
            <a:ext cx="3524631" cy="3009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rgbClr val="49039C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9326" y="332845"/>
            <a:ext cx="5274627" cy="9472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rgbClr val="49039C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24030" y="1277408"/>
            <a:ext cx="3365500" cy="2388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754884" y="4240149"/>
            <a:ext cx="2592832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5130" y="4240149"/>
            <a:ext cx="1863598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833872" y="4240149"/>
            <a:ext cx="1863598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jp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9.jp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0.jp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1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.jp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3.jp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jp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7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3.jpg"/><Relationship Id="rId3" Type="http://schemas.openxmlformats.org/officeDocument/2006/relationships/image" Target="../media/image34.pn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.jp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jp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jpg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8.png"/><Relationship Id="rId3" Type="http://schemas.openxmlformats.org/officeDocument/2006/relationships/image" Target="../media/image39.jpg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0.png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jpg"/><Relationship Id="rId3" Type="http://schemas.openxmlformats.org/officeDocument/2006/relationships/image" Target="../media/image42.png"/><Relationship Id="rId4" Type="http://schemas.openxmlformats.org/officeDocument/2006/relationships/image" Target="../media/image43.png"/><Relationship Id="rId5" Type="http://schemas.openxmlformats.org/officeDocument/2006/relationships/image" Target="../media/image44.jpg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.jpg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7.png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g"/><Relationship Id="rId3" Type="http://schemas.openxmlformats.org/officeDocument/2006/relationships/image" Target="../media/image14.png"/><Relationship Id="rId4" Type="http://schemas.openxmlformats.org/officeDocument/2006/relationships/image" Target="../media/image15.jpg"/><Relationship Id="rId5" Type="http://schemas.openxmlformats.org/officeDocument/2006/relationships/image" Target="../media/image1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0200" y="3314700"/>
            <a:ext cx="571500" cy="12319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3400" y="241300"/>
            <a:ext cx="609600" cy="11049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05000" y="1333500"/>
            <a:ext cx="266700" cy="7112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01900" y="762000"/>
            <a:ext cx="787400" cy="175260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700" y="2921000"/>
            <a:ext cx="228600" cy="8382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27890" y="611716"/>
            <a:ext cx="1081405" cy="53340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300" spc="-10">
                <a:solidFill>
                  <a:srgbClr val="000000"/>
                </a:solidFill>
              </a:rPr>
              <a:t>Basic</a:t>
            </a:r>
            <a:endParaRPr sz="3300"/>
          </a:p>
        </p:txBody>
      </p:sp>
      <p:sp>
        <p:nvSpPr>
          <p:cNvPr id="8" name="object 8" descr=""/>
          <p:cNvSpPr txBox="1"/>
          <p:nvPr/>
        </p:nvSpPr>
        <p:spPr>
          <a:xfrm>
            <a:off x="3540700" y="611716"/>
            <a:ext cx="2882265" cy="131445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dirty="0" sz="3300">
                <a:latin typeface="Arial MT"/>
                <a:cs typeface="Arial MT"/>
              </a:rPr>
              <a:t>atology</a:t>
            </a:r>
            <a:r>
              <a:rPr dirty="0" sz="3300" spc="515">
                <a:latin typeface="Arial MT"/>
                <a:cs typeface="Arial MT"/>
              </a:rPr>
              <a:t> </a:t>
            </a:r>
            <a:r>
              <a:rPr dirty="0" sz="3300" spc="-10">
                <a:latin typeface="Arial MT"/>
                <a:cs typeface="Arial MT"/>
              </a:rPr>
              <a:t>course</a:t>
            </a:r>
            <a:endParaRPr sz="3300">
              <a:latin typeface="Arial MT"/>
              <a:cs typeface="Arial MT"/>
            </a:endParaRPr>
          </a:p>
          <a:p>
            <a:pPr algn="ctr" marL="76835">
              <a:lnSpc>
                <a:spcPct val="100000"/>
              </a:lnSpc>
              <a:spcBef>
                <a:spcPts val="3690"/>
              </a:spcBef>
              <a:tabLst>
                <a:tab pos="1002030" algn="l"/>
              </a:tabLst>
            </a:pPr>
            <a:r>
              <a:rPr dirty="0" sz="2050" spc="-50">
                <a:latin typeface="Cambria"/>
                <a:cs typeface="Cambria"/>
              </a:rPr>
              <a:t>A</a:t>
            </a:r>
            <a:r>
              <a:rPr dirty="0" sz="2050">
                <a:latin typeface="Cambria"/>
                <a:cs typeface="Cambria"/>
              </a:rPr>
              <a:t>	</a:t>
            </a:r>
            <a:r>
              <a:rPr dirty="0" sz="2050" spc="80">
                <a:latin typeface="Cambria"/>
                <a:cs typeface="Cambria"/>
              </a:rPr>
              <a:t>Map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905542" y="2952749"/>
            <a:ext cx="2974975" cy="9061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500" spc="-60">
                <a:latin typeface="Cambria"/>
                <a:cs typeface="Cambria"/>
              </a:rPr>
              <a:t>By:</a:t>
            </a:r>
            <a:r>
              <a:rPr dirty="0" sz="2500" spc="70">
                <a:latin typeface="Cambria"/>
                <a:cs typeface="Cambria"/>
              </a:rPr>
              <a:t> </a:t>
            </a:r>
            <a:r>
              <a:rPr dirty="0" sz="2500">
                <a:latin typeface="Cambria"/>
                <a:cs typeface="Cambria"/>
              </a:rPr>
              <a:t>Karim</a:t>
            </a:r>
            <a:r>
              <a:rPr dirty="0" sz="2500" spc="295">
                <a:latin typeface="Cambria"/>
                <a:cs typeface="Cambria"/>
              </a:rPr>
              <a:t> </a:t>
            </a:r>
            <a:r>
              <a:rPr dirty="0" sz="2500">
                <a:latin typeface="Cambria"/>
                <a:cs typeface="Cambria"/>
              </a:rPr>
              <a:t>El-</a:t>
            </a:r>
            <a:r>
              <a:rPr dirty="0" sz="2500" spc="-10">
                <a:latin typeface="Cambria"/>
                <a:cs typeface="Cambria"/>
              </a:rPr>
              <a:t>ghanam</a:t>
            </a:r>
            <a:endParaRPr sz="2500">
              <a:latin typeface="Cambria"/>
              <a:cs typeface="Cambria"/>
            </a:endParaRPr>
          </a:p>
          <a:p>
            <a:pPr algn="ctr" marL="3810">
              <a:lnSpc>
                <a:spcPct val="100000"/>
              </a:lnSpc>
              <a:spcBef>
                <a:spcPts val="1950"/>
              </a:spcBef>
            </a:pPr>
            <a:r>
              <a:rPr dirty="0" sz="1650" spc="-10">
                <a:solidFill>
                  <a:srgbClr val="1A1A1A"/>
                </a:solidFill>
                <a:latin typeface="Cambria"/>
                <a:cs typeface="Cambria"/>
              </a:rPr>
              <a:t>0ł0689S0053</a:t>
            </a:r>
            <a:endParaRPr sz="16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5208" y="1264708"/>
            <a:ext cx="2765425" cy="37465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00" spc="-330">
                <a:solidFill>
                  <a:srgbClr val="1C1C1C"/>
                </a:solidFill>
              </a:rPr>
              <a:t>1-</a:t>
            </a:r>
            <a:r>
              <a:rPr dirty="0" sz="2300" spc="20">
                <a:solidFill>
                  <a:srgbClr val="1C1C1C"/>
                </a:solidFill>
              </a:rPr>
              <a:t> </a:t>
            </a:r>
            <a:r>
              <a:rPr dirty="0" sz="2300" spc="-240">
                <a:solidFill>
                  <a:srgbClr val="000000"/>
                </a:solidFill>
              </a:rPr>
              <a:t>Your</a:t>
            </a:r>
            <a:r>
              <a:rPr dirty="0" sz="2300" spc="15">
                <a:solidFill>
                  <a:srgbClr val="000000"/>
                </a:solidFill>
              </a:rPr>
              <a:t> </a:t>
            </a:r>
            <a:r>
              <a:rPr dirty="0" sz="2300" spc="-125">
                <a:solidFill>
                  <a:srgbClr val="000000"/>
                </a:solidFill>
              </a:rPr>
              <a:t>consultant</a:t>
            </a:r>
            <a:r>
              <a:rPr dirty="0" sz="2300" spc="90">
                <a:solidFill>
                  <a:srgbClr val="000000"/>
                </a:solidFill>
              </a:rPr>
              <a:t> </a:t>
            </a:r>
            <a:r>
              <a:rPr dirty="0" sz="2300" spc="-240">
                <a:solidFill>
                  <a:srgbClr val="000000"/>
                </a:solidFill>
              </a:rPr>
              <a:t>eyes</a:t>
            </a:r>
            <a:r>
              <a:rPr dirty="0" sz="2300" spc="-220">
                <a:solidFill>
                  <a:srgbClr val="000000"/>
                </a:solidFill>
              </a:rPr>
              <a:t> </a:t>
            </a:r>
            <a:r>
              <a:rPr dirty="0" sz="2300" spc="-50">
                <a:solidFill>
                  <a:srgbClr val="000000"/>
                </a:solidFill>
              </a:rPr>
              <a:t>!</a:t>
            </a:r>
            <a:endParaRPr sz="2300"/>
          </a:p>
        </p:txBody>
      </p:sp>
      <p:sp>
        <p:nvSpPr>
          <p:cNvPr id="3" name="object 3" descr=""/>
          <p:cNvSpPr txBox="1"/>
          <p:nvPr/>
        </p:nvSpPr>
        <p:spPr>
          <a:xfrm>
            <a:off x="1874174" y="1925637"/>
            <a:ext cx="2811145" cy="100838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50" spc="-229">
                <a:latin typeface="Arial MT"/>
                <a:cs typeface="Arial MT"/>
              </a:rPr>
              <a:t>z-</a:t>
            </a:r>
            <a:r>
              <a:rPr dirty="0" sz="2150" spc="-85">
                <a:latin typeface="Arial MT"/>
                <a:cs typeface="Arial MT"/>
              </a:rPr>
              <a:t> </a:t>
            </a:r>
            <a:r>
              <a:rPr dirty="0" sz="2150" spc="-40">
                <a:latin typeface="Arial MT"/>
                <a:cs typeface="Arial MT"/>
              </a:rPr>
              <a:t>Follow</a:t>
            </a:r>
            <a:r>
              <a:rPr dirty="0" sz="2150" spc="-60">
                <a:latin typeface="Arial MT"/>
                <a:cs typeface="Arial MT"/>
              </a:rPr>
              <a:t> </a:t>
            </a:r>
            <a:r>
              <a:rPr dirty="0" sz="2150" spc="-20">
                <a:latin typeface="Arial MT"/>
                <a:cs typeface="Arial MT"/>
              </a:rPr>
              <a:t>the</a:t>
            </a:r>
            <a:r>
              <a:rPr dirty="0" sz="2150" spc="-185">
                <a:latin typeface="Arial MT"/>
                <a:cs typeface="Arial MT"/>
              </a:rPr>
              <a:t> </a:t>
            </a:r>
            <a:r>
              <a:rPr dirty="0" sz="2150" spc="-20">
                <a:latin typeface="Arial MT"/>
                <a:cs typeface="Arial MT"/>
              </a:rPr>
              <a:t>instruction.</a:t>
            </a:r>
            <a:endParaRPr sz="2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150">
              <a:latin typeface="Arial MT"/>
              <a:cs typeface="Arial MT"/>
            </a:endParaRPr>
          </a:p>
          <a:p>
            <a:pPr marL="80645">
              <a:lnSpc>
                <a:spcPct val="100000"/>
              </a:lnSpc>
            </a:pPr>
            <a:r>
              <a:rPr dirty="0" sz="2200">
                <a:latin typeface="Arial MT"/>
                <a:cs typeface="Arial MT"/>
              </a:rPr>
              <a:t>-</a:t>
            </a:r>
            <a:r>
              <a:rPr dirty="0" sz="2200" spc="30">
                <a:latin typeface="Arial MT"/>
                <a:cs typeface="Arial MT"/>
              </a:rPr>
              <a:t> </a:t>
            </a:r>
            <a:r>
              <a:rPr dirty="0" sz="2200" spc="-150">
                <a:latin typeface="Arial MT"/>
                <a:cs typeface="Arial MT"/>
              </a:rPr>
              <a:t>Emergency</a:t>
            </a:r>
            <a:r>
              <a:rPr dirty="0" sz="2200" spc="95">
                <a:latin typeface="Arial MT"/>
                <a:cs typeface="Arial MT"/>
              </a:rPr>
              <a:t> </a:t>
            </a:r>
            <a:r>
              <a:rPr dirty="0" sz="2200" spc="-40">
                <a:latin typeface="Arial MT"/>
                <a:cs typeface="Arial MT"/>
              </a:rPr>
              <a:t>situations.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78500" y="1104900"/>
            <a:ext cx="1892300" cy="25781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5636" rIns="0" bIns="0" rtlCol="0" vert="horz">
            <a:spAutoFit/>
          </a:bodyPr>
          <a:lstStyle/>
          <a:p>
            <a:pPr marL="758190">
              <a:lnSpc>
                <a:spcPct val="100000"/>
              </a:lnSpc>
              <a:spcBef>
                <a:spcPts val="135"/>
              </a:spcBef>
            </a:pPr>
            <a:r>
              <a:rPr dirty="0" sz="2150" spc="-330">
                <a:solidFill>
                  <a:srgbClr val="481D82"/>
                </a:solidFill>
              </a:rPr>
              <a:t>1-</a:t>
            </a:r>
            <a:r>
              <a:rPr dirty="0" sz="2150" spc="70">
                <a:solidFill>
                  <a:srgbClr val="481D82"/>
                </a:solidFill>
              </a:rPr>
              <a:t> </a:t>
            </a:r>
            <a:r>
              <a:rPr dirty="0" sz="2150" spc="-140">
                <a:solidFill>
                  <a:srgbClr val="591897"/>
                </a:solidFill>
              </a:rPr>
              <a:t>Your</a:t>
            </a:r>
            <a:r>
              <a:rPr dirty="0" sz="2150" spc="-10">
                <a:solidFill>
                  <a:srgbClr val="591897"/>
                </a:solidFill>
              </a:rPr>
              <a:t> </a:t>
            </a:r>
            <a:r>
              <a:rPr dirty="0" sz="2150" spc="-35">
                <a:solidFill>
                  <a:srgbClr val="410385"/>
                </a:solidFill>
              </a:rPr>
              <a:t>consultant</a:t>
            </a:r>
            <a:r>
              <a:rPr dirty="0" sz="2150" spc="30">
                <a:solidFill>
                  <a:srgbClr val="410385"/>
                </a:solidFill>
              </a:rPr>
              <a:t> </a:t>
            </a:r>
            <a:r>
              <a:rPr dirty="0" sz="2150" spc="-135">
                <a:solidFill>
                  <a:srgbClr val="3F038E"/>
                </a:solidFill>
              </a:rPr>
              <a:t>eyes</a:t>
            </a:r>
            <a:r>
              <a:rPr dirty="0" sz="2150" spc="-175">
                <a:solidFill>
                  <a:srgbClr val="3F038E"/>
                </a:solidFill>
              </a:rPr>
              <a:t> </a:t>
            </a:r>
            <a:r>
              <a:rPr dirty="0" sz="2150" spc="-50">
                <a:solidFill>
                  <a:srgbClr val="461D7E"/>
                </a:solidFill>
              </a:rPr>
              <a:t>!</a:t>
            </a:r>
            <a:endParaRPr sz="2150"/>
          </a:p>
        </p:txBody>
      </p:sp>
      <p:sp>
        <p:nvSpPr>
          <p:cNvPr id="4" name="object 4" descr=""/>
          <p:cNvSpPr txBox="1"/>
          <p:nvPr/>
        </p:nvSpPr>
        <p:spPr>
          <a:xfrm>
            <a:off x="570823" y="1729845"/>
            <a:ext cx="4716780" cy="13817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dirty="0" sz="1950" spc="-130">
                <a:latin typeface="Arial MT"/>
                <a:cs typeface="Arial MT"/>
              </a:rPr>
              <a:t>Good,</a:t>
            </a:r>
            <a:r>
              <a:rPr dirty="0" sz="1950" spc="35">
                <a:latin typeface="Arial MT"/>
                <a:cs typeface="Arial MT"/>
              </a:rPr>
              <a:t> </a:t>
            </a:r>
            <a:r>
              <a:rPr dirty="0" sz="1950" spc="95">
                <a:latin typeface="Arial MT"/>
                <a:cs typeface="Arial MT"/>
              </a:rPr>
              <a:t>Full</a:t>
            </a:r>
            <a:r>
              <a:rPr dirty="0" sz="1950" spc="70">
                <a:latin typeface="Arial MT"/>
                <a:cs typeface="Arial MT"/>
              </a:rPr>
              <a:t> </a:t>
            </a:r>
            <a:r>
              <a:rPr dirty="0" sz="1950" spc="140">
                <a:latin typeface="Arial MT"/>
                <a:cs typeface="Arial MT"/>
              </a:rPr>
              <a:t>detailed</a:t>
            </a:r>
            <a:r>
              <a:rPr dirty="0" sz="1950" spc="100">
                <a:latin typeface="Arial MT"/>
                <a:cs typeface="Arial MT"/>
              </a:rPr>
              <a:t> </a:t>
            </a:r>
            <a:r>
              <a:rPr dirty="0" sz="1950" spc="-120">
                <a:latin typeface="Arial MT"/>
                <a:cs typeface="Arial MT"/>
              </a:rPr>
              <a:t>description</a:t>
            </a:r>
            <a:r>
              <a:rPr dirty="0" sz="1950" spc="20">
                <a:latin typeface="Arial MT"/>
                <a:cs typeface="Arial MT"/>
              </a:rPr>
              <a:t> </a:t>
            </a:r>
            <a:r>
              <a:rPr dirty="0" sz="1950" spc="-20">
                <a:solidFill>
                  <a:srgbClr val="111111"/>
                </a:solidFill>
                <a:latin typeface="Arial MT"/>
                <a:cs typeface="Arial MT"/>
              </a:rPr>
              <a:t>of</a:t>
            </a:r>
            <a:r>
              <a:rPr dirty="0" sz="1950" spc="1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dirty="0" sz="1950" spc="-100">
                <a:latin typeface="Arial MT"/>
                <a:cs typeface="Arial MT"/>
              </a:rPr>
              <a:t>the</a:t>
            </a:r>
            <a:r>
              <a:rPr dirty="0" sz="1950" spc="-35">
                <a:latin typeface="Arial MT"/>
                <a:cs typeface="Arial MT"/>
              </a:rPr>
              <a:t> </a:t>
            </a:r>
            <a:r>
              <a:rPr dirty="0" sz="1950" spc="-240">
                <a:latin typeface="Arial MT"/>
                <a:cs typeface="Arial MT"/>
              </a:rPr>
              <a:t>cases</a:t>
            </a:r>
            <a:r>
              <a:rPr dirty="0" sz="1950" spc="35">
                <a:latin typeface="Arial MT"/>
                <a:cs typeface="Arial MT"/>
              </a:rPr>
              <a:t> </a:t>
            </a:r>
            <a:r>
              <a:rPr dirty="0" sz="1950" spc="-50">
                <a:solidFill>
                  <a:srgbClr val="313131"/>
                </a:solidFill>
                <a:latin typeface="Arial MT"/>
                <a:cs typeface="Arial MT"/>
              </a:rPr>
              <a:t>!</a:t>
            </a:r>
            <a:endParaRPr sz="19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9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170"/>
              </a:spcBef>
            </a:pPr>
            <a:endParaRPr sz="1950">
              <a:latin typeface="Arial MT"/>
              <a:cs typeface="Arial MT"/>
            </a:endParaRPr>
          </a:p>
          <a:p>
            <a:pPr algn="ctr" marL="22860">
              <a:lnSpc>
                <a:spcPct val="100000"/>
              </a:lnSpc>
              <a:spcBef>
                <a:spcPts val="5"/>
              </a:spcBef>
            </a:pPr>
            <a:r>
              <a:rPr dirty="0" sz="2200" spc="-120">
                <a:latin typeface="Arial MT"/>
                <a:cs typeface="Arial MT"/>
              </a:rPr>
              <a:t>Read</a:t>
            </a:r>
            <a:r>
              <a:rPr dirty="0" sz="2200" spc="1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More</a:t>
            </a:r>
            <a:r>
              <a:rPr dirty="0" sz="2200" spc="4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And</a:t>
            </a:r>
            <a:r>
              <a:rPr dirty="0" sz="2200" spc="-30">
                <a:latin typeface="Arial MT"/>
                <a:cs typeface="Arial MT"/>
              </a:rPr>
              <a:t> </a:t>
            </a:r>
            <a:r>
              <a:rPr dirty="0" sz="2200" spc="-20">
                <a:latin typeface="Arial MT"/>
                <a:cs typeface="Arial MT"/>
              </a:rPr>
              <a:t>More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5461" y="1646766"/>
            <a:ext cx="2918460" cy="34290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50">
                <a:solidFill>
                  <a:srgbClr val="893BDF"/>
                </a:solidFill>
              </a:rPr>
              <a:t>2</a:t>
            </a:r>
            <a:r>
              <a:rPr dirty="0" sz="2050" spc="-35">
                <a:solidFill>
                  <a:srgbClr val="893BDF"/>
                </a:solidFill>
              </a:rPr>
              <a:t>  </a:t>
            </a:r>
            <a:r>
              <a:rPr dirty="0" sz="2050">
                <a:solidFill>
                  <a:srgbClr val="591A9E"/>
                </a:solidFill>
              </a:rPr>
              <a:t>Follow</a:t>
            </a:r>
            <a:r>
              <a:rPr dirty="0" sz="2050" spc="50">
                <a:solidFill>
                  <a:srgbClr val="591A9E"/>
                </a:solidFill>
              </a:rPr>
              <a:t> </a:t>
            </a:r>
            <a:r>
              <a:rPr dirty="0" sz="2050" spc="60">
                <a:solidFill>
                  <a:srgbClr val="4400A5"/>
                </a:solidFill>
              </a:rPr>
              <a:t>the</a:t>
            </a:r>
            <a:r>
              <a:rPr dirty="0" sz="2050" spc="-85">
                <a:solidFill>
                  <a:srgbClr val="4400A5"/>
                </a:solidFill>
              </a:rPr>
              <a:t> </a:t>
            </a:r>
            <a:r>
              <a:rPr dirty="0" sz="2050" spc="-10">
                <a:solidFill>
                  <a:srgbClr val="520CA5"/>
                </a:solidFill>
              </a:rPr>
              <a:t>instruction.</a:t>
            </a:r>
            <a:endParaRPr sz="205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7386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50" spc="-105">
                <a:solidFill>
                  <a:srgbClr val="48059E"/>
                </a:solidFill>
                <a:latin typeface="Calibri"/>
                <a:cs typeface="Calibri"/>
              </a:rPr>
              <a:t>3-</a:t>
            </a:r>
            <a:r>
              <a:rPr dirty="0" sz="2150" spc="100">
                <a:solidFill>
                  <a:srgbClr val="48059E"/>
                </a:solidFill>
                <a:latin typeface="Calibri"/>
                <a:cs typeface="Calibri"/>
              </a:rPr>
              <a:t> </a:t>
            </a:r>
            <a:r>
              <a:rPr dirty="0" sz="2150">
                <a:solidFill>
                  <a:srgbClr val="4B00A8"/>
                </a:solidFill>
                <a:latin typeface="Calibri"/>
                <a:cs typeface="Calibri"/>
              </a:rPr>
              <a:t>Emergency</a:t>
            </a:r>
            <a:r>
              <a:rPr dirty="0" sz="2150" spc="305">
                <a:solidFill>
                  <a:srgbClr val="4B00A8"/>
                </a:solidFill>
                <a:latin typeface="Calibri"/>
                <a:cs typeface="Calibri"/>
              </a:rPr>
              <a:t> </a:t>
            </a:r>
            <a:r>
              <a:rPr dirty="0" sz="2150" spc="-10">
                <a:solidFill>
                  <a:srgbClr val="5605C1"/>
                </a:solidFill>
                <a:latin typeface="Calibri"/>
                <a:cs typeface="Calibri"/>
              </a:rPr>
              <a:t>situations.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68707" y="1434703"/>
            <a:ext cx="4553585" cy="2343150"/>
          </a:xfrm>
          <a:prstGeom prst="rect">
            <a:avLst/>
          </a:prstGeom>
        </p:spPr>
        <p:txBody>
          <a:bodyPr wrap="square" lIns="0" tIns="152400" rIns="0" bIns="0" rtlCol="0" vert="horz">
            <a:spAutoFit/>
          </a:bodyPr>
          <a:lstStyle/>
          <a:p>
            <a:pPr marL="245745" indent="-226695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245745" algn="l"/>
              </a:tabLst>
            </a:pPr>
            <a:r>
              <a:rPr dirty="0" sz="1850" spc="-10">
                <a:latin typeface="Calibri"/>
                <a:cs typeface="Calibri"/>
              </a:rPr>
              <a:t>Medical</a:t>
            </a:r>
            <a:r>
              <a:rPr dirty="0" sz="1850" spc="-45">
                <a:latin typeface="Calibri"/>
                <a:cs typeface="Calibri"/>
              </a:rPr>
              <a:t> </a:t>
            </a:r>
            <a:r>
              <a:rPr dirty="0" sz="1850" spc="-10">
                <a:latin typeface="Calibri"/>
                <a:cs typeface="Calibri"/>
              </a:rPr>
              <a:t>Emergencies</a:t>
            </a:r>
            <a:r>
              <a:rPr dirty="0" sz="1850" spc="65">
                <a:latin typeface="Calibri"/>
                <a:cs typeface="Calibri"/>
              </a:rPr>
              <a:t> </a:t>
            </a:r>
            <a:r>
              <a:rPr dirty="0" sz="1850" spc="-10">
                <a:latin typeface="Calibri"/>
                <a:cs typeface="Calibri"/>
              </a:rPr>
              <a:t>according</a:t>
            </a:r>
            <a:r>
              <a:rPr dirty="0" sz="1850">
                <a:latin typeface="Calibri"/>
                <a:cs typeface="Calibri"/>
              </a:rPr>
              <a:t> to</a:t>
            </a:r>
            <a:r>
              <a:rPr dirty="0" sz="1850" spc="-85">
                <a:latin typeface="Calibri"/>
                <a:cs typeface="Calibri"/>
              </a:rPr>
              <a:t> </a:t>
            </a:r>
            <a:r>
              <a:rPr dirty="0" sz="1850">
                <a:latin typeface="Calibri"/>
                <a:cs typeface="Calibri"/>
              </a:rPr>
              <a:t>each </a:t>
            </a:r>
            <a:r>
              <a:rPr dirty="0" sz="1850" spc="-10">
                <a:latin typeface="Calibri"/>
                <a:cs typeface="Calibri"/>
              </a:rPr>
              <a:t>case:</a:t>
            </a:r>
            <a:endParaRPr sz="1850">
              <a:latin typeface="Calibri"/>
              <a:cs typeface="Calibri"/>
            </a:endParaRPr>
          </a:p>
          <a:p>
            <a:pPr lvl="1" marL="352425" indent="-104775">
              <a:lnSpc>
                <a:spcPct val="100000"/>
              </a:lnSpc>
              <a:spcBef>
                <a:spcPts val="980"/>
              </a:spcBef>
              <a:buClr>
                <a:srgbClr val="565656"/>
              </a:buClr>
              <a:buChar char="-"/>
              <a:tabLst>
                <a:tab pos="352425" algn="l"/>
              </a:tabLst>
            </a:pPr>
            <a:r>
              <a:rPr dirty="0" sz="1650" spc="-10">
                <a:latin typeface="Calibri"/>
                <a:cs typeface="Calibri"/>
              </a:rPr>
              <a:t>Arrest</a:t>
            </a:r>
            <a:endParaRPr sz="1650">
              <a:latin typeface="Calibri"/>
              <a:cs typeface="Calibri"/>
            </a:endParaRPr>
          </a:p>
          <a:p>
            <a:pPr lvl="1" marL="346075" indent="-98425">
              <a:lnSpc>
                <a:spcPct val="100000"/>
              </a:lnSpc>
              <a:spcBef>
                <a:spcPts val="869"/>
              </a:spcBef>
              <a:buClr>
                <a:srgbClr val="1F1F1F"/>
              </a:buClr>
              <a:buChar char="-"/>
              <a:tabLst>
                <a:tab pos="346075" algn="l"/>
              </a:tabLst>
            </a:pPr>
            <a:r>
              <a:rPr dirty="0" sz="1700" spc="-10">
                <a:solidFill>
                  <a:srgbClr val="080808"/>
                </a:solidFill>
                <a:latin typeface="Calibri"/>
                <a:cs typeface="Calibri"/>
              </a:rPr>
              <a:t>Cyanosis</a:t>
            </a:r>
            <a:endParaRPr sz="1700">
              <a:latin typeface="Calibri"/>
              <a:cs typeface="Calibri"/>
            </a:endParaRPr>
          </a:p>
          <a:p>
            <a:pPr lvl="1" marL="346075" indent="-98425">
              <a:lnSpc>
                <a:spcPct val="100000"/>
              </a:lnSpc>
              <a:spcBef>
                <a:spcPts val="910"/>
              </a:spcBef>
              <a:buClr>
                <a:srgbClr val="151515"/>
              </a:buClr>
              <a:buChar char="-"/>
              <a:tabLst>
                <a:tab pos="346075" algn="l"/>
              </a:tabLst>
            </a:pPr>
            <a:r>
              <a:rPr dirty="0" sz="1650" spc="-10">
                <a:solidFill>
                  <a:srgbClr val="181818"/>
                </a:solidFill>
                <a:latin typeface="Calibri"/>
                <a:cs typeface="Calibri"/>
              </a:rPr>
              <a:t>Convulsion</a:t>
            </a:r>
            <a:endParaRPr sz="1650">
              <a:latin typeface="Calibri"/>
              <a:cs typeface="Calibri"/>
            </a:endParaRPr>
          </a:p>
          <a:p>
            <a:pPr lvl="1" marL="351790" indent="-103505">
              <a:lnSpc>
                <a:spcPct val="100000"/>
              </a:lnSpc>
              <a:spcBef>
                <a:spcPts val="869"/>
              </a:spcBef>
              <a:buClr>
                <a:srgbClr val="414141"/>
              </a:buClr>
              <a:buChar char="-"/>
              <a:tabLst>
                <a:tab pos="351790" algn="l"/>
              </a:tabLst>
            </a:pPr>
            <a:r>
              <a:rPr dirty="0" sz="1600" spc="-25">
                <a:latin typeface="Calibri"/>
                <a:cs typeface="Calibri"/>
              </a:rPr>
              <a:t>Hemorrhage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1A1A1A"/>
                </a:solidFill>
                <a:latin typeface="Calibri"/>
                <a:cs typeface="Calibri"/>
              </a:rPr>
              <a:t>...</a:t>
            </a:r>
            <a:r>
              <a:rPr dirty="0" sz="1600" spc="-65">
                <a:solidFill>
                  <a:srgbClr val="1A1A1A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etc.</a:t>
            </a:r>
            <a:endParaRPr sz="1600">
              <a:latin typeface="Calibri"/>
              <a:cs typeface="Calibri"/>
            </a:endParaRPr>
          </a:p>
          <a:p>
            <a:pPr marL="245745" indent="-233045">
              <a:lnSpc>
                <a:spcPct val="100000"/>
              </a:lnSpc>
              <a:spcBef>
                <a:spcPts val="1030"/>
              </a:spcBef>
              <a:buClr>
                <a:srgbClr val="161616"/>
              </a:buClr>
              <a:buAutoNum type="arabicPeriod"/>
              <a:tabLst>
                <a:tab pos="245745" algn="l"/>
              </a:tabLst>
            </a:pPr>
            <a:r>
              <a:rPr dirty="0" sz="1950" spc="-70">
                <a:latin typeface="Calibri"/>
                <a:cs typeface="Calibri"/>
              </a:rPr>
              <a:t>New</a:t>
            </a:r>
            <a:r>
              <a:rPr dirty="0" sz="1950" spc="-20">
                <a:latin typeface="Calibri"/>
                <a:cs typeface="Calibri"/>
              </a:rPr>
              <a:t> </a:t>
            </a:r>
            <a:r>
              <a:rPr dirty="0" sz="1950" spc="-60">
                <a:solidFill>
                  <a:srgbClr val="1C1C1C"/>
                </a:solidFill>
                <a:latin typeface="Calibri"/>
                <a:cs typeface="Calibri"/>
              </a:rPr>
              <a:t>cases</a:t>
            </a:r>
            <a:r>
              <a:rPr dirty="0" sz="1950" spc="-50">
                <a:solidFill>
                  <a:srgbClr val="1C1C1C"/>
                </a:solidFill>
                <a:latin typeface="Calibri"/>
                <a:cs typeface="Calibri"/>
              </a:rPr>
              <a:t> </a:t>
            </a:r>
            <a:r>
              <a:rPr dirty="0" sz="1950" spc="-10">
                <a:latin typeface="Calibri"/>
                <a:cs typeface="Calibri"/>
              </a:rPr>
              <a:t>admission.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44700" y="1549400"/>
            <a:ext cx="3098800" cy="23876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6683" rIns="0" bIns="0" rtlCol="0" vert="horz">
            <a:spAutoFit/>
          </a:bodyPr>
          <a:lstStyle/>
          <a:p>
            <a:pPr marL="956944">
              <a:lnSpc>
                <a:spcPct val="100000"/>
              </a:lnSpc>
              <a:spcBef>
                <a:spcPts val="95"/>
              </a:spcBef>
            </a:pPr>
            <a:r>
              <a:rPr dirty="0" spc="-150">
                <a:solidFill>
                  <a:srgbClr val="50059E"/>
                </a:solidFill>
              </a:rPr>
              <a:t>2-</a:t>
            </a:r>
            <a:r>
              <a:rPr dirty="0" spc="-225">
                <a:solidFill>
                  <a:srgbClr val="50059E"/>
                </a:solidFill>
              </a:rPr>
              <a:t> </a:t>
            </a:r>
            <a:r>
              <a:rPr dirty="0" spc="-120">
                <a:solidFill>
                  <a:srgbClr val="6728AA"/>
                </a:solidFill>
              </a:rPr>
              <a:t>Communication</a:t>
            </a:r>
            <a:r>
              <a:rPr dirty="0" spc="204">
                <a:solidFill>
                  <a:srgbClr val="6728AA"/>
                </a:solidFill>
              </a:rPr>
              <a:t> </a:t>
            </a:r>
            <a:r>
              <a:rPr dirty="0">
                <a:solidFill>
                  <a:srgbClr val="833DDB"/>
                </a:solidFill>
              </a:rPr>
              <a:t>with</a:t>
            </a:r>
            <a:r>
              <a:rPr dirty="0" spc="-120">
                <a:solidFill>
                  <a:srgbClr val="833DDB"/>
                </a:solidFill>
              </a:rPr>
              <a:t> </a:t>
            </a:r>
            <a:r>
              <a:rPr dirty="0" spc="-105">
                <a:solidFill>
                  <a:srgbClr val="6E1CC6"/>
                </a:solidFill>
              </a:rPr>
              <a:t>your</a:t>
            </a:r>
            <a:r>
              <a:rPr dirty="0" spc="-114">
                <a:solidFill>
                  <a:srgbClr val="6E1CC6"/>
                </a:solidFill>
              </a:rPr>
              <a:t> </a:t>
            </a:r>
            <a:r>
              <a:rPr dirty="0" spc="-20">
                <a:solidFill>
                  <a:srgbClr val="7C21E2"/>
                </a:solidFill>
              </a:rPr>
              <a:t>team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8000" y="1765300"/>
            <a:ext cx="6858000" cy="23241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9774" y="576791"/>
            <a:ext cx="1292860" cy="4381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700">
                <a:solidFill>
                  <a:srgbClr val="000000"/>
                </a:solidFill>
                <a:latin typeface="Calibri"/>
                <a:cs typeface="Calibri"/>
              </a:rPr>
              <a:t>1-</a:t>
            </a:r>
            <a:r>
              <a:rPr dirty="0" sz="2700" spc="-12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700" spc="-35">
                <a:solidFill>
                  <a:srgbClr val="000000"/>
                </a:solidFill>
                <a:latin typeface="Calibri"/>
                <a:cs typeface="Calibri"/>
              </a:rPr>
              <a:t>Nurses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46200" y="1866900"/>
            <a:ext cx="5410200" cy="17653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78089" rIns="0" bIns="0" rtlCol="0" vert="horz">
            <a:spAutoFit/>
          </a:bodyPr>
          <a:lstStyle/>
          <a:p>
            <a:pPr marL="2135505">
              <a:lnSpc>
                <a:spcPct val="100000"/>
              </a:lnSpc>
              <a:spcBef>
                <a:spcPts val="125"/>
              </a:spcBef>
            </a:pPr>
            <a:r>
              <a:rPr dirty="0" sz="3150" spc="-160">
                <a:solidFill>
                  <a:srgbClr val="000000"/>
                </a:solidFill>
              </a:rPr>
              <a:t>2-</a:t>
            </a:r>
            <a:r>
              <a:rPr dirty="0" sz="3150" spc="-135">
                <a:solidFill>
                  <a:srgbClr val="000000"/>
                </a:solidFill>
              </a:rPr>
              <a:t> </a:t>
            </a:r>
            <a:r>
              <a:rPr dirty="0" sz="3150" spc="-155">
                <a:solidFill>
                  <a:srgbClr val="000000"/>
                </a:solidFill>
              </a:rPr>
              <a:t>Doctors</a:t>
            </a:r>
            <a:endParaRPr sz="315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5000" y="1536700"/>
            <a:ext cx="1981200" cy="26797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00289" rIns="0" bIns="0" rtlCol="0" vert="horz">
            <a:spAutoFit/>
          </a:bodyPr>
          <a:lstStyle/>
          <a:p>
            <a:pPr marL="1838325">
              <a:lnSpc>
                <a:spcPct val="100000"/>
              </a:lnSpc>
              <a:spcBef>
                <a:spcPts val="125"/>
              </a:spcBef>
            </a:pPr>
            <a:r>
              <a:rPr dirty="0" sz="3150" spc="-110">
                <a:solidFill>
                  <a:srgbClr val="000000"/>
                </a:solidFill>
              </a:rPr>
              <a:t>3-</a:t>
            </a:r>
            <a:r>
              <a:rPr dirty="0" sz="3150" spc="-114">
                <a:solidFill>
                  <a:srgbClr val="000000"/>
                </a:solidFill>
              </a:rPr>
              <a:t> </a:t>
            </a:r>
            <a:r>
              <a:rPr dirty="0" sz="3150" spc="-155">
                <a:solidFill>
                  <a:srgbClr val="000000"/>
                </a:solidFill>
              </a:rPr>
              <a:t>Consultant</a:t>
            </a:r>
            <a:endParaRPr sz="315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5058" y="1881451"/>
            <a:ext cx="2197735" cy="7321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600" spc="-10">
                <a:solidFill>
                  <a:srgbClr val="000000"/>
                </a:solidFill>
                <a:latin typeface="Calibri"/>
                <a:cs typeface="Calibri"/>
              </a:rPr>
              <a:t>Relatives</a:t>
            </a:r>
            <a:endParaRPr sz="4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68500" y="1435100"/>
            <a:ext cx="50800" cy="127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03595" rIns="0" bIns="0" rtlCol="0" vert="horz">
            <a:spAutoFit/>
          </a:bodyPr>
          <a:lstStyle/>
          <a:p>
            <a:pPr marL="3140710">
              <a:lnSpc>
                <a:spcPct val="100000"/>
              </a:lnSpc>
              <a:spcBef>
                <a:spcPts val="130"/>
              </a:spcBef>
            </a:pPr>
            <a:r>
              <a:rPr dirty="0" sz="3250" spc="175">
                <a:solidFill>
                  <a:srgbClr val="363636"/>
                </a:solidFill>
                <a:latin typeface="Calibri"/>
                <a:cs typeface="Calibri"/>
              </a:rPr>
              <a:t>ILOS</a:t>
            </a:r>
            <a:endParaRPr sz="325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4028" y="1343146"/>
            <a:ext cx="4441825" cy="3001645"/>
          </a:xfrm>
          <a:prstGeom prst="rect">
            <a:avLst/>
          </a:prstGeom>
        </p:spPr>
        <p:txBody>
          <a:bodyPr wrap="square" lIns="0" tIns="142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800" spc="-10">
                <a:latin typeface="Calibri"/>
                <a:cs typeface="Calibri"/>
              </a:rPr>
              <a:t>1.</a:t>
            </a:r>
            <a:r>
              <a:rPr dirty="0" sz="1800" spc="50">
                <a:latin typeface="Calibri"/>
                <a:cs typeface="Calibri"/>
              </a:rPr>
              <a:t> Why</a:t>
            </a:r>
            <a:r>
              <a:rPr dirty="0" sz="1800" spc="-130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!</a:t>
            </a:r>
            <a:endParaRPr sz="1800">
              <a:latin typeface="Calibri"/>
              <a:cs typeface="Calibri"/>
            </a:endParaRPr>
          </a:p>
          <a:p>
            <a:pPr marL="21590">
              <a:lnSpc>
                <a:spcPct val="100000"/>
              </a:lnSpc>
              <a:spcBef>
                <a:spcPts val="1090"/>
              </a:spcBef>
            </a:pPr>
            <a:r>
              <a:rPr dirty="0" sz="1900">
                <a:latin typeface="Calibri"/>
                <a:cs typeface="Calibri"/>
              </a:rPr>
              <a:t>z.</a:t>
            </a:r>
            <a:r>
              <a:rPr dirty="0" sz="1900" spc="75">
                <a:latin typeface="Calibri"/>
                <a:cs typeface="Calibri"/>
              </a:rPr>
              <a:t> </a:t>
            </a:r>
            <a:r>
              <a:rPr dirty="0" sz="1900" spc="70">
                <a:latin typeface="Calibri"/>
                <a:cs typeface="Calibri"/>
              </a:rPr>
              <a:t>Job</a:t>
            </a:r>
            <a:r>
              <a:rPr dirty="0" sz="190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Description.</a:t>
            </a:r>
            <a:endParaRPr sz="1900">
              <a:latin typeface="Calibri"/>
              <a:cs typeface="Calibri"/>
            </a:endParaRPr>
          </a:p>
          <a:p>
            <a:pPr marL="127635">
              <a:lnSpc>
                <a:spcPct val="100000"/>
              </a:lnSpc>
              <a:spcBef>
                <a:spcPts val="1070"/>
              </a:spcBef>
            </a:pPr>
            <a:r>
              <a:rPr dirty="0" sz="1950">
                <a:latin typeface="Calibri"/>
                <a:cs typeface="Calibri"/>
              </a:rPr>
              <a:t>.</a:t>
            </a:r>
            <a:r>
              <a:rPr dirty="0" sz="1950" spc="-45">
                <a:latin typeface="Calibri"/>
                <a:cs typeface="Calibri"/>
              </a:rPr>
              <a:t> </a:t>
            </a:r>
            <a:r>
              <a:rPr dirty="0" sz="1950">
                <a:latin typeface="Calibri"/>
                <a:cs typeface="Calibri"/>
              </a:rPr>
              <a:t>How</a:t>
            </a:r>
            <a:r>
              <a:rPr dirty="0" sz="1950" spc="-20">
                <a:latin typeface="Calibri"/>
                <a:cs typeface="Calibri"/>
              </a:rPr>
              <a:t> </a:t>
            </a:r>
            <a:r>
              <a:rPr dirty="0" sz="1950">
                <a:solidFill>
                  <a:srgbClr val="0E0E0E"/>
                </a:solidFill>
                <a:latin typeface="Calibri"/>
                <a:cs typeface="Calibri"/>
              </a:rPr>
              <a:t>to</a:t>
            </a:r>
            <a:r>
              <a:rPr dirty="0" sz="1950" spc="-60">
                <a:solidFill>
                  <a:srgbClr val="0E0E0E"/>
                </a:solidFill>
                <a:latin typeface="Calibri"/>
                <a:cs typeface="Calibri"/>
              </a:rPr>
              <a:t> </a:t>
            </a:r>
            <a:r>
              <a:rPr dirty="0" sz="1950">
                <a:solidFill>
                  <a:srgbClr val="161616"/>
                </a:solidFill>
                <a:latin typeface="Calibri"/>
                <a:cs typeface="Calibri"/>
              </a:rPr>
              <a:t>deal</a:t>
            </a:r>
            <a:r>
              <a:rPr dirty="0" sz="1950" spc="-25">
                <a:solidFill>
                  <a:srgbClr val="161616"/>
                </a:solidFill>
                <a:latin typeface="Calibri"/>
                <a:cs typeface="Calibri"/>
              </a:rPr>
              <a:t> </a:t>
            </a:r>
            <a:r>
              <a:rPr dirty="0" sz="1950">
                <a:latin typeface="Calibri"/>
                <a:cs typeface="Calibri"/>
              </a:rPr>
              <a:t>with</a:t>
            </a:r>
            <a:r>
              <a:rPr dirty="0" sz="1950" spc="-25">
                <a:latin typeface="Calibri"/>
                <a:cs typeface="Calibri"/>
              </a:rPr>
              <a:t> </a:t>
            </a:r>
            <a:r>
              <a:rPr dirty="0" sz="1950" spc="-35">
                <a:latin typeface="Calibri"/>
                <a:cs typeface="Calibri"/>
              </a:rPr>
              <a:t>your</a:t>
            </a:r>
            <a:r>
              <a:rPr dirty="0" sz="1950" spc="-70">
                <a:latin typeface="Calibri"/>
                <a:cs typeface="Calibri"/>
              </a:rPr>
              <a:t> </a:t>
            </a:r>
            <a:r>
              <a:rPr dirty="0" sz="1950" spc="-10">
                <a:latin typeface="Calibri"/>
                <a:cs typeface="Calibri"/>
              </a:rPr>
              <a:t>team.</a:t>
            </a:r>
            <a:endParaRPr sz="1950">
              <a:latin typeface="Calibri"/>
              <a:cs typeface="Calibri"/>
            </a:endParaRPr>
          </a:p>
          <a:p>
            <a:pPr marL="21590">
              <a:lnSpc>
                <a:spcPct val="100000"/>
              </a:lnSpc>
              <a:spcBef>
                <a:spcPts val="1010"/>
              </a:spcBef>
            </a:pPr>
            <a:r>
              <a:rPr dirty="0" sz="1900" spc="-155">
                <a:latin typeface="Calibri"/>
                <a:cs typeface="Calibri"/>
              </a:rPr>
              <a:t>zt.</a:t>
            </a:r>
            <a:r>
              <a:rPr dirty="0" sz="1900" spc="-7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Component</a:t>
            </a:r>
            <a:r>
              <a:rPr dirty="0" sz="1900" spc="18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of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NICU</a:t>
            </a:r>
            <a:endParaRPr sz="1900">
              <a:latin typeface="Calibri"/>
              <a:cs typeface="Calibri"/>
            </a:endParaRPr>
          </a:p>
          <a:p>
            <a:pPr marL="127635">
              <a:lnSpc>
                <a:spcPct val="100000"/>
              </a:lnSpc>
              <a:spcBef>
                <a:spcPts val="1020"/>
              </a:spcBef>
            </a:pPr>
            <a:r>
              <a:rPr dirty="0" sz="2000">
                <a:latin typeface="Calibri"/>
                <a:cs typeface="Calibri"/>
              </a:rPr>
              <a:t>.</a:t>
            </a:r>
            <a:r>
              <a:rPr dirty="0" sz="2000" spc="-100">
                <a:latin typeface="Calibri"/>
                <a:cs typeface="Calibri"/>
              </a:rPr>
              <a:t> </a:t>
            </a:r>
            <a:r>
              <a:rPr dirty="0" sz="2000" spc="-35">
                <a:latin typeface="Calibri"/>
                <a:cs typeface="Calibri"/>
              </a:rPr>
              <a:t>Road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 spc="-40">
                <a:latin typeface="Calibri"/>
                <a:cs typeface="Calibri"/>
              </a:rPr>
              <a:t>map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for</a:t>
            </a:r>
            <a:r>
              <a:rPr dirty="0" sz="2000" spc="-95"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0F0F0F"/>
                </a:solidFill>
                <a:latin typeface="Calibri"/>
                <a:cs typeface="Calibri"/>
              </a:rPr>
              <a:t>most</a:t>
            </a:r>
            <a:r>
              <a:rPr dirty="0" sz="2000" spc="-65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dirty="0" sz="2000" spc="-40">
                <a:latin typeface="Calibri"/>
                <a:cs typeface="Calibri"/>
              </a:rPr>
              <a:t>common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cases.</a:t>
            </a:r>
            <a:endParaRPr sz="2000">
              <a:latin typeface="Calibri"/>
              <a:cs typeface="Calibri"/>
            </a:endParaRPr>
          </a:p>
          <a:p>
            <a:pPr marL="19050">
              <a:lnSpc>
                <a:spcPct val="100000"/>
              </a:lnSpc>
              <a:spcBef>
                <a:spcPts val="950"/>
              </a:spcBef>
            </a:pPr>
            <a:r>
              <a:rPr dirty="0" sz="1950">
                <a:latin typeface="Calibri"/>
                <a:cs typeface="Calibri"/>
              </a:rPr>
              <a:t>6.</a:t>
            </a:r>
            <a:r>
              <a:rPr dirty="0" sz="1950" spc="-229">
                <a:latin typeface="Calibri"/>
                <a:cs typeface="Calibri"/>
              </a:rPr>
              <a:t> </a:t>
            </a:r>
            <a:r>
              <a:rPr dirty="0" sz="1950" spc="-20">
                <a:latin typeface="Calibri"/>
                <a:cs typeface="Calibri"/>
              </a:rPr>
              <a:t>What</a:t>
            </a:r>
            <a:r>
              <a:rPr dirty="0" sz="1950" spc="-90">
                <a:latin typeface="Calibri"/>
                <a:cs typeface="Calibri"/>
              </a:rPr>
              <a:t> </a:t>
            </a:r>
            <a:r>
              <a:rPr dirty="0" sz="1950">
                <a:latin typeface="Calibri"/>
                <a:cs typeface="Calibri"/>
              </a:rPr>
              <a:t>do</a:t>
            </a:r>
            <a:r>
              <a:rPr dirty="0" sz="1950" spc="35">
                <a:latin typeface="Calibri"/>
                <a:cs typeface="Calibri"/>
              </a:rPr>
              <a:t> </a:t>
            </a:r>
            <a:r>
              <a:rPr dirty="0" sz="1950" spc="-50">
                <a:latin typeface="Calibri"/>
                <a:cs typeface="Calibri"/>
              </a:rPr>
              <a:t>you</a:t>
            </a:r>
            <a:r>
              <a:rPr dirty="0" sz="1950" spc="-85">
                <a:latin typeface="Calibri"/>
                <a:cs typeface="Calibri"/>
              </a:rPr>
              <a:t> </a:t>
            </a:r>
            <a:r>
              <a:rPr dirty="0" sz="1950">
                <a:latin typeface="Calibri"/>
                <a:cs typeface="Calibri"/>
              </a:rPr>
              <a:t>need</a:t>
            </a:r>
            <a:r>
              <a:rPr dirty="0" sz="1950" spc="10">
                <a:latin typeface="Calibri"/>
                <a:cs typeface="Calibri"/>
              </a:rPr>
              <a:t> </a:t>
            </a:r>
            <a:r>
              <a:rPr dirty="0" sz="1950">
                <a:latin typeface="Calibri"/>
                <a:cs typeface="Calibri"/>
              </a:rPr>
              <a:t>to</a:t>
            </a:r>
            <a:r>
              <a:rPr dirty="0" sz="1950" spc="-80">
                <a:latin typeface="Calibri"/>
                <a:cs typeface="Calibri"/>
              </a:rPr>
              <a:t> </a:t>
            </a:r>
            <a:r>
              <a:rPr dirty="0" sz="1950" spc="-10">
                <a:latin typeface="Calibri"/>
                <a:cs typeface="Calibri"/>
              </a:rPr>
              <a:t>learn</a:t>
            </a:r>
            <a:r>
              <a:rPr dirty="0" sz="1950" spc="30">
                <a:latin typeface="Calibri"/>
                <a:cs typeface="Calibri"/>
              </a:rPr>
              <a:t> </a:t>
            </a:r>
            <a:r>
              <a:rPr dirty="0" sz="1950" spc="-10">
                <a:solidFill>
                  <a:srgbClr val="111111"/>
                </a:solidFill>
                <a:latin typeface="Calibri"/>
                <a:cs typeface="Calibri"/>
              </a:rPr>
              <a:t>to</a:t>
            </a:r>
            <a:r>
              <a:rPr dirty="0" sz="1950" spc="-150">
                <a:solidFill>
                  <a:srgbClr val="111111"/>
                </a:solidFill>
                <a:latin typeface="Calibri"/>
                <a:cs typeface="Calibri"/>
              </a:rPr>
              <a:t> </a:t>
            </a:r>
            <a:r>
              <a:rPr dirty="0" sz="1950">
                <a:latin typeface="Calibri"/>
                <a:cs typeface="Calibri"/>
              </a:rPr>
              <a:t>be</a:t>
            </a:r>
            <a:r>
              <a:rPr dirty="0" sz="1950" spc="-20">
                <a:latin typeface="Calibri"/>
                <a:cs typeface="Calibri"/>
              </a:rPr>
              <a:t> </a:t>
            </a:r>
            <a:r>
              <a:rPr dirty="0" sz="1950" spc="-10">
                <a:latin typeface="Calibri"/>
                <a:cs typeface="Calibri"/>
              </a:rPr>
              <a:t>qualified.</a:t>
            </a:r>
            <a:endParaRPr sz="1950">
              <a:latin typeface="Calibri"/>
              <a:cs typeface="Calibri"/>
            </a:endParaRPr>
          </a:p>
          <a:p>
            <a:pPr marL="19685">
              <a:lnSpc>
                <a:spcPct val="100000"/>
              </a:lnSpc>
              <a:spcBef>
                <a:spcPts val="1060"/>
              </a:spcBef>
            </a:pPr>
            <a:r>
              <a:rPr dirty="0" sz="2000">
                <a:latin typeface="Calibri"/>
                <a:cs typeface="Calibri"/>
              </a:rPr>
              <a:t>7</a:t>
            </a:r>
            <a:r>
              <a:rPr dirty="0" sz="2000" spc="325">
                <a:latin typeface="Calibri"/>
                <a:cs typeface="Calibri"/>
              </a:rPr>
              <a:t> </a:t>
            </a:r>
            <a:r>
              <a:rPr dirty="0" sz="2000" spc="-35">
                <a:latin typeface="Calibri"/>
                <a:cs typeface="Calibri"/>
              </a:rPr>
              <a:t>History</a:t>
            </a:r>
            <a:r>
              <a:rPr dirty="0" sz="2000" spc="-10">
                <a:latin typeface="Calibri"/>
                <a:cs typeface="Calibri"/>
              </a:rPr>
              <a:t> taking.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100" y="1308100"/>
            <a:ext cx="4965700" cy="29337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7107" rIns="0" bIns="0" rtlCol="0" vert="horz">
            <a:spAutoFit/>
          </a:bodyPr>
          <a:lstStyle/>
          <a:p>
            <a:pPr marL="1354455">
              <a:lnSpc>
                <a:spcPct val="100000"/>
              </a:lnSpc>
              <a:spcBef>
                <a:spcPts val="115"/>
              </a:spcBef>
            </a:pPr>
            <a:r>
              <a:rPr dirty="0" sz="2850" spc="-120">
                <a:solidFill>
                  <a:srgbClr val="000000"/>
                </a:solidFill>
              </a:rPr>
              <a:t>Components</a:t>
            </a:r>
            <a:r>
              <a:rPr dirty="0" sz="2850" spc="-25">
                <a:solidFill>
                  <a:srgbClr val="000000"/>
                </a:solidFill>
              </a:rPr>
              <a:t> </a:t>
            </a:r>
            <a:r>
              <a:rPr dirty="0" sz="2850" spc="-105">
                <a:solidFill>
                  <a:srgbClr val="000000"/>
                </a:solidFill>
              </a:rPr>
              <a:t>Of</a:t>
            </a:r>
            <a:r>
              <a:rPr dirty="0" sz="2850" spc="-95">
                <a:solidFill>
                  <a:srgbClr val="000000"/>
                </a:solidFill>
              </a:rPr>
              <a:t> </a:t>
            </a:r>
            <a:r>
              <a:rPr dirty="0" sz="2850" spc="-290">
                <a:solidFill>
                  <a:srgbClr val="000000"/>
                </a:solidFill>
              </a:rPr>
              <a:t>NICU</a:t>
            </a:r>
            <a:endParaRPr sz="285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9000" y="1333500"/>
            <a:ext cx="2324100" cy="31115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13300" y="1308100"/>
            <a:ext cx="2273300" cy="30226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93773" y="423333"/>
            <a:ext cx="134048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90">
                <a:solidFill>
                  <a:srgbClr val="000000"/>
                </a:solidFill>
              </a:rPr>
              <a:t>Ventilator</a:t>
            </a:r>
            <a:endParaRPr sz="2900"/>
          </a:p>
        </p:txBody>
      </p:sp>
      <p:sp>
        <p:nvSpPr>
          <p:cNvPr id="5" name="object 5" descr=""/>
          <p:cNvSpPr txBox="1"/>
          <p:nvPr/>
        </p:nvSpPr>
        <p:spPr>
          <a:xfrm>
            <a:off x="5583566" y="449791"/>
            <a:ext cx="699135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700" spc="-540">
                <a:latin typeface="Arial MT"/>
                <a:cs typeface="Arial MT"/>
              </a:rPr>
              <a:t>CPAP</a:t>
            </a:r>
            <a:endParaRPr sz="2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54500" y="1130300"/>
            <a:ext cx="1651000" cy="7874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13225" y="2052637"/>
            <a:ext cx="1210945" cy="3587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50" spc="-95">
                <a:solidFill>
                  <a:srgbClr val="000000"/>
                </a:solidFill>
              </a:rPr>
              <a:t>!Suction</a:t>
            </a:r>
            <a:r>
              <a:rPr dirty="0" sz="2150" spc="-5">
                <a:solidFill>
                  <a:srgbClr val="000000"/>
                </a:solidFill>
              </a:rPr>
              <a:t> </a:t>
            </a:r>
            <a:r>
              <a:rPr dirty="0" sz="2150" spc="-25">
                <a:solidFill>
                  <a:srgbClr val="000000"/>
                </a:solidFill>
              </a:rPr>
              <a:t>.3</a:t>
            </a:r>
            <a:endParaRPr sz="215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568" y="1603374"/>
            <a:ext cx="3542029" cy="50165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100" spc="60">
                <a:solidFill>
                  <a:srgbClr val="000000"/>
                </a:solidFill>
                <a:latin typeface="Calibri"/>
                <a:cs typeface="Calibri"/>
              </a:rPr>
              <a:t>Most</a:t>
            </a:r>
            <a:r>
              <a:rPr dirty="0" sz="3100" spc="16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100">
                <a:solidFill>
                  <a:srgbClr val="000000"/>
                </a:solidFill>
                <a:latin typeface="Calibri"/>
                <a:cs typeface="Calibri"/>
              </a:rPr>
              <a:t>Common</a:t>
            </a:r>
            <a:r>
              <a:rPr dirty="0" sz="3100" spc="29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100" spc="-10">
                <a:solidFill>
                  <a:srgbClr val="000000"/>
                </a:solidFill>
                <a:latin typeface="Calibri"/>
                <a:cs typeface="Calibri"/>
              </a:rPr>
              <a:t>Cases</a:t>
            </a:r>
            <a:endParaRPr sz="3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0938" y="470693"/>
            <a:ext cx="2599690" cy="38290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>
                <a:solidFill>
                  <a:srgbClr val="000000"/>
                </a:solidFill>
              </a:rPr>
              <a:t>I.</a:t>
            </a:r>
            <a:r>
              <a:rPr dirty="0" sz="2350" spc="210">
                <a:solidFill>
                  <a:srgbClr val="000000"/>
                </a:solidFill>
              </a:rPr>
              <a:t> </a:t>
            </a:r>
            <a:r>
              <a:rPr dirty="0" sz="2350" spc="-175">
                <a:solidFill>
                  <a:srgbClr val="000000"/>
                </a:solidFill>
              </a:rPr>
              <a:t>Respiratory</a:t>
            </a:r>
            <a:r>
              <a:rPr dirty="0" sz="2350" spc="15">
                <a:solidFill>
                  <a:srgbClr val="000000"/>
                </a:solidFill>
              </a:rPr>
              <a:t> </a:t>
            </a:r>
            <a:r>
              <a:rPr dirty="0" sz="2350" spc="-165">
                <a:solidFill>
                  <a:srgbClr val="000000"/>
                </a:solidFill>
              </a:rPr>
              <a:t>distress.</a:t>
            </a:r>
            <a:endParaRPr sz="2350"/>
          </a:p>
        </p:txBody>
      </p:sp>
      <p:sp>
        <p:nvSpPr>
          <p:cNvPr id="3" name="object 3" descr=""/>
          <p:cNvSpPr txBox="1"/>
          <p:nvPr/>
        </p:nvSpPr>
        <p:spPr>
          <a:xfrm>
            <a:off x="1001555" y="806349"/>
            <a:ext cx="3786504" cy="3445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35" marR="1280795" indent="-1270">
              <a:lnSpc>
                <a:spcPct val="147100"/>
              </a:lnSpc>
              <a:tabLst>
                <a:tab pos="1462405" algn="l"/>
              </a:tabLst>
            </a:pPr>
            <a:r>
              <a:rPr dirty="0" sz="2300" spc="-70">
                <a:latin typeface="Arial MT"/>
                <a:cs typeface="Arial MT"/>
              </a:rPr>
              <a:t>II.</a:t>
            </a:r>
            <a:r>
              <a:rPr dirty="0" sz="2300" spc="-229">
                <a:latin typeface="Arial MT"/>
                <a:cs typeface="Arial MT"/>
              </a:rPr>
              <a:t> </a:t>
            </a:r>
            <a:r>
              <a:rPr dirty="0" sz="2300" spc="-10">
                <a:latin typeface="Arial MT"/>
                <a:cs typeface="Arial MT"/>
              </a:rPr>
              <a:t>Neonatal</a:t>
            </a:r>
            <a:r>
              <a:rPr dirty="0" sz="2300">
                <a:latin typeface="Arial MT"/>
                <a:cs typeface="Arial MT"/>
              </a:rPr>
              <a:t>	</a:t>
            </a:r>
            <a:r>
              <a:rPr dirty="0" sz="2300" spc="-125">
                <a:latin typeface="Arial MT"/>
                <a:cs typeface="Arial MT"/>
              </a:rPr>
              <a:t>jaundice. </a:t>
            </a:r>
            <a:r>
              <a:rPr dirty="0" sz="2150" spc="-55">
                <a:latin typeface="Arial MT"/>
                <a:cs typeface="Arial MT"/>
              </a:rPr>
              <a:t>III.Neonatal </a:t>
            </a:r>
            <a:r>
              <a:rPr dirty="0" sz="2150" spc="-10">
                <a:latin typeface="Arial MT"/>
                <a:cs typeface="Arial MT"/>
              </a:rPr>
              <a:t>Sepsis </a:t>
            </a:r>
            <a:r>
              <a:rPr dirty="0" sz="2100" spc="-80">
                <a:latin typeface="Arial MT"/>
                <a:cs typeface="Arial MT"/>
              </a:rPr>
              <a:t>IV.Pre-</a:t>
            </a:r>
            <a:r>
              <a:rPr dirty="0" sz="2100" spc="-10">
                <a:latin typeface="Arial MT"/>
                <a:cs typeface="Arial MT"/>
              </a:rPr>
              <a:t>term.</a:t>
            </a:r>
            <a:endParaRPr sz="2100">
              <a:latin typeface="Arial MT"/>
              <a:cs typeface="Arial MT"/>
            </a:endParaRPr>
          </a:p>
          <a:p>
            <a:pPr marL="281305" indent="-276225">
              <a:lnSpc>
                <a:spcPct val="100000"/>
              </a:lnSpc>
              <a:spcBef>
                <a:spcPts val="1130"/>
              </a:spcBef>
              <a:buSzPct val="95652"/>
              <a:buAutoNum type="romanUcPeriod" startAt="5"/>
              <a:tabLst>
                <a:tab pos="281305" algn="l"/>
              </a:tabLst>
            </a:pPr>
            <a:r>
              <a:rPr dirty="0" sz="2300" spc="-160">
                <a:latin typeface="Arial MT"/>
                <a:cs typeface="Arial MT"/>
              </a:rPr>
              <a:t>Hemorrhagic</a:t>
            </a:r>
            <a:r>
              <a:rPr dirty="0" sz="2300" spc="65">
                <a:latin typeface="Arial MT"/>
                <a:cs typeface="Arial MT"/>
              </a:rPr>
              <a:t> </a:t>
            </a:r>
            <a:r>
              <a:rPr dirty="0" sz="2300" spc="-100">
                <a:latin typeface="Arial MT"/>
                <a:cs typeface="Arial MT"/>
              </a:rPr>
              <a:t>diseases.</a:t>
            </a:r>
            <a:endParaRPr sz="2300">
              <a:latin typeface="Arial MT"/>
              <a:cs typeface="Arial MT"/>
            </a:endParaRPr>
          </a:p>
          <a:p>
            <a:pPr marL="281940" indent="-278130">
              <a:lnSpc>
                <a:spcPct val="100000"/>
              </a:lnSpc>
              <a:spcBef>
                <a:spcPts val="1140"/>
              </a:spcBef>
              <a:buSzPct val="72727"/>
              <a:buAutoNum type="romanUcPeriod" startAt="5"/>
              <a:tabLst>
                <a:tab pos="281940" algn="l"/>
              </a:tabLst>
            </a:pPr>
            <a:r>
              <a:rPr dirty="0" sz="2200" spc="-330">
                <a:latin typeface="Arial MT"/>
                <a:cs typeface="Arial MT"/>
              </a:rPr>
              <a:t>CNS</a:t>
            </a:r>
            <a:r>
              <a:rPr dirty="0" sz="2200" spc="40">
                <a:latin typeface="Arial MT"/>
                <a:cs typeface="Arial MT"/>
              </a:rPr>
              <a:t> </a:t>
            </a:r>
            <a:r>
              <a:rPr dirty="0" sz="2200" spc="-10">
                <a:latin typeface="Arial MT"/>
                <a:cs typeface="Arial MT"/>
              </a:rPr>
              <a:t>problems.</a:t>
            </a:r>
            <a:endParaRPr sz="2200">
              <a:latin typeface="Arial MT"/>
              <a:cs typeface="Arial MT"/>
            </a:endParaRPr>
          </a:p>
          <a:p>
            <a:pPr marL="367665" indent="-365125">
              <a:lnSpc>
                <a:spcPct val="100000"/>
              </a:lnSpc>
              <a:spcBef>
                <a:spcPts val="1110"/>
              </a:spcBef>
              <a:buSzPct val="76086"/>
              <a:buAutoNum type="romanUcPeriod" startAt="5"/>
              <a:tabLst>
                <a:tab pos="367665" algn="l"/>
              </a:tabLst>
            </a:pPr>
            <a:r>
              <a:rPr dirty="0" sz="2300" spc="-235">
                <a:latin typeface="Arial MT"/>
                <a:cs typeface="Arial MT"/>
              </a:rPr>
              <a:t>Pre</a:t>
            </a:r>
            <a:r>
              <a:rPr dirty="0" sz="2300" spc="70">
                <a:latin typeface="Arial MT"/>
                <a:cs typeface="Arial MT"/>
              </a:rPr>
              <a:t> </a:t>
            </a:r>
            <a:r>
              <a:rPr dirty="0" sz="2300" spc="-215">
                <a:latin typeface="Arial MT"/>
                <a:cs typeface="Arial MT"/>
              </a:rPr>
              <a:t>and</a:t>
            </a:r>
            <a:r>
              <a:rPr dirty="0" sz="2300" spc="-35">
                <a:latin typeface="Arial MT"/>
                <a:cs typeface="Arial MT"/>
              </a:rPr>
              <a:t> </a:t>
            </a:r>
            <a:r>
              <a:rPr dirty="0" sz="2300" spc="-140">
                <a:latin typeface="Arial MT"/>
                <a:cs typeface="Arial MT"/>
              </a:rPr>
              <a:t>post</a:t>
            </a:r>
            <a:r>
              <a:rPr dirty="0" sz="2300" spc="15">
                <a:latin typeface="Arial MT"/>
                <a:cs typeface="Arial MT"/>
              </a:rPr>
              <a:t> </a:t>
            </a:r>
            <a:r>
              <a:rPr dirty="0" sz="2300" spc="-110">
                <a:latin typeface="Arial MT"/>
                <a:cs typeface="Arial MT"/>
              </a:rPr>
              <a:t>-</a:t>
            </a:r>
            <a:r>
              <a:rPr dirty="0" sz="2300" spc="-145">
                <a:latin typeface="Arial MT"/>
                <a:cs typeface="Arial MT"/>
              </a:rPr>
              <a:t>operative</a:t>
            </a:r>
            <a:r>
              <a:rPr dirty="0" sz="2300">
                <a:latin typeface="Arial MT"/>
                <a:cs typeface="Arial MT"/>
              </a:rPr>
              <a:t> </a:t>
            </a:r>
            <a:r>
              <a:rPr dirty="0" sz="2300" spc="-170">
                <a:latin typeface="Arial MT"/>
                <a:cs typeface="Arial MT"/>
              </a:rPr>
              <a:t>cases.</a:t>
            </a:r>
            <a:endParaRPr sz="2300">
              <a:latin typeface="Arial MT"/>
              <a:cs typeface="Arial MT"/>
            </a:endParaRPr>
          </a:p>
          <a:p>
            <a:pPr marL="508000" indent="-495300">
              <a:lnSpc>
                <a:spcPct val="100000"/>
              </a:lnSpc>
              <a:spcBef>
                <a:spcPts val="1290"/>
              </a:spcBef>
              <a:buAutoNum type="romanUcPeriod" startAt="5"/>
              <a:tabLst>
                <a:tab pos="508000" algn="l"/>
              </a:tabLst>
            </a:pPr>
            <a:r>
              <a:rPr dirty="0" sz="2100" spc="-10">
                <a:latin typeface="Arial MT"/>
                <a:cs typeface="Arial MT"/>
              </a:rPr>
              <a:t>..</a:t>
            </a:r>
            <a:r>
              <a:rPr dirty="0" sz="2100" spc="-135">
                <a:latin typeface="Arial MT"/>
                <a:cs typeface="Arial MT"/>
              </a:rPr>
              <a:t> </a:t>
            </a:r>
            <a:r>
              <a:rPr dirty="0" sz="2100" spc="-20">
                <a:latin typeface="Arial MT"/>
                <a:cs typeface="Arial MT"/>
              </a:rPr>
              <a:t>Etc.</a:t>
            </a:r>
            <a:endParaRPr sz="2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244600" y="825500"/>
            <a:ext cx="4267200" cy="3632200"/>
            <a:chOff x="1244600" y="825500"/>
            <a:chExt cx="4267200" cy="36322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4600" y="3543300"/>
              <a:ext cx="3581400" cy="914400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44600" y="2451100"/>
              <a:ext cx="4267200" cy="1054100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44600" y="1727200"/>
              <a:ext cx="3213100" cy="68580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44600" y="825500"/>
              <a:ext cx="2743200" cy="863600"/>
            </a:xfrm>
            <a:prstGeom prst="rect">
              <a:avLst/>
            </a:prstGeom>
          </p:spPr>
        </p:pic>
      </p:grpSp>
      <p:pic>
        <p:nvPicPr>
          <p:cNvPr id="7" name="object 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867400" y="1739900"/>
            <a:ext cx="1308100" cy="2667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628292" y="110331"/>
            <a:ext cx="4713605" cy="52578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957954" algn="l"/>
              </a:tabLst>
            </a:pPr>
            <a:r>
              <a:rPr dirty="0" sz="3250">
                <a:solidFill>
                  <a:srgbClr val="000000"/>
                </a:solidFill>
                <a:latin typeface="Calibri"/>
                <a:cs typeface="Calibri"/>
              </a:rPr>
              <a:t>1-</a:t>
            </a:r>
            <a:r>
              <a:rPr dirty="0" sz="3250" spc="-17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250" spc="-20">
                <a:solidFill>
                  <a:srgbClr val="000000"/>
                </a:solidFill>
                <a:latin typeface="Calibri"/>
                <a:cs typeface="Calibri"/>
              </a:rPr>
              <a:t>Respiratory</a:t>
            </a:r>
            <a:r>
              <a:rPr dirty="0" sz="3250" spc="17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250" spc="-10">
                <a:solidFill>
                  <a:srgbClr val="000000"/>
                </a:solidFill>
                <a:latin typeface="Calibri"/>
                <a:cs typeface="Calibri"/>
              </a:rPr>
              <a:t>Distress</a:t>
            </a:r>
            <a:r>
              <a:rPr dirty="0" sz="325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3250" spc="-20">
                <a:solidFill>
                  <a:srgbClr val="000000"/>
                </a:solidFill>
                <a:latin typeface="Calibri"/>
                <a:cs typeface="Calibri"/>
              </a:rPr>
              <a:t>(RD)</a:t>
            </a:r>
            <a:endParaRPr sz="32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1600" y="1206500"/>
            <a:ext cx="3136900" cy="31623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66900" y="609600"/>
            <a:ext cx="127000" cy="508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078230">
              <a:lnSpc>
                <a:spcPct val="100000"/>
              </a:lnSpc>
              <a:spcBef>
                <a:spcPts val="110"/>
              </a:spcBef>
            </a:pPr>
            <a:r>
              <a:rPr dirty="0" sz="2800" spc="-60">
                <a:solidFill>
                  <a:srgbClr val="000000"/>
                </a:solidFill>
              </a:rPr>
              <a:t>Pulmonary</a:t>
            </a:r>
            <a:r>
              <a:rPr dirty="0" sz="2800" spc="-90">
                <a:solidFill>
                  <a:srgbClr val="000000"/>
                </a:solidFill>
              </a:rPr>
              <a:t> </a:t>
            </a:r>
            <a:r>
              <a:rPr dirty="0" sz="2800" spc="-65">
                <a:solidFill>
                  <a:srgbClr val="000000"/>
                </a:solidFill>
              </a:rPr>
              <a:t>Hypertension</a:t>
            </a:r>
            <a:endParaRPr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0057" y="1157552"/>
            <a:ext cx="1710689" cy="3511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>
                <a:solidFill>
                  <a:srgbClr val="000000"/>
                </a:solidFill>
                <a:latin typeface="Calibri"/>
                <a:cs typeface="Calibri"/>
              </a:rPr>
              <a:t>1.Downs'</a:t>
            </a:r>
            <a:r>
              <a:rPr dirty="0" sz="2100" spc="27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100" spc="-10">
                <a:solidFill>
                  <a:srgbClr val="000000"/>
                </a:solidFill>
                <a:latin typeface="Calibri"/>
                <a:cs typeface="Calibri"/>
              </a:rPr>
              <a:t>score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928370" y="1811866"/>
            <a:ext cx="5087620" cy="9925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29235" indent="-216535">
              <a:lnSpc>
                <a:spcPct val="100000"/>
              </a:lnSpc>
              <a:spcBef>
                <a:spcPts val="130"/>
              </a:spcBef>
              <a:buAutoNum type="arabicPeriod" startAt="2"/>
              <a:tabLst>
                <a:tab pos="229235" algn="l"/>
              </a:tabLst>
            </a:pPr>
            <a:r>
              <a:rPr dirty="0" sz="2050">
                <a:latin typeface="Calibri"/>
                <a:cs typeface="Calibri"/>
              </a:rPr>
              <a:t>Oxygen</a:t>
            </a:r>
            <a:r>
              <a:rPr dirty="0" sz="2050" spc="204">
                <a:latin typeface="Calibri"/>
                <a:cs typeface="Calibri"/>
              </a:rPr>
              <a:t> </a:t>
            </a:r>
            <a:r>
              <a:rPr dirty="0" sz="2050" spc="-10">
                <a:latin typeface="Calibri"/>
                <a:cs typeface="Calibri"/>
              </a:rPr>
              <a:t>toxicity</a:t>
            </a:r>
            <a:endParaRPr sz="20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AutoNum type="arabicPeriod" startAt="2"/>
            </a:pPr>
            <a:endParaRPr sz="2050">
              <a:latin typeface="Calibri"/>
              <a:cs typeface="Calibri"/>
            </a:endParaRPr>
          </a:p>
          <a:p>
            <a:pPr marL="228600" indent="-215265">
              <a:lnSpc>
                <a:spcPct val="100000"/>
              </a:lnSpc>
              <a:buAutoNum type="arabicPeriod" startAt="2"/>
              <a:tabLst>
                <a:tab pos="228600" algn="l"/>
              </a:tabLst>
            </a:pPr>
            <a:r>
              <a:rPr dirty="0" sz="2100">
                <a:latin typeface="Calibri"/>
                <a:cs typeface="Calibri"/>
              </a:rPr>
              <a:t>Chronic</a:t>
            </a:r>
            <a:r>
              <a:rPr dirty="0" sz="2100" spc="12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lung</a:t>
            </a:r>
            <a:r>
              <a:rPr dirty="0" sz="2100" spc="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(</a:t>
            </a:r>
            <a:r>
              <a:rPr dirty="0" sz="2100" spc="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Bronco-pulmonary</a:t>
            </a:r>
            <a:r>
              <a:rPr dirty="0" sz="2100" spc="-9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dysplasia</a:t>
            </a:r>
            <a:r>
              <a:rPr dirty="0" sz="2100" spc="125">
                <a:latin typeface="Calibri"/>
                <a:cs typeface="Calibri"/>
              </a:rPr>
              <a:t> </a:t>
            </a:r>
            <a:r>
              <a:rPr dirty="0" sz="2100" spc="-50">
                <a:latin typeface="Calibri"/>
                <a:cs typeface="Calibri"/>
              </a:rPr>
              <a:t>)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7400" y="292100"/>
            <a:ext cx="3543300" cy="327660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2826571" y="3691731"/>
            <a:ext cx="2125345" cy="525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250" spc="-120">
                <a:solidFill>
                  <a:srgbClr val="5D03BA"/>
                </a:solidFill>
                <a:latin typeface="Arial MT"/>
                <a:cs typeface="Arial MT"/>
              </a:rPr>
              <a:t>Money</a:t>
            </a:r>
            <a:r>
              <a:rPr dirty="0" sz="3250" spc="-85">
                <a:solidFill>
                  <a:srgbClr val="5D03BA"/>
                </a:solidFill>
                <a:latin typeface="Arial MT"/>
                <a:cs typeface="Arial MT"/>
              </a:rPr>
              <a:t> </a:t>
            </a:r>
            <a:r>
              <a:rPr dirty="0" sz="3250" spc="-220">
                <a:solidFill>
                  <a:srgbClr val="4D0397"/>
                </a:solidFill>
                <a:latin typeface="Arial MT"/>
                <a:cs typeface="Arial MT"/>
              </a:rPr>
              <a:t>:D</a:t>
            </a:r>
            <a:r>
              <a:rPr dirty="0" sz="3250" spc="-265">
                <a:solidFill>
                  <a:srgbClr val="4D0397"/>
                </a:solidFill>
                <a:latin typeface="Arial MT"/>
                <a:cs typeface="Arial MT"/>
              </a:rPr>
              <a:t> </a:t>
            </a:r>
            <a:r>
              <a:rPr dirty="0" sz="3250" spc="-60">
                <a:solidFill>
                  <a:srgbClr val="560FA3"/>
                </a:solidFill>
                <a:latin typeface="Arial MT"/>
                <a:cs typeface="Arial MT"/>
              </a:rPr>
              <a:t>:D</a:t>
            </a:r>
            <a:endParaRPr sz="32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16400" y="1295400"/>
            <a:ext cx="3606800" cy="252730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713823" y="1132152"/>
            <a:ext cx="2431415" cy="29432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78130" indent="-265430">
              <a:lnSpc>
                <a:spcPct val="100000"/>
              </a:lnSpc>
              <a:spcBef>
                <a:spcPts val="135"/>
              </a:spcBef>
              <a:buAutoNum type="romanUcPeriod"/>
              <a:tabLst>
                <a:tab pos="278130" algn="l"/>
              </a:tabLst>
            </a:pPr>
            <a:r>
              <a:rPr dirty="0" sz="2100" spc="-25">
                <a:latin typeface="Calibri"/>
                <a:cs typeface="Calibri"/>
              </a:rPr>
              <a:t>DD?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romanUcPeriod"/>
            </a:pPr>
            <a:endParaRPr sz="2100">
              <a:latin typeface="Calibri"/>
              <a:cs typeface="Calibri"/>
            </a:endParaRPr>
          </a:p>
          <a:p>
            <a:pPr marL="291465" indent="-278765">
              <a:lnSpc>
                <a:spcPct val="100000"/>
              </a:lnSpc>
              <a:buAutoNum type="romanUcPeriod"/>
              <a:tabLst>
                <a:tab pos="291465" algn="l"/>
              </a:tabLst>
            </a:pPr>
            <a:r>
              <a:rPr dirty="0" sz="2100">
                <a:latin typeface="Calibri"/>
                <a:cs typeface="Calibri"/>
              </a:rPr>
              <a:t>Specific</a:t>
            </a:r>
            <a:r>
              <a:rPr dirty="0" sz="2100" spc="13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cause?</a:t>
            </a:r>
            <a:endParaRPr sz="2100">
              <a:latin typeface="Calibri"/>
              <a:cs typeface="Calibri"/>
            </a:endParaRPr>
          </a:p>
          <a:p>
            <a:pPr marL="296545" indent="-292100">
              <a:lnSpc>
                <a:spcPct val="100000"/>
              </a:lnSpc>
              <a:spcBef>
                <a:spcPts val="2480"/>
              </a:spcBef>
              <a:buSzPct val="95454"/>
              <a:buAutoNum type="romanUcPeriod"/>
              <a:tabLst>
                <a:tab pos="296545" algn="l"/>
              </a:tabLst>
            </a:pPr>
            <a:r>
              <a:rPr dirty="0" sz="2200" spc="-20">
                <a:solidFill>
                  <a:srgbClr val="502A7E"/>
                </a:solidFill>
                <a:latin typeface="Calibri"/>
                <a:cs typeface="Calibri"/>
              </a:rPr>
              <a:t>General</a:t>
            </a:r>
            <a:r>
              <a:rPr dirty="0" sz="2200" spc="-70">
                <a:solidFill>
                  <a:srgbClr val="502A7E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3F007C"/>
                </a:solidFill>
                <a:latin typeface="Calibri"/>
                <a:cs typeface="Calibri"/>
              </a:rPr>
              <a:t>condition?</a:t>
            </a:r>
            <a:endParaRPr sz="2200">
              <a:latin typeface="Calibri"/>
              <a:cs typeface="Calibri"/>
            </a:endParaRPr>
          </a:p>
          <a:p>
            <a:pPr marL="306705" indent="-296545">
              <a:lnSpc>
                <a:spcPct val="100000"/>
              </a:lnSpc>
              <a:spcBef>
                <a:spcPts val="2560"/>
              </a:spcBef>
              <a:buSzPct val="95238"/>
              <a:buAutoNum type="romanUcPeriod"/>
              <a:tabLst>
                <a:tab pos="306705" algn="l"/>
              </a:tabLst>
            </a:pPr>
            <a:r>
              <a:rPr dirty="0" sz="2100">
                <a:latin typeface="Calibri"/>
                <a:cs typeface="Calibri"/>
              </a:rPr>
              <a:t>Levels</a:t>
            </a:r>
            <a:r>
              <a:rPr dirty="0" sz="2100" spc="15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of</a:t>
            </a:r>
            <a:r>
              <a:rPr dirty="0" sz="2100" spc="165">
                <a:latin typeface="Calibri"/>
                <a:cs typeface="Calibri"/>
              </a:rPr>
              <a:t> </a:t>
            </a:r>
            <a:r>
              <a:rPr dirty="0" sz="2100" spc="-20">
                <a:latin typeface="Calibri"/>
                <a:cs typeface="Calibri"/>
              </a:rPr>
              <a:t>TTT?</a:t>
            </a:r>
            <a:endParaRPr sz="2100">
              <a:latin typeface="Calibri"/>
              <a:cs typeface="Calibri"/>
            </a:endParaRPr>
          </a:p>
          <a:p>
            <a:pPr marL="277495" indent="-259715">
              <a:lnSpc>
                <a:spcPct val="100000"/>
              </a:lnSpc>
              <a:spcBef>
                <a:spcPts val="2530"/>
              </a:spcBef>
              <a:buAutoNum type="romanUcPeriod"/>
              <a:tabLst>
                <a:tab pos="277495" algn="l"/>
              </a:tabLst>
            </a:pPr>
            <a:r>
              <a:rPr dirty="0" sz="2150" spc="-10">
                <a:latin typeface="Calibri"/>
                <a:cs typeface="Calibri"/>
              </a:rPr>
              <a:t>Pathophysiology?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29769" y="332845"/>
            <a:ext cx="4278630" cy="51752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2-</a:t>
            </a:r>
            <a:r>
              <a:rPr dirty="0" sz="3200" spc="-8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Neonatal</a:t>
            </a:r>
            <a:r>
              <a:rPr dirty="0" sz="3200" spc="12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Jaundice</a:t>
            </a:r>
            <a:r>
              <a:rPr dirty="0" sz="3200" spc="9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200" spc="-20">
                <a:solidFill>
                  <a:srgbClr val="000000"/>
                </a:solidFill>
                <a:latin typeface="Calibri"/>
                <a:cs typeface="Calibri"/>
              </a:rPr>
              <a:t>(NJ)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5258" y="1233752"/>
            <a:ext cx="2782570" cy="3511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>
                <a:solidFill>
                  <a:srgbClr val="000000"/>
                </a:solidFill>
                <a:latin typeface="Calibri"/>
                <a:cs typeface="Calibri"/>
              </a:rPr>
              <a:t>3-</a:t>
            </a:r>
            <a:r>
              <a:rPr dirty="0" sz="2100" spc="7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100">
                <a:solidFill>
                  <a:srgbClr val="000000"/>
                </a:solidFill>
                <a:latin typeface="Calibri"/>
                <a:cs typeface="Calibri"/>
              </a:rPr>
              <a:t>Neonatal</a:t>
            </a:r>
            <a:r>
              <a:rPr dirty="0" sz="2100" spc="18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100" spc="-10">
                <a:solidFill>
                  <a:srgbClr val="000000"/>
                </a:solidFill>
                <a:latin typeface="Calibri"/>
                <a:cs typeface="Calibri"/>
              </a:rPr>
              <a:t>Convulsions.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45200" y="1874837"/>
            <a:ext cx="4511040" cy="1006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94005" indent="-274320">
              <a:lnSpc>
                <a:spcPct val="100000"/>
              </a:lnSpc>
              <a:spcBef>
                <a:spcPts val="135"/>
              </a:spcBef>
              <a:buAutoNum type="arabicPlain" startAt="4"/>
              <a:tabLst>
                <a:tab pos="294005" algn="l"/>
              </a:tabLst>
            </a:pPr>
            <a:r>
              <a:rPr dirty="0" sz="2150" spc="-10">
                <a:latin typeface="Calibri"/>
                <a:cs typeface="Calibri"/>
              </a:rPr>
              <a:t>Hemorrhagic</a:t>
            </a:r>
            <a:r>
              <a:rPr dirty="0" sz="2150" spc="13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disease</a:t>
            </a:r>
            <a:r>
              <a:rPr dirty="0" sz="2150" spc="-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of</a:t>
            </a:r>
            <a:r>
              <a:rPr dirty="0" sz="2150" spc="-3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the</a:t>
            </a:r>
            <a:r>
              <a:rPr dirty="0" sz="2150" spc="-60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newborn.</a:t>
            </a:r>
            <a:endParaRPr sz="2150">
              <a:latin typeface="Calibri"/>
              <a:cs typeface="Calibri"/>
            </a:endParaRPr>
          </a:p>
          <a:p>
            <a:pPr marL="294640" indent="-281940">
              <a:lnSpc>
                <a:spcPct val="100000"/>
              </a:lnSpc>
              <a:spcBef>
                <a:spcPts val="2520"/>
              </a:spcBef>
              <a:buAutoNum type="arabicPlain" startAt="4"/>
              <a:tabLst>
                <a:tab pos="294640" algn="l"/>
              </a:tabLst>
            </a:pPr>
            <a:r>
              <a:rPr dirty="0" sz="2150" spc="-10">
                <a:latin typeface="Calibri"/>
                <a:cs typeface="Calibri"/>
              </a:rPr>
              <a:t>Necrotizing</a:t>
            </a:r>
            <a:r>
              <a:rPr dirty="0" sz="2150" spc="35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enterocolitis</a:t>
            </a:r>
            <a:r>
              <a:rPr dirty="0" sz="2150" spc="-5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(NEC)</a:t>
            </a:r>
            <a:endParaRPr sz="21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2304" rIns="0" bIns="0" rtlCol="0" vert="horz">
            <a:spAutoFit/>
          </a:bodyPr>
          <a:lstStyle/>
          <a:p>
            <a:pPr marL="1618615">
              <a:lnSpc>
                <a:spcPct val="100000"/>
              </a:lnSpc>
              <a:spcBef>
                <a:spcPts val="125"/>
              </a:spcBef>
            </a:pPr>
            <a:r>
              <a:rPr dirty="0" sz="3100">
                <a:solidFill>
                  <a:srgbClr val="5408A7"/>
                </a:solidFill>
                <a:latin typeface="Calibri"/>
                <a:cs typeface="Calibri"/>
              </a:rPr>
              <a:t>Neonatal</a:t>
            </a:r>
            <a:r>
              <a:rPr dirty="0" sz="3100" spc="204">
                <a:solidFill>
                  <a:srgbClr val="5408A7"/>
                </a:solidFill>
                <a:latin typeface="Calibri"/>
                <a:cs typeface="Calibri"/>
              </a:rPr>
              <a:t> </a:t>
            </a:r>
            <a:r>
              <a:rPr dirty="0" sz="3100" spc="-10">
                <a:solidFill>
                  <a:srgbClr val="490A97"/>
                </a:solidFill>
                <a:latin typeface="Calibri"/>
                <a:cs typeface="Calibri"/>
              </a:rPr>
              <a:t>Sepsis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602823" y="1748102"/>
            <a:ext cx="2181860" cy="22929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>
                <a:latin typeface="Calibri"/>
                <a:cs typeface="Calibri"/>
              </a:rPr>
              <a:t>Early</a:t>
            </a:r>
            <a:r>
              <a:rPr dirty="0" sz="2100" spc="2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signs</a:t>
            </a:r>
            <a:r>
              <a:rPr dirty="0" sz="2100" spc="4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of</a:t>
            </a:r>
            <a:r>
              <a:rPr dirty="0" sz="2100" spc="-5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Sepsis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Calibri"/>
              <a:cs typeface="Calibri"/>
            </a:endParaRPr>
          </a:p>
          <a:p>
            <a:pPr marL="17780">
              <a:lnSpc>
                <a:spcPct val="100000"/>
              </a:lnSpc>
            </a:pPr>
            <a:r>
              <a:rPr dirty="0" sz="2150">
                <a:latin typeface="Calibri"/>
                <a:cs typeface="Calibri"/>
              </a:rPr>
              <a:t>ABs</a:t>
            </a:r>
            <a:r>
              <a:rPr dirty="0" sz="2150" spc="-125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Regimen</a:t>
            </a:r>
            <a:endParaRPr sz="2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70"/>
              </a:spcBef>
            </a:pPr>
            <a:r>
              <a:rPr dirty="0" sz="2100">
                <a:latin typeface="Calibri"/>
                <a:cs typeface="Calibri"/>
              </a:rPr>
              <a:t>Infection</a:t>
            </a:r>
            <a:r>
              <a:rPr dirty="0" sz="2100" spc="2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control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Calibri"/>
              <a:cs typeface="Calibri"/>
            </a:endParaRPr>
          </a:p>
          <a:p>
            <a:pPr marL="73660">
              <a:lnSpc>
                <a:spcPct val="100000"/>
              </a:lnSpc>
            </a:pPr>
            <a:r>
              <a:rPr dirty="0" sz="2050" spc="-25">
                <a:solidFill>
                  <a:srgbClr val="62349E"/>
                </a:solidFill>
                <a:latin typeface="Calibri"/>
                <a:cs typeface="Calibri"/>
              </a:rPr>
              <a:t>CRP</a:t>
            </a:r>
            <a:endParaRPr sz="2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8909" y="411691"/>
            <a:ext cx="3138805" cy="4381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99335" algn="l"/>
              </a:tabLst>
            </a:pPr>
            <a:r>
              <a:rPr dirty="0" sz="2700" spc="-10">
                <a:solidFill>
                  <a:srgbClr val="4D1A87"/>
                </a:solidFill>
                <a:latin typeface="Calibri"/>
                <a:cs typeface="Calibri"/>
              </a:rPr>
              <a:t>Complementary</a:t>
            </a:r>
            <a:r>
              <a:rPr dirty="0" sz="2700">
                <a:solidFill>
                  <a:srgbClr val="4D1A87"/>
                </a:solidFill>
                <a:latin typeface="Calibri"/>
                <a:cs typeface="Calibri"/>
              </a:rPr>
              <a:t>	</a:t>
            </a:r>
            <a:r>
              <a:rPr dirty="0" sz="2700" spc="-75">
                <a:solidFill>
                  <a:srgbClr val="421C69"/>
                </a:solidFill>
                <a:latin typeface="Calibri"/>
                <a:cs typeface="Calibri"/>
              </a:rPr>
              <a:t>Topics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91623" y="1144852"/>
            <a:ext cx="2328545" cy="26231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800100">
              <a:lnSpc>
                <a:spcPct val="103200"/>
              </a:lnSpc>
              <a:spcBef>
                <a:spcPts val="55"/>
              </a:spcBef>
            </a:pPr>
            <a:r>
              <a:rPr dirty="0" sz="2100">
                <a:latin typeface="Calibri"/>
                <a:cs typeface="Calibri"/>
              </a:rPr>
              <a:t>Fluid</a:t>
            </a:r>
            <a:r>
              <a:rPr dirty="0" sz="2100" spc="4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Balance. Drugs.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2100" spc="-10">
                <a:latin typeface="Calibri"/>
                <a:cs typeface="Calibri"/>
              </a:rPr>
              <a:t>Feeding.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2100">
                <a:latin typeface="Calibri"/>
                <a:cs typeface="Calibri"/>
              </a:rPr>
              <a:t>Normal</a:t>
            </a:r>
            <a:r>
              <a:rPr dirty="0" sz="2100" spc="4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values</a:t>
            </a:r>
            <a:r>
              <a:rPr dirty="0" sz="2100" spc="5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of:</a:t>
            </a:r>
            <a:endParaRPr sz="2100">
              <a:latin typeface="Calibri"/>
              <a:cs typeface="Calibri"/>
            </a:endParaRPr>
          </a:p>
          <a:p>
            <a:pPr marL="534035">
              <a:lnSpc>
                <a:spcPct val="100000"/>
              </a:lnSpc>
              <a:spcBef>
                <a:spcPts val="30"/>
              </a:spcBef>
            </a:pPr>
            <a:r>
              <a:rPr dirty="0" sz="2150">
                <a:solidFill>
                  <a:srgbClr val="282828"/>
                </a:solidFill>
                <a:latin typeface="Calibri"/>
                <a:cs typeface="Calibri"/>
              </a:rPr>
              <a:t>-</a:t>
            </a:r>
            <a:r>
              <a:rPr dirty="0" sz="2150" spc="-45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Blood</a:t>
            </a:r>
            <a:r>
              <a:rPr dirty="0" sz="2150" spc="5">
                <a:latin typeface="Calibri"/>
                <a:cs typeface="Calibri"/>
              </a:rPr>
              <a:t> </a:t>
            </a:r>
            <a:r>
              <a:rPr dirty="0" sz="2150" spc="-25">
                <a:latin typeface="Calibri"/>
                <a:cs typeface="Calibri"/>
              </a:rPr>
              <a:t>pressure</a:t>
            </a:r>
            <a:endParaRPr sz="2150">
              <a:latin typeface="Calibri"/>
              <a:cs typeface="Calibri"/>
            </a:endParaRPr>
          </a:p>
          <a:p>
            <a:pPr marL="536575">
              <a:lnSpc>
                <a:spcPts val="2455"/>
              </a:lnSpc>
              <a:spcBef>
                <a:spcPts val="20"/>
              </a:spcBef>
            </a:pPr>
            <a:r>
              <a:rPr dirty="0" sz="2050" spc="-1260">
                <a:latin typeface="Calibri"/>
                <a:cs typeface="Calibri"/>
              </a:rPr>
              <a:t>—</a:t>
            </a:r>
            <a:r>
              <a:rPr dirty="0" sz="2050" spc="10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BIDod</a:t>
            </a:r>
            <a:r>
              <a:rPr dirty="0" sz="2050" spc="-70">
                <a:latin typeface="Calibri"/>
                <a:cs typeface="Calibri"/>
              </a:rPr>
              <a:t> </a:t>
            </a:r>
            <a:r>
              <a:rPr dirty="0" sz="2050" spc="-10">
                <a:latin typeface="Calibri"/>
                <a:cs typeface="Calibri"/>
              </a:rPr>
              <a:t>sugar</a:t>
            </a:r>
            <a:endParaRPr sz="2050">
              <a:latin typeface="Calibri"/>
              <a:cs typeface="Calibri"/>
            </a:endParaRPr>
          </a:p>
          <a:p>
            <a:pPr marL="546100">
              <a:lnSpc>
                <a:spcPts val="2635"/>
              </a:lnSpc>
            </a:pPr>
            <a:r>
              <a:rPr dirty="0" sz="2200">
                <a:solidFill>
                  <a:srgbClr val="111111"/>
                </a:solidFill>
                <a:latin typeface="Calibri"/>
                <a:cs typeface="Calibri"/>
              </a:rPr>
              <a:t>-</a:t>
            </a:r>
            <a:r>
              <a:rPr dirty="0" sz="2200" spc="-120">
                <a:solidFill>
                  <a:srgbClr val="111111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Temperature</a:t>
            </a:r>
            <a:endParaRPr sz="2200">
              <a:latin typeface="Calibri"/>
              <a:cs typeface="Calibri"/>
            </a:endParaRPr>
          </a:p>
          <a:p>
            <a:pPr marL="114300">
              <a:lnSpc>
                <a:spcPct val="100000"/>
              </a:lnSpc>
              <a:spcBef>
                <a:spcPts val="10"/>
              </a:spcBef>
            </a:pPr>
            <a:r>
              <a:rPr dirty="0" sz="2050">
                <a:latin typeface="Calibri"/>
                <a:cs typeface="Calibri"/>
              </a:rPr>
              <a:t>Infection</a:t>
            </a:r>
            <a:r>
              <a:rPr dirty="0" sz="2050" spc="114">
                <a:latin typeface="Calibri"/>
                <a:cs typeface="Calibri"/>
              </a:rPr>
              <a:t> </a:t>
            </a:r>
            <a:r>
              <a:rPr dirty="0" sz="2050" spc="-10">
                <a:latin typeface="Calibri"/>
                <a:cs typeface="Calibri"/>
              </a:rPr>
              <a:t>control.</a:t>
            </a:r>
            <a:endParaRPr sz="2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8725" y="424920"/>
            <a:ext cx="3135630" cy="4222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 spc="-90">
                <a:solidFill>
                  <a:srgbClr val="4D188A"/>
                </a:solidFill>
              </a:rPr>
              <a:t>Complementary</a:t>
            </a:r>
            <a:r>
              <a:rPr dirty="0" sz="2600" spc="35">
                <a:solidFill>
                  <a:srgbClr val="4D188A"/>
                </a:solidFill>
              </a:rPr>
              <a:t> </a:t>
            </a:r>
            <a:r>
              <a:rPr dirty="0" sz="2600" spc="-185">
                <a:solidFill>
                  <a:srgbClr val="441F6B"/>
                </a:solidFill>
              </a:rPr>
              <a:t>Topics</a:t>
            </a:r>
            <a:endParaRPr sz="2600"/>
          </a:p>
        </p:txBody>
      </p:sp>
      <p:sp>
        <p:nvSpPr>
          <p:cNvPr id="3" name="object 3" descr=""/>
          <p:cNvSpPr txBox="1"/>
          <p:nvPr/>
        </p:nvSpPr>
        <p:spPr>
          <a:xfrm>
            <a:off x="887872" y="1386152"/>
            <a:ext cx="2376170" cy="16452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dirty="0" sz="2100" spc="-25">
                <a:latin typeface="Arial MT"/>
                <a:cs typeface="Arial MT"/>
              </a:rPr>
              <a:t>Interpretation</a:t>
            </a:r>
            <a:r>
              <a:rPr dirty="0" sz="2100" spc="-55">
                <a:latin typeface="Arial MT"/>
                <a:cs typeface="Arial MT"/>
              </a:rPr>
              <a:t> </a:t>
            </a:r>
            <a:r>
              <a:rPr dirty="0" sz="2100" spc="-45">
                <a:solidFill>
                  <a:srgbClr val="0F0F0F"/>
                </a:solidFill>
                <a:latin typeface="Arial MT"/>
                <a:cs typeface="Arial MT"/>
              </a:rPr>
              <a:t>of</a:t>
            </a:r>
            <a:r>
              <a:rPr dirty="0" sz="2100" spc="-65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dirty="0" sz="2100" spc="-400">
                <a:latin typeface="Arial MT"/>
                <a:cs typeface="Arial MT"/>
              </a:rPr>
              <a:t>CBC</a:t>
            </a:r>
            <a:endParaRPr sz="2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2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200" spc="-70">
                <a:latin typeface="Arial MT"/>
                <a:cs typeface="Arial MT"/>
              </a:rPr>
              <a:t>Interpretation</a:t>
            </a:r>
            <a:r>
              <a:rPr dirty="0" sz="2200" spc="-5">
                <a:latin typeface="Arial MT"/>
                <a:cs typeface="Arial MT"/>
              </a:rPr>
              <a:t> </a:t>
            </a:r>
            <a:r>
              <a:rPr dirty="0" sz="2200" spc="-35">
                <a:solidFill>
                  <a:srgbClr val="0A0A0A"/>
                </a:solidFill>
                <a:latin typeface="Arial MT"/>
                <a:cs typeface="Arial MT"/>
              </a:rPr>
              <a:t>of</a:t>
            </a:r>
            <a:r>
              <a:rPr dirty="0" sz="2200" spc="-12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dirty="0" sz="2200" spc="-420">
                <a:latin typeface="Arial MT"/>
                <a:cs typeface="Arial MT"/>
              </a:rPr>
              <a:t>ABG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2200">
              <a:latin typeface="Arial MT"/>
              <a:cs typeface="Arial MT"/>
            </a:endParaRPr>
          </a:p>
          <a:p>
            <a:pPr marL="18415">
              <a:lnSpc>
                <a:spcPct val="100000"/>
              </a:lnSpc>
            </a:pPr>
            <a:r>
              <a:rPr dirty="0" sz="2050" spc="-95">
                <a:latin typeface="Arial MT"/>
                <a:cs typeface="Arial MT"/>
              </a:rPr>
              <a:t>Reading</a:t>
            </a:r>
            <a:r>
              <a:rPr dirty="0" sz="2050" spc="-45">
                <a:latin typeface="Arial MT"/>
                <a:cs typeface="Arial MT"/>
              </a:rPr>
              <a:t> </a:t>
            </a:r>
            <a:r>
              <a:rPr dirty="0" sz="2050" spc="-200">
                <a:latin typeface="Arial MT"/>
                <a:cs typeface="Arial MT"/>
              </a:rPr>
              <a:t>X-</a:t>
            </a:r>
            <a:r>
              <a:rPr dirty="0" sz="2050" spc="-25">
                <a:latin typeface="Arial MT"/>
                <a:cs typeface="Arial MT"/>
              </a:rPr>
              <a:t>Ray</a:t>
            </a:r>
            <a:endParaRPr sz="2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75100" y="1333500"/>
            <a:ext cx="3390900" cy="26924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97102" y="338931"/>
            <a:ext cx="1904364" cy="52578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250" spc="-20">
                <a:solidFill>
                  <a:srgbClr val="000000"/>
                </a:solidFill>
                <a:latin typeface="Calibri"/>
                <a:cs typeface="Calibri"/>
              </a:rPr>
              <a:t>Procedures</a:t>
            </a:r>
            <a:endParaRPr sz="325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21133" y="1017089"/>
            <a:ext cx="2885440" cy="2945130"/>
          </a:xfrm>
          <a:prstGeom prst="rect">
            <a:avLst/>
          </a:prstGeom>
        </p:spPr>
        <p:txBody>
          <a:bodyPr wrap="square" lIns="0" tIns="170180" rIns="0" bIns="0" rtlCol="0" vert="horz">
            <a:spAutoFit/>
          </a:bodyPr>
          <a:lstStyle/>
          <a:p>
            <a:pPr marL="245745" indent="-227965">
              <a:lnSpc>
                <a:spcPct val="100000"/>
              </a:lnSpc>
              <a:spcBef>
                <a:spcPts val="1340"/>
              </a:spcBef>
              <a:buClr>
                <a:srgbClr val="4B0397"/>
              </a:buClr>
              <a:buAutoNum type="arabicPeriod"/>
              <a:tabLst>
                <a:tab pos="245745" algn="l"/>
              </a:tabLst>
            </a:pPr>
            <a:r>
              <a:rPr dirty="0" sz="2100">
                <a:solidFill>
                  <a:srgbClr val="420793"/>
                </a:solidFill>
                <a:latin typeface="Calibri"/>
                <a:cs typeface="Calibri"/>
              </a:rPr>
              <a:t>Endotracheal</a:t>
            </a:r>
            <a:r>
              <a:rPr dirty="0" sz="2100" spc="254">
                <a:solidFill>
                  <a:srgbClr val="420793"/>
                </a:solidFill>
                <a:latin typeface="Calibri"/>
                <a:cs typeface="Calibri"/>
              </a:rPr>
              <a:t> </a:t>
            </a:r>
            <a:r>
              <a:rPr dirty="0" sz="2100">
                <a:solidFill>
                  <a:srgbClr val="460F87"/>
                </a:solidFill>
                <a:latin typeface="Calibri"/>
                <a:cs typeface="Calibri"/>
              </a:rPr>
              <a:t>tube</a:t>
            </a:r>
            <a:r>
              <a:rPr dirty="0" sz="2100" spc="10">
                <a:solidFill>
                  <a:srgbClr val="460F87"/>
                </a:solidFill>
                <a:latin typeface="Calibri"/>
                <a:cs typeface="Calibri"/>
              </a:rPr>
              <a:t> </a:t>
            </a:r>
            <a:r>
              <a:rPr dirty="0" sz="2100" spc="-20">
                <a:solidFill>
                  <a:srgbClr val="420A7E"/>
                </a:solidFill>
                <a:latin typeface="Calibri"/>
                <a:cs typeface="Calibri"/>
              </a:rPr>
              <a:t>(ET).</a:t>
            </a:r>
            <a:endParaRPr sz="2100">
              <a:latin typeface="Calibri"/>
              <a:cs typeface="Calibri"/>
            </a:endParaRPr>
          </a:p>
          <a:p>
            <a:pPr marL="222250" indent="-219075">
              <a:lnSpc>
                <a:spcPct val="100000"/>
              </a:lnSpc>
              <a:spcBef>
                <a:spcPts val="1280"/>
              </a:spcBef>
              <a:buSzPct val="95348"/>
              <a:buAutoNum type="arabicPeriod"/>
              <a:tabLst>
                <a:tab pos="222250" algn="l"/>
              </a:tabLst>
            </a:pPr>
            <a:r>
              <a:rPr dirty="0" sz="2150">
                <a:latin typeface="Calibri"/>
                <a:cs typeface="Calibri"/>
              </a:rPr>
              <a:t>Chest</a:t>
            </a:r>
            <a:r>
              <a:rPr dirty="0" sz="2150" spc="50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butterfly.</a:t>
            </a:r>
            <a:endParaRPr sz="2150">
              <a:latin typeface="Calibri"/>
              <a:cs typeface="Calibri"/>
            </a:endParaRPr>
          </a:p>
          <a:p>
            <a:pPr marL="241935" indent="-227965">
              <a:lnSpc>
                <a:spcPct val="100000"/>
              </a:lnSpc>
              <a:spcBef>
                <a:spcPts val="1320"/>
              </a:spcBef>
              <a:buClr>
                <a:srgbClr val="3F0190"/>
              </a:buClr>
              <a:buAutoNum type="arabicPeriod"/>
              <a:tabLst>
                <a:tab pos="241935" algn="l"/>
              </a:tabLst>
            </a:pPr>
            <a:r>
              <a:rPr dirty="0" sz="2100">
                <a:solidFill>
                  <a:srgbClr val="46088E"/>
                </a:solidFill>
                <a:latin typeface="Calibri"/>
                <a:cs typeface="Calibri"/>
              </a:rPr>
              <a:t>Chest</a:t>
            </a:r>
            <a:r>
              <a:rPr dirty="0" sz="2100" spc="90">
                <a:solidFill>
                  <a:srgbClr val="46088E"/>
                </a:solidFill>
                <a:latin typeface="Calibri"/>
                <a:cs typeface="Calibri"/>
              </a:rPr>
              <a:t> </a:t>
            </a:r>
            <a:r>
              <a:rPr dirty="0" sz="2100" spc="-10">
                <a:solidFill>
                  <a:srgbClr val="490F8C"/>
                </a:solidFill>
                <a:latin typeface="Calibri"/>
                <a:cs typeface="Calibri"/>
              </a:rPr>
              <a:t>cannula.</a:t>
            </a:r>
            <a:endParaRPr sz="2100">
              <a:latin typeface="Calibri"/>
              <a:cs typeface="Calibri"/>
            </a:endParaRPr>
          </a:p>
          <a:p>
            <a:pPr marL="243840" indent="-223520">
              <a:lnSpc>
                <a:spcPct val="100000"/>
              </a:lnSpc>
              <a:spcBef>
                <a:spcPts val="1180"/>
              </a:spcBef>
              <a:buSzPct val="95454"/>
              <a:buAutoNum type="arabicPeriod"/>
              <a:tabLst>
                <a:tab pos="243840" algn="l"/>
              </a:tabLst>
            </a:pPr>
            <a:r>
              <a:rPr dirty="0" sz="2200" spc="-10">
                <a:latin typeface="Calibri"/>
                <a:cs typeface="Calibri"/>
              </a:rPr>
              <a:t>Umbilical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catheter.</a:t>
            </a:r>
            <a:endParaRPr sz="2200">
              <a:latin typeface="Calibri"/>
              <a:cs typeface="Calibri"/>
            </a:endParaRPr>
          </a:p>
          <a:p>
            <a:pPr marL="222885" indent="-213995">
              <a:lnSpc>
                <a:spcPct val="100000"/>
              </a:lnSpc>
              <a:spcBef>
                <a:spcPts val="1260"/>
              </a:spcBef>
              <a:buSzPct val="95238"/>
              <a:buAutoNum type="arabicPeriod"/>
              <a:tabLst>
                <a:tab pos="222885" algn="l"/>
              </a:tabLst>
            </a:pPr>
            <a:r>
              <a:rPr dirty="0" sz="2100">
                <a:latin typeface="Calibri"/>
                <a:cs typeface="Calibri"/>
              </a:rPr>
              <a:t>Chest</a:t>
            </a:r>
            <a:r>
              <a:rPr dirty="0" sz="2100" spc="20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tube.</a:t>
            </a:r>
            <a:endParaRPr sz="2100">
              <a:latin typeface="Calibri"/>
              <a:cs typeface="Calibri"/>
            </a:endParaRPr>
          </a:p>
          <a:p>
            <a:pPr marL="227329" indent="-224154">
              <a:lnSpc>
                <a:spcPct val="100000"/>
              </a:lnSpc>
              <a:spcBef>
                <a:spcPts val="1280"/>
              </a:spcBef>
              <a:buSzPct val="95454"/>
              <a:buAutoNum type="arabicPeriod"/>
              <a:tabLst>
                <a:tab pos="227329" algn="l"/>
              </a:tabLst>
            </a:pPr>
            <a:r>
              <a:rPr dirty="0" sz="2200">
                <a:latin typeface="Calibri"/>
                <a:cs typeface="Calibri"/>
              </a:rPr>
              <a:t>Blood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Exchange.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6200" y="1790700"/>
            <a:ext cx="584200" cy="8763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14700" y="2082800"/>
            <a:ext cx="2133600" cy="16510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78248" rIns="0" bIns="0" rtlCol="0" vert="horz">
            <a:spAutoFit/>
          </a:bodyPr>
          <a:lstStyle/>
          <a:p>
            <a:pPr marL="1612900">
              <a:lnSpc>
                <a:spcPct val="100000"/>
              </a:lnSpc>
              <a:spcBef>
                <a:spcPts val="95"/>
              </a:spcBef>
            </a:pPr>
            <a:r>
              <a:rPr dirty="0" sz="3650">
                <a:solidFill>
                  <a:srgbClr val="000000"/>
                </a:solidFill>
                <a:latin typeface="Calibri"/>
                <a:cs typeface="Calibri"/>
              </a:rPr>
              <a:t>History</a:t>
            </a:r>
            <a:r>
              <a:rPr dirty="0" sz="3650" spc="-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650" spc="-10">
                <a:solidFill>
                  <a:srgbClr val="000000"/>
                </a:solidFill>
                <a:latin typeface="Calibri"/>
                <a:cs typeface="Calibri"/>
              </a:rPr>
              <a:t>taking</a:t>
            </a:r>
            <a:endParaRPr sz="3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4400" y="1524000"/>
            <a:ext cx="304800" cy="19050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249204" y="561710"/>
            <a:ext cx="2395855" cy="319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900" spc="75">
                <a:solidFill>
                  <a:srgbClr val="904DCF"/>
                </a:solidFill>
                <a:latin typeface="Calibri"/>
                <a:cs typeface="Calibri"/>
              </a:rPr>
              <a:t>1.</a:t>
            </a:r>
            <a:r>
              <a:rPr dirty="0" sz="1900" spc="-240">
                <a:solidFill>
                  <a:srgbClr val="904DCF"/>
                </a:solidFill>
                <a:latin typeface="Calibri"/>
                <a:cs typeface="Calibri"/>
              </a:rPr>
              <a:t> </a:t>
            </a:r>
            <a:r>
              <a:rPr dirty="0" sz="1900" spc="95">
                <a:solidFill>
                  <a:srgbClr val="6013BD"/>
                </a:solidFill>
                <a:latin typeface="Calibri"/>
                <a:cs typeface="Calibri"/>
              </a:rPr>
              <a:t>Name:</a:t>
            </a:r>
            <a:r>
              <a:rPr dirty="0" sz="1900" spc="120">
                <a:solidFill>
                  <a:srgbClr val="6013BD"/>
                </a:solidFill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Mother</a:t>
            </a:r>
            <a:r>
              <a:rPr dirty="0" sz="1900" spc="-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name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55270" y="1844145"/>
            <a:ext cx="3947795" cy="194183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34315">
              <a:lnSpc>
                <a:spcPct val="100000"/>
              </a:lnSpc>
              <a:spcBef>
                <a:spcPts val="130"/>
              </a:spcBef>
            </a:pPr>
            <a:r>
              <a:rPr dirty="0" sz="1950" spc="-60">
                <a:latin typeface="Calibri"/>
                <a:cs typeface="Calibri"/>
              </a:rPr>
              <a:t>Medico-</a:t>
            </a:r>
            <a:r>
              <a:rPr dirty="0" sz="1950" spc="-10">
                <a:latin typeface="Calibri"/>
                <a:cs typeface="Calibri"/>
              </a:rPr>
              <a:t>legal</a:t>
            </a:r>
            <a:r>
              <a:rPr dirty="0" sz="1950" spc="-30">
                <a:latin typeface="Calibri"/>
                <a:cs typeface="Calibri"/>
              </a:rPr>
              <a:t> </a:t>
            </a:r>
            <a:r>
              <a:rPr dirty="0" sz="1950" spc="-50">
                <a:latin typeface="Calibri"/>
                <a:cs typeface="Calibri"/>
              </a:rPr>
              <a:t>!</a:t>
            </a:r>
            <a:endParaRPr sz="19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25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50" spc="-25">
                <a:solidFill>
                  <a:srgbClr val="490097"/>
                </a:solidFill>
                <a:latin typeface="Calibri"/>
                <a:cs typeface="Calibri"/>
              </a:rPr>
              <a:t>2.</a:t>
            </a:r>
            <a:r>
              <a:rPr dirty="0" sz="2050" spc="-245">
                <a:solidFill>
                  <a:srgbClr val="490097"/>
                </a:solidFill>
                <a:latin typeface="Calibri"/>
                <a:cs typeface="Calibri"/>
              </a:rPr>
              <a:t> </a:t>
            </a:r>
            <a:r>
              <a:rPr dirty="0" sz="2050" spc="-20">
                <a:solidFill>
                  <a:srgbClr val="4B0895"/>
                </a:solidFill>
                <a:latin typeface="Calibri"/>
                <a:cs typeface="Calibri"/>
              </a:rPr>
              <a:t>Sex:</a:t>
            </a:r>
            <a:endParaRPr sz="2050">
              <a:latin typeface="Calibri"/>
              <a:cs typeface="Calibri"/>
            </a:endParaRPr>
          </a:p>
          <a:p>
            <a:pPr marL="235585">
              <a:lnSpc>
                <a:spcPct val="100000"/>
              </a:lnSpc>
              <a:spcBef>
                <a:spcPts val="1240"/>
              </a:spcBef>
            </a:pPr>
            <a:r>
              <a:rPr dirty="0" sz="1850">
                <a:latin typeface="Calibri"/>
                <a:cs typeface="Calibri"/>
              </a:rPr>
              <a:t>Male,</a:t>
            </a:r>
            <a:r>
              <a:rPr dirty="0" sz="1850" spc="195">
                <a:latin typeface="Calibri"/>
                <a:cs typeface="Calibri"/>
              </a:rPr>
              <a:t> </a:t>
            </a:r>
            <a:r>
              <a:rPr dirty="0" sz="1850">
                <a:latin typeface="Calibri"/>
                <a:cs typeface="Calibri"/>
              </a:rPr>
              <a:t>Female</a:t>
            </a:r>
            <a:r>
              <a:rPr dirty="0" sz="1850" spc="204"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0F0F0F"/>
                </a:solidFill>
                <a:latin typeface="Calibri"/>
                <a:cs typeface="Calibri"/>
              </a:rPr>
              <a:t>or</a:t>
            </a:r>
            <a:r>
              <a:rPr dirty="0" sz="1850" spc="-55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dirty="0" sz="1850">
                <a:latin typeface="Calibri"/>
                <a:cs typeface="Calibri"/>
              </a:rPr>
              <a:t>ambiguous</a:t>
            </a:r>
            <a:r>
              <a:rPr dirty="0" sz="1850" spc="180">
                <a:latin typeface="Calibri"/>
                <a:cs typeface="Calibri"/>
              </a:rPr>
              <a:t> </a:t>
            </a:r>
            <a:r>
              <a:rPr dirty="0" sz="1850" spc="-10">
                <a:latin typeface="Calibri"/>
                <a:cs typeface="Calibri"/>
              </a:rPr>
              <a:t>genitalia!</a:t>
            </a:r>
            <a:endParaRPr sz="1850">
              <a:latin typeface="Calibri"/>
              <a:cs typeface="Calibri"/>
            </a:endParaRPr>
          </a:p>
          <a:p>
            <a:pPr marL="234315">
              <a:lnSpc>
                <a:spcPct val="100000"/>
              </a:lnSpc>
              <a:spcBef>
                <a:spcPts val="980"/>
              </a:spcBef>
            </a:pPr>
            <a:r>
              <a:rPr dirty="0" sz="2000" spc="-100">
                <a:latin typeface="Calibri"/>
                <a:cs typeface="Calibri"/>
              </a:rPr>
              <a:t>Medico-</a:t>
            </a:r>
            <a:r>
              <a:rPr dirty="0" sz="2000" spc="-60">
                <a:latin typeface="Calibri"/>
                <a:cs typeface="Calibri"/>
              </a:rPr>
              <a:t>lega!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!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40300" y="2171700"/>
            <a:ext cx="571500" cy="1905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8900" y="2324100"/>
            <a:ext cx="241300" cy="381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43000" y="2222500"/>
            <a:ext cx="1892300" cy="1778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26100" y="2171700"/>
            <a:ext cx="711200" cy="1905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38859" y="509852"/>
            <a:ext cx="1068070" cy="3511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20">
                <a:solidFill>
                  <a:srgbClr val="9569C1"/>
                </a:solidFill>
                <a:latin typeface="Calibri"/>
                <a:cs typeface="Calibri"/>
              </a:rPr>
              <a:t>3</a:t>
            </a:r>
            <a:r>
              <a:rPr dirty="0" sz="2100" spc="120">
                <a:solidFill>
                  <a:srgbClr val="310583"/>
                </a:solidFill>
                <a:latin typeface="Calibri"/>
                <a:cs typeface="Calibri"/>
              </a:rPr>
              <a:t>.</a:t>
            </a:r>
            <a:r>
              <a:rPr dirty="0" sz="2100" spc="-180">
                <a:solidFill>
                  <a:srgbClr val="310583"/>
                </a:solidFill>
                <a:latin typeface="Calibri"/>
                <a:cs typeface="Calibri"/>
              </a:rPr>
              <a:t> </a:t>
            </a:r>
            <a:r>
              <a:rPr dirty="0" sz="2100" spc="-10">
                <a:solidFill>
                  <a:srgbClr val="9562B8"/>
                </a:solidFill>
                <a:latin typeface="Calibri"/>
                <a:cs typeface="Calibri"/>
              </a:rPr>
              <a:t>Sibling: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31555" y="980810"/>
            <a:ext cx="2562225" cy="6883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900" spc="-90">
                <a:solidFill>
                  <a:srgbClr val="161616"/>
                </a:solidFill>
                <a:latin typeface="Calibri"/>
                <a:cs typeface="Calibri"/>
              </a:rPr>
              <a:t>-</a:t>
            </a:r>
            <a:r>
              <a:rPr dirty="0" sz="1900" spc="-30">
                <a:solidFill>
                  <a:srgbClr val="161616"/>
                </a:solidFill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History</a:t>
            </a:r>
            <a:r>
              <a:rPr dirty="0" sz="1900" spc="10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of</a:t>
            </a:r>
            <a:r>
              <a:rPr dirty="0" sz="1900" spc="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other</a:t>
            </a:r>
            <a:r>
              <a:rPr dirty="0" sz="1900" spc="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siblings.</a:t>
            </a:r>
            <a:endParaRPr sz="1900">
              <a:latin typeface="Calibri"/>
              <a:cs typeface="Calibri"/>
            </a:endParaRPr>
          </a:p>
          <a:p>
            <a:pPr marL="187325">
              <a:lnSpc>
                <a:spcPct val="100000"/>
              </a:lnSpc>
              <a:spcBef>
                <a:spcPts val="1170"/>
              </a:spcBef>
            </a:pPr>
            <a:r>
              <a:rPr dirty="0" sz="1450" spc="-260">
                <a:solidFill>
                  <a:srgbClr val="666666"/>
                </a:solidFill>
                <a:latin typeface="Consolas"/>
                <a:cs typeface="Consolas"/>
              </a:rPr>
              <a:t>-</a:t>
            </a:r>
            <a:r>
              <a:rPr dirty="0" sz="1450" spc="-380">
                <a:solidFill>
                  <a:srgbClr val="666666"/>
                </a:solidFill>
                <a:latin typeface="Consolas"/>
                <a:cs typeface="Consolas"/>
              </a:rPr>
              <a:t> </a:t>
            </a:r>
            <a:r>
              <a:rPr dirty="0" sz="1450" spc="-20">
                <a:latin typeface="Consolas"/>
                <a:cs typeface="Consolas"/>
              </a:rPr>
              <a:t>lUFU</a:t>
            </a:r>
            <a:endParaRPr sz="1450">
              <a:latin typeface="Consolas"/>
              <a:cs typeface="Consolas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31778" y="2444750"/>
            <a:ext cx="2318385" cy="159067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850"/>
              </a:spcBef>
            </a:pPr>
            <a:r>
              <a:rPr dirty="0" sz="1250">
                <a:solidFill>
                  <a:srgbClr val="857974"/>
                </a:solidFill>
                <a:latin typeface="Calibri"/>
                <a:cs typeface="Calibri"/>
              </a:rPr>
              <a:t>-</a:t>
            </a:r>
            <a:r>
              <a:rPr dirty="0" sz="1250" spc="204">
                <a:solidFill>
                  <a:srgbClr val="857974"/>
                </a:solidFill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i\tetaboTic.</a:t>
            </a:r>
            <a:r>
              <a:rPr dirty="0" sz="1250" spc="235">
                <a:latin typeface="Calibri"/>
                <a:cs typeface="Calibri"/>
              </a:rPr>
              <a:t> </a:t>
            </a:r>
            <a:r>
              <a:rPr dirty="0" sz="1250" spc="-50">
                <a:latin typeface="Calibri"/>
                <a:cs typeface="Calibri"/>
              </a:rPr>
              <a:t>gcnew</a:t>
            </a:r>
            <a:r>
              <a:rPr dirty="0" sz="1250" spc="-114"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ie</a:t>
            </a:r>
            <a:r>
              <a:rPr dirty="0" sz="1250" spc="22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-10">
                <a:latin typeface="Calibri"/>
                <a:cs typeface="Calibri"/>
              </a:rPr>
              <a:t>diseases</a:t>
            </a:r>
            <a:endParaRPr sz="1250">
              <a:latin typeface="Calibri"/>
              <a:cs typeface="Calibri"/>
            </a:endParaRPr>
          </a:p>
          <a:p>
            <a:pPr marL="126364" indent="-113664">
              <a:lnSpc>
                <a:spcPct val="100000"/>
              </a:lnSpc>
              <a:spcBef>
                <a:spcPts val="1150"/>
              </a:spcBef>
              <a:buClr>
                <a:srgbClr val="232323"/>
              </a:buClr>
              <a:buChar char="-"/>
              <a:tabLst>
                <a:tab pos="126364" algn="l"/>
              </a:tabLst>
            </a:pPr>
            <a:r>
              <a:rPr dirty="0" sz="1850">
                <a:latin typeface="Calibri"/>
                <a:cs typeface="Calibri"/>
              </a:rPr>
              <a:t>Precious</a:t>
            </a:r>
            <a:r>
              <a:rPr dirty="0" sz="1850" spc="170">
                <a:latin typeface="Calibri"/>
                <a:cs typeface="Calibri"/>
              </a:rPr>
              <a:t> </a:t>
            </a:r>
            <a:r>
              <a:rPr dirty="0" sz="1850">
                <a:latin typeface="Calibri"/>
                <a:cs typeface="Calibri"/>
              </a:rPr>
              <a:t>baby</a:t>
            </a:r>
            <a:r>
              <a:rPr dirty="0" sz="1850" spc="215">
                <a:latin typeface="Calibri"/>
                <a:cs typeface="Calibri"/>
              </a:rPr>
              <a:t> </a:t>
            </a:r>
            <a:r>
              <a:rPr dirty="0" sz="1850">
                <a:latin typeface="Calibri"/>
                <a:cs typeface="Calibri"/>
              </a:rPr>
              <a:t>or</a:t>
            </a:r>
            <a:r>
              <a:rPr dirty="0" sz="1850" spc="-10">
                <a:latin typeface="Calibri"/>
                <a:cs typeface="Calibri"/>
              </a:rPr>
              <a:t> </a:t>
            </a:r>
            <a:r>
              <a:rPr dirty="0" sz="1850" spc="-20">
                <a:latin typeface="Calibri"/>
                <a:cs typeface="Calibri"/>
              </a:rPr>
              <a:t>not?</a:t>
            </a:r>
            <a:endParaRPr sz="1850">
              <a:latin typeface="Calibri"/>
              <a:cs typeface="Calibri"/>
            </a:endParaRPr>
          </a:p>
          <a:p>
            <a:pPr marL="139065" indent="-126364">
              <a:lnSpc>
                <a:spcPct val="100000"/>
              </a:lnSpc>
              <a:spcBef>
                <a:spcPts val="1180"/>
              </a:spcBef>
              <a:buClr>
                <a:srgbClr val="242424"/>
              </a:buClr>
              <a:buChar char="-"/>
              <a:tabLst>
                <a:tab pos="139065" algn="l"/>
              </a:tabLst>
            </a:pPr>
            <a:r>
              <a:rPr dirty="0" sz="1800">
                <a:solidFill>
                  <a:srgbClr val="0A0A0A"/>
                </a:solidFill>
                <a:latin typeface="Calibri"/>
                <a:cs typeface="Calibri"/>
              </a:rPr>
              <a:t>Similar</a:t>
            </a:r>
            <a:r>
              <a:rPr dirty="0" sz="1800" spc="1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condition</a:t>
            </a:r>
            <a:endParaRPr sz="1800">
              <a:latin typeface="Calibri"/>
              <a:cs typeface="Calibri"/>
            </a:endParaRPr>
          </a:p>
          <a:p>
            <a:pPr marL="126364" indent="-113664">
              <a:lnSpc>
                <a:spcPct val="100000"/>
              </a:lnSpc>
              <a:spcBef>
                <a:spcPts val="1140"/>
              </a:spcBef>
              <a:buClr>
                <a:srgbClr val="131313"/>
              </a:buClr>
              <a:buChar char="-"/>
              <a:tabLst>
                <a:tab pos="126364" algn="l"/>
              </a:tabLst>
            </a:pPr>
            <a:r>
              <a:rPr dirty="0" sz="1850">
                <a:latin typeface="Calibri"/>
                <a:cs typeface="Calibri"/>
              </a:rPr>
              <a:t>Mother</a:t>
            </a:r>
            <a:r>
              <a:rPr dirty="0" sz="1850" spc="165">
                <a:latin typeface="Calibri"/>
                <a:cs typeface="Calibri"/>
              </a:rPr>
              <a:t> </a:t>
            </a:r>
            <a:r>
              <a:rPr dirty="0" sz="1850">
                <a:latin typeface="Calibri"/>
                <a:cs typeface="Calibri"/>
              </a:rPr>
              <a:t>experience</a:t>
            </a:r>
            <a:r>
              <a:rPr dirty="0" sz="1850" spc="65">
                <a:latin typeface="Calibri"/>
                <a:cs typeface="Calibri"/>
              </a:rPr>
              <a:t> </a:t>
            </a:r>
            <a:r>
              <a:rPr dirty="0" sz="1850" spc="-50">
                <a:latin typeface="Calibri"/>
                <a:cs typeface="Calibri"/>
              </a:rPr>
              <a:t>!</a:t>
            </a:r>
            <a:endParaRPr sz="1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2400" y="3340100"/>
            <a:ext cx="3911600" cy="2286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7108" y="555095"/>
            <a:ext cx="1985645" cy="32702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950">
                <a:solidFill>
                  <a:srgbClr val="310A42"/>
                </a:solidFill>
                <a:latin typeface="Calibri"/>
                <a:cs typeface="Calibri"/>
              </a:rPr>
              <a:t>4.</a:t>
            </a:r>
            <a:r>
              <a:rPr dirty="0" sz="1950" spc="114">
                <a:solidFill>
                  <a:srgbClr val="310A42"/>
                </a:solidFill>
                <a:latin typeface="Calibri"/>
                <a:cs typeface="Calibri"/>
              </a:rPr>
              <a:t> </a:t>
            </a:r>
            <a:r>
              <a:rPr dirty="0" sz="1950" spc="60">
                <a:solidFill>
                  <a:srgbClr val="3F116D"/>
                </a:solidFill>
                <a:latin typeface="Calibri"/>
                <a:cs typeface="Calibri"/>
              </a:rPr>
              <a:t>Consanguinity</a:t>
            </a:r>
            <a:r>
              <a:rPr dirty="0" sz="1950" spc="265">
                <a:solidFill>
                  <a:srgbClr val="3F116D"/>
                </a:solidFill>
                <a:latin typeface="Calibri"/>
                <a:cs typeface="Calibri"/>
              </a:rPr>
              <a:t> </a:t>
            </a:r>
            <a:r>
              <a:rPr dirty="0" sz="1950" spc="-50">
                <a:solidFill>
                  <a:srgbClr val="2A183F"/>
                </a:solidFill>
                <a:latin typeface="Calibri"/>
                <a:cs typeface="Calibri"/>
              </a:rPr>
              <a:t>: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2566" y="954352"/>
            <a:ext cx="3535045" cy="3031490"/>
          </a:xfrm>
          <a:prstGeom prst="rect">
            <a:avLst/>
          </a:prstGeom>
        </p:spPr>
        <p:txBody>
          <a:bodyPr wrap="square" lIns="0" tIns="131445" rIns="0" bIns="0" rtlCol="0" vert="horz">
            <a:spAutoFit/>
          </a:bodyPr>
          <a:lstStyle/>
          <a:p>
            <a:pPr marL="348615" indent="-102235">
              <a:lnSpc>
                <a:spcPct val="100000"/>
              </a:lnSpc>
              <a:spcBef>
                <a:spcPts val="1035"/>
              </a:spcBef>
              <a:buClr>
                <a:srgbClr val="626262"/>
              </a:buClr>
              <a:buChar char="-"/>
              <a:tabLst>
                <a:tab pos="348615" algn="l"/>
              </a:tabLst>
            </a:pPr>
            <a:r>
              <a:rPr dirty="0" sz="1800" spc="-70">
                <a:latin typeface="Calibri"/>
                <a:cs typeface="Calibri"/>
              </a:rPr>
              <a:t>For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75">
                <a:latin typeface="Calibri"/>
                <a:cs typeface="Calibri"/>
              </a:rPr>
              <a:t>congenital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abnormalities.</a:t>
            </a:r>
            <a:endParaRPr sz="1800">
              <a:latin typeface="Calibri"/>
              <a:cs typeface="Calibri"/>
            </a:endParaRPr>
          </a:p>
          <a:p>
            <a:pPr marL="361315" indent="-89535">
              <a:lnSpc>
                <a:spcPct val="100000"/>
              </a:lnSpc>
              <a:spcBef>
                <a:spcPts val="940"/>
              </a:spcBef>
              <a:buClr>
                <a:srgbClr val="484848"/>
              </a:buClr>
              <a:buChar char="-"/>
              <a:tabLst>
                <a:tab pos="361315" algn="l"/>
              </a:tabLst>
            </a:pPr>
            <a:r>
              <a:rPr dirty="0" sz="1800" spc="-80">
                <a:latin typeface="Calibri"/>
                <a:cs typeface="Calibri"/>
              </a:rPr>
              <a:t>Degree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114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consangufn\ty.</a:t>
            </a:r>
            <a:endParaRPr sz="1800">
              <a:latin typeface="Calibri"/>
              <a:cs typeface="Calibri"/>
            </a:endParaRPr>
          </a:p>
          <a:p>
            <a:pPr marL="269875" indent="-256540">
              <a:lnSpc>
                <a:spcPct val="100000"/>
              </a:lnSpc>
              <a:spcBef>
                <a:spcPts val="1190"/>
              </a:spcBef>
              <a:buClr>
                <a:srgbClr val="441C7C"/>
              </a:buClr>
              <a:buAutoNum type="arabicPeriod" startAt="5"/>
              <a:tabLst>
                <a:tab pos="269875" algn="l"/>
              </a:tabLst>
            </a:pPr>
            <a:r>
              <a:rPr dirty="0" sz="1950" spc="90">
                <a:solidFill>
                  <a:srgbClr val="B172F9"/>
                </a:solidFill>
                <a:latin typeface="Calibri"/>
                <a:cs typeface="Calibri"/>
              </a:rPr>
              <a:t>Mode</a:t>
            </a:r>
            <a:r>
              <a:rPr dirty="0" sz="1950" spc="50">
                <a:solidFill>
                  <a:srgbClr val="B172F9"/>
                </a:solidFill>
                <a:latin typeface="Calibri"/>
                <a:cs typeface="Calibri"/>
              </a:rPr>
              <a:t> </a:t>
            </a:r>
            <a:r>
              <a:rPr dirty="0" sz="1950" spc="60">
                <a:solidFill>
                  <a:srgbClr val="441377"/>
                </a:solidFill>
                <a:latin typeface="Calibri"/>
                <a:cs typeface="Calibri"/>
              </a:rPr>
              <a:t>of</a:t>
            </a:r>
            <a:r>
              <a:rPr dirty="0" sz="1950" spc="100">
                <a:solidFill>
                  <a:srgbClr val="441377"/>
                </a:solidFill>
                <a:latin typeface="Calibri"/>
                <a:cs typeface="Calibri"/>
              </a:rPr>
              <a:t> </a:t>
            </a:r>
            <a:r>
              <a:rPr dirty="0" sz="1950" spc="50">
                <a:solidFill>
                  <a:srgbClr val="722BB1"/>
                </a:solidFill>
                <a:latin typeface="Calibri"/>
                <a:cs typeface="Calibri"/>
              </a:rPr>
              <a:t>delivery?</a:t>
            </a:r>
            <a:r>
              <a:rPr dirty="0" sz="1950" spc="145">
                <a:solidFill>
                  <a:srgbClr val="722BB1"/>
                </a:solidFill>
                <a:latin typeface="Calibri"/>
                <a:cs typeface="Calibri"/>
              </a:rPr>
              <a:t> </a:t>
            </a:r>
            <a:r>
              <a:rPr dirty="0" sz="1950" spc="100">
                <a:latin typeface="Calibri"/>
                <a:cs typeface="Calibri"/>
              </a:rPr>
              <a:t>NVD</a:t>
            </a:r>
            <a:r>
              <a:rPr dirty="0" sz="1950" spc="35">
                <a:latin typeface="Calibri"/>
                <a:cs typeface="Calibri"/>
              </a:rPr>
              <a:t> </a:t>
            </a:r>
            <a:r>
              <a:rPr dirty="0" sz="1950" spc="95">
                <a:latin typeface="Calibri"/>
                <a:cs typeface="Calibri"/>
              </a:rPr>
              <a:t>or</a:t>
            </a:r>
            <a:r>
              <a:rPr dirty="0" sz="1950" spc="55">
                <a:latin typeface="Calibri"/>
                <a:cs typeface="Calibri"/>
              </a:rPr>
              <a:t> </a:t>
            </a:r>
            <a:r>
              <a:rPr dirty="0" sz="1950" spc="65">
                <a:latin typeface="Calibri"/>
                <a:cs typeface="Calibri"/>
              </a:rPr>
              <a:t>CS</a:t>
            </a:r>
            <a:endParaRPr sz="1950">
              <a:latin typeface="Calibri"/>
              <a:cs typeface="Calibri"/>
            </a:endParaRPr>
          </a:p>
          <a:p>
            <a:pPr marL="269875" indent="-257175">
              <a:lnSpc>
                <a:spcPct val="100000"/>
              </a:lnSpc>
              <a:spcBef>
                <a:spcPts val="1560"/>
              </a:spcBef>
              <a:buClr>
                <a:srgbClr val="421A70"/>
              </a:buClr>
              <a:buAutoNum type="arabicPeriod" startAt="5"/>
              <a:tabLst>
                <a:tab pos="269875" algn="l"/>
              </a:tabLst>
            </a:pPr>
            <a:r>
              <a:rPr dirty="0" sz="1950" spc="85">
                <a:solidFill>
                  <a:srgbClr val="481A79"/>
                </a:solidFill>
                <a:latin typeface="Calibri"/>
                <a:cs typeface="Calibri"/>
              </a:rPr>
              <a:t>Full</a:t>
            </a:r>
            <a:r>
              <a:rPr dirty="0" sz="1950">
                <a:solidFill>
                  <a:srgbClr val="481A79"/>
                </a:solidFill>
                <a:latin typeface="Calibri"/>
                <a:cs typeface="Calibri"/>
              </a:rPr>
              <a:t> </a:t>
            </a:r>
            <a:r>
              <a:rPr dirty="0" sz="1950" spc="65">
                <a:solidFill>
                  <a:srgbClr val="4D1F79"/>
                </a:solidFill>
                <a:latin typeface="Calibri"/>
                <a:cs typeface="Calibri"/>
              </a:rPr>
              <a:t>term,</a:t>
            </a:r>
            <a:r>
              <a:rPr dirty="0" sz="1950" spc="15">
                <a:solidFill>
                  <a:srgbClr val="4D1F79"/>
                </a:solidFill>
                <a:latin typeface="Calibri"/>
                <a:cs typeface="Calibri"/>
              </a:rPr>
              <a:t> </a:t>
            </a:r>
            <a:r>
              <a:rPr dirty="0" sz="1950" spc="114">
                <a:solidFill>
                  <a:srgbClr val="54089A"/>
                </a:solidFill>
                <a:latin typeface="Calibri"/>
                <a:cs typeface="Calibri"/>
              </a:rPr>
              <a:t>NT</a:t>
            </a:r>
            <a:r>
              <a:rPr dirty="0" sz="1950" spc="-25">
                <a:solidFill>
                  <a:srgbClr val="54089A"/>
                </a:solidFill>
                <a:latin typeface="Calibri"/>
                <a:cs typeface="Calibri"/>
              </a:rPr>
              <a:t> </a:t>
            </a:r>
            <a:r>
              <a:rPr dirty="0" sz="1950" spc="95">
                <a:solidFill>
                  <a:srgbClr val="5D3190"/>
                </a:solidFill>
                <a:latin typeface="Calibri"/>
                <a:cs typeface="Calibri"/>
              </a:rPr>
              <a:t>or</a:t>
            </a:r>
            <a:r>
              <a:rPr dirty="0" sz="1950">
                <a:solidFill>
                  <a:srgbClr val="5D3190"/>
                </a:solidFill>
                <a:latin typeface="Calibri"/>
                <a:cs typeface="Calibri"/>
              </a:rPr>
              <a:t> </a:t>
            </a:r>
            <a:r>
              <a:rPr dirty="0" sz="1950" spc="45">
                <a:solidFill>
                  <a:srgbClr val="412164"/>
                </a:solidFill>
                <a:latin typeface="Calibri"/>
                <a:cs typeface="Calibri"/>
              </a:rPr>
              <a:t>preterm.</a:t>
            </a:r>
            <a:endParaRPr sz="1950">
              <a:latin typeface="Calibri"/>
              <a:cs typeface="Calibri"/>
            </a:endParaRPr>
          </a:p>
          <a:p>
            <a:pPr lvl="1" marL="357505" indent="-111125">
              <a:lnSpc>
                <a:spcPct val="100000"/>
              </a:lnSpc>
              <a:spcBef>
                <a:spcPts val="1660"/>
              </a:spcBef>
              <a:buClr>
                <a:srgbClr val="262626"/>
              </a:buClr>
              <a:buChar char="-"/>
              <a:tabLst>
                <a:tab pos="357505" algn="l"/>
              </a:tabLst>
            </a:pPr>
            <a:r>
              <a:rPr dirty="0" sz="1750" spc="-55">
                <a:latin typeface="Calibri"/>
                <a:cs typeface="Calibri"/>
              </a:rPr>
              <a:t>Calculation</a:t>
            </a:r>
            <a:r>
              <a:rPr dirty="0" sz="1750" spc="-45">
                <a:latin typeface="Calibri"/>
                <a:cs typeface="Calibri"/>
              </a:rPr>
              <a:t> </a:t>
            </a:r>
            <a:r>
              <a:rPr dirty="0" sz="1750">
                <a:solidFill>
                  <a:srgbClr val="0F0F0F"/>
                </a:solidFill>
                <a:latin typeface="Calibri"/>
                <a:cs typeface="Calibri"/>
              </a:rPr>
              <a:t>of</a:t>
            </a:r>
            <a:r>
              <a:rPr dirty="0" sz="1750" spc="-5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dirty="0" sz="1750" spc="-60">
                <a:latin typeface="Calibri"/>
                <a:cs typeface="Calibri"/>
              </a:rPr>
              <a:t>the</a:t>
            </a:r>
            <a:r>
              <a:rPr dirty="0" sz="1750" spc="-75">
                <a:latin typeface="Calibri"/>
                <a:cs typeface="Calibri"/>
              </a:rPr>
              <a:t> </a:t>
            </a:r>
            <a:r>
              <a:rPr dirty="0" sz="1750" spc="-45">
                <a:solidFill>
                  <a:srgbClr val="111111"/>
                </a:solidFill>
                <a:latin typeface="Calibri"/>
                <a:cs typeface="Calibri"/>
              </a:rPr>
              <a:t>gestational</a:t>
            </a:r>
            <a:r>
              <a:rPr dirty="0" sz="1750" spc="30">
                <a:solidFill>
                  <a:srgbClr val="111111"/>
                </a:solidFill>
                <a:latin typeface="Calibri"/>
                <a:cs typeface="Calibri"/>
              </a:rPr>
              <a:t> </a:t>
            </a:r>
            <a:r>
              <a:rPr dirty="0" sz="1750" spc="-20">
                <a:solidFill>
                  <a:srgbClr val="111111"/>
                </a:solidFill>
                <a:latin typeface="Calibri"/>
                <a:cs typeface="Calibri"/>
              </a:rPr>
              <a:t>age.</a:t>
            </a:r>
            <a:endParaRPr sz="175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Char char="-"/>
            </a:pPr>
            <a:endParaRPr sz="175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Calibri"/>
              <a:buChar char="-"/>
            </a:pPr>
            <a:endParaRPr sz="1750">
              <a:latin typeface="Calibri"/>
              <a:cs typeface="Calibri"/>
            </a:endParaRPr>
          </a:p>
          <a:p>
            <a:pPr lvl="1" marL="363220" indent="-90805">
              <a:lnSpc>
                <a:spcPct val="100000"/>
              </a:lnSpc>
              <a:buClr>
                <a:srgbClr val="5D5D5D"/>
              </a:buClr>
              <a:buChar char="-"/>
              <a:tabLst>
                <a:tab pos="363220" algn="l"/>
              </a:tabLst>
            </a:pPr>
            <a:r>
              <a:rPr dirty="0" u="heavy" sz="1650" spc="80">
                <a:solidFill>
                  <a:srgbClr val="562A79"/>
                </a:solidFill>
                <a:uFill>
                  <a:solidFill>
                    <a:srgbClr val="54287C"/>
                  </a:solidFill>
                </a:uFill>
                <a:latin typeface="Calibri"/>
                <a:cs typeface="Calibri"/>
              </a:rPr>
              <a:t>Ballard</a:t>
            </a:r>
            <a:r>
              <a:rPr dirty="0" u="heavy" sz="1650" spc="45">
                <a:solidFill>
                  <a:srgbClr val="562A79"/>
                </a:solidFill>
                <a:uFill>
                  <a:solidFill>
                    <a:srgbClr val="54287C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650" spc="75">
                <a:solidFill>
                  <a:srgbClr val="D39AFF"/>
                </a:solidFill>
                <a:uFill>
                  <a:solidFill>
                    <a:srgbClr val="54287C"/>
                  </a:solidFill>
                </a:uFill>
                <a:latin typeface="Calibri"/>
                <a:cs typeface="Calibri"/>
              </a:rPr>
              <a:t>Maturational</a:t>
            </a:r>
            <a:r>
              <a:rPr dirty="0" u="heavy" sz="1650" spc="160">
                <a:solidFill>
                  <a:srgbClr val="D39AFF"/>
                </a:solidFill>
                <a:uFill>
                  <a:solidFill>
                    <a:srgbClr val="54287C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650" spc="70">
                <a:solidFill>
                  <a:srgbClr val="49247C"/>
                </a:solidFill>
                <a:uFill>
                  <a:solidFill>
                    <a:srgbClr val="54287C"/>
                  </a:solidFill>
                </a:uFill>
                <a:latin typeface="Calibri"/>
                <a:cs typeface="Calibri"/>
              </a:rPr>
              <a:t>Assessment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1800" y="419100"/>
            <a:ext cx="4165600" cy="3429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22575" y="1830652"/>
            <a:ext cx="2448560" cy="3511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-90">
                <a:solidFill>
                  <a:srgbClr val="000000"/>
                </a:solidFill>
              </a:rPr>
              <a:t>Doctors</a:t>
            </a:r>
            <a:r>
              <a:rPr dirty="0" sz="2100" spc="-60">
                <a:solidFill>
                  <a:srgbClr val="000000"/>
                </a:solidFill>
              </a:rPr>
              <a:t> </a:t>
            </a:r>
            <a:r>
              <a:rPr dirty="0" sz="2100" spc="-125">
                <a:solidFill>
                  <a:srgbClr val="000000"/>
                </a:solidFill>
              </a:rPr>
              <a:t>are</a:t>
            </a:r>
            <a:r>
              <a:rPr dirty="0" sz="2100" spc="-35">
                <a:solidFill>
                  <a:srgbClr val="000000"/>
                </a:solidFill>
              </a:rPr>
              <a:t> </a:t>
            </a:r>
            <a:r>
              <a:rPr dirty="0" sz="2100">
                <a:solidFill>
                  <a:srgbClr val="000000"/>
                </a:solidFill>
              </a:rPr>
              <a:t>not</a:t>
            </a:r>
            <a:r>
              <a:rPr dirty="0" sz="2100" spc="-145">
                <a:solidFill>
                  <a:srgbClr val="000000"/>
                </a:solidFill>
              </a:rPr>
              <a:t> </a:t>
            </a:r>
            <a:r>
              <a:rPr dirty="0" sz="2100" spc="-10">
                <a:solidFill>
                  <a:srgbClr val="000000"/>
                </a:solidFill>
              </a:rPr>
              <a:t>poor</a:t>
            </a:r>
            <a:r>
              <a:rPr dirty="0" sz="2100" spc="25">
                <a:solidFill>
                  <a:srgbClr val="000000"/>
                </a:solidFill>
              </a:rPr>
              <a:t> </a:t>
            </a:r>
            <a:r>
              <a:rPr dirty="0" sz="2100" spc="-50">
                <a:solidFill>
                  <a:srgbClr val="000000"/>
                </a:solidFill>
              </a:rPr>
              <a:t>!</a:t>
            </a:r>
            <a:endParaRPr sz="21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6700" y="1016000"/>
            <a:ext cx="1282700" cy="5461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4730" rIns="0" bIns="0" rtlCol="0" vert="horz">
            <a:spAutoFit/>
          </a:bodyPr>
          <a:lstStyle/>
          <a:p>
            <a:pPr marL="184785">
              <a:lnSpc>
                <a:spcPct val="100000"/>
              </a:lnSpc>
              <a:spcBef>
                <a:spcPts val="130"/>
              </a:spcBef>
            </a:pPr>
            <a:r>
              <a:rPr dirty="0" sz="2050">
                <a:solidFill>
                  <a:srgbClr val="6E429E"/>
                </a:solidFill>
                <a:latin typeface="Cambria"/>
                <a:cs typeface="Cambria"/>
              </a:rPr>
              <a:t>7.</a:t>
            </a:r>
            <a:r>
              <a:rPr dirty="0" sz="2050" spc="50">
                <a:solidFill>
                  <a:srgbClr val="6E429E"/>
                </a:solidFill>
                <a:latin typeface="Cambria"/>
                <a:cs typeface="Cambria"/>
              </a:rPr>
              <a:t> </a:t>
            </a:r>
            <a:r>
              <a:rPr dirty="0" sz="2050" spc="-10">
                <a:solidFill>
                  <a:srgbClr val="462369"/>
                </a:solidFill>
                <a:latin typeface="Cambria"/>
                <a:cs typeface="Cambria"/>
              </a:rPr>
              <a:t>Age</a:t>
            </a:r>
            <a:r>
              <a:rPr dirty="0" sz="2050" spc="50">
                <a:solidFill>
                  <a:srgbClr val="462369"/>
                </a:solidFill>
                <a:latin typeface="Cambria"/>
                <a:cs typeface="Cambria"/>
              </a:rPr>
              <a:t> </a:t>
            </a:r>
            <a:r>
              <a:rPr dirty="0" sz="2050">
                <a:solidFill>
                  <a:srgbClr val="825BB1"/>
                </a:solidFill>
                <a:latin typeface="Cambria"/>
                <a:cs typeface="Cambria"/>
              </a:rPr>
              <a:t>of</a:t>
            </a:r>
            <a:r>
              <a:rPr dirty="0" sz="2050" spc="70">
                <a:solidFill>
                  <a:srgbClr val="825BB1"/>
                </a:solidFill>
                <a:latin typeface="Cambria"/>
                <a:cs typeface="Cambria"/>
              </a:rPr>
              <a:t> </a:t>
            </a:r>
            <a:r>
              <a:rPr dirty="0" sz="2050">
                <a:solidFill>
                  <a:srgbClr val="673899"/>
                </a:solidFill>
                <a:latin typeface="Cambria"/>
                <a:cs typeface="Cambria"/>
              </a:rPr>
              <a:t>the</a:t>
            </a:r>
            <a:r>
              <a:rPr dirty="0" sz="2050" spc="110">
                <a:solidFill>
                  <a:srgbClr val="673899"/>
                </a:solidFill>
                <a:latin typeface="Cambria"/>
                <a:cs typeface="Cambria"/>
              </a:rPr>
              <a:t> </a:t>
            </a:r>
            <a:r>
              <a:rPr dirty="0" sz="2050" spc="-35">
                <a:solidFill>
                  <a:srgbClr val="46166D"/>
                </a:solidFill>
                <a:latin typeface="Cambria"/>
                <a:cs typeface="Cambria"/>
              </a:rPr>
              <a:t>Baby: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54417" y="1543898"/>
            <a:ext cx="2810510" cy="2533650"/>
          </a:xfrm>
          <a:prstGeom prst="rect">
            <a:avLst/>
          </a:prstGeom>
        </p:spPr>
        <p:txBody>
          <a:bodyPr wrap="square" lIns="0" tIns="163830" rIns="0" bIns="0" rtlCol="0" vert="horz">
            <a:spAutoFit/>
          </a:bodyPr>
          <a:lstStyle/>
          <a:p>
            <a:pPr marL="1038860">
              <a:lnSpc>
                <a:spcPct val="100000"/>
              </a:lnSpc>
              <a:spcBef>
                <a:spcPts val="1290"/>
              </a:spcBef>
            </a:pPr>
            <a:r>
              <a:rPr dirty="0" sz="1800" spc="-10">
                <a:solidFill>
                  <a:srgbClr val="B13B3A"/>
                </a:solidFill>
                <a:latin typeface="Cambria"/>
                <a:cs typeface="Cambria"/>
              </a:rPr>
              <a:t>Jaundice</a:t>
            </a:r>
            <a:endParaRPr sz="1800">
              <a:latin typeface="Cambria"/>
              <a:cs typeface="Cambria"/>
            </a:endParaRPr>
          </a:p>
          <a:p>
            <a:pPr marL="290195" indent="-277495">
              <a:lnSpc>
                <a:spcPct val="100000"/>
              </a:lnSpc>
              <a:spcBef>
                <a:spcPts val="1340"/>
              </a:spcBef>
              <a:buClr>
                <a:srgbClr val="54238E"/>
              </a:buClr>
              <a:buAutoNum type="arabicPeriod" startAt="8"/>
              <a:tabLst>
                <a:tab pos="290195" algn="l"/>
              </a:tabLst>
            </a:pPr>
            <a:r>
              <a:rPr dirty="0" sz="2000">
                <a:solidFill>
                  <a:srgbClr val="6E2DB5"/>
                </a:solidFill>
                <a:latin typeface="Cambria"/>
                <a:cs typeface="Cambria"/>
              </a:rPr>
              <a:t>Maternal</a:t>
            </a:r>
            <a:r>
              <a:rPr dirty="0" sz="2000" spc="225">
                <a:solidFill>
                  <a:srgbClr val="6E2DB5"/>
                </a:solidFill>
                <a:latin typeface="Cambria"/>
                <a:cs typeface="Cambria"/>
              </a:rPr>
              <a:t> </a:t>
            </a:r>
            <a:r>
              <a:rPr dirty="0" sz="2000" spc="-85">
                <a:solidFill>
                  <a:srgbClr val="4F286B"/>
                </a:solidFill>
                <a:latin typeface="Cambria"/>
                <a:cs typeface="Cambria"/>
              </a:rPr>
              <a:t>risk</a:t>
            </a:r>
            <a:r>
              <a:rPr dirty="0" sz="2000" spc="40">
                <a:solidFill>
                  <a:srgbClr val="4F286B"/>
                </a:solidFill>
                <a:latin typeface="Cambria"/>
                <a:cs typeface="Cambria"/>
              </a:rPr>
              <a:t> </a:t>
            </a:r>
            <a:r>
              <a:rPr dirty="0" sz="2000">
                <a:solidFill>
                  <a:srgbClr val="A17CB6"/>
                </a:solidFill>
                <a:latin typeface="Cambria"/>
                <a:cs typeface="Cambria"/>
              </a:rPr>
              <a:t>factors:</a:t>
            </a:r>
            <a:r>
              <a:rPr dirty="0" sz="2000" spc="65">
                <a:solidFill>
                  <a:srgbClr val="A17CB6"/>
                </a:solidFill>
                <a:latin typeface="Cambria"/>
                <a:cs typeface="Cambria"/>
              </a:rPr>
              <a:t> </a:t>
            </a:r>
            <a:r>
              <a:rPr dirty="0" sz="2000" spc="-25">
                <a:solidFill>
                  <a:srgbClr val="705295"/>
                </a:solidFill>
                <a:latin typeface="Cambria"/>
                <a:cs typeface="Cambria"/>
              </a:rPr>
              <a:t>..</a:t>
            </a:r>
            <a:endParaRPr sz="2000">
              <a:latin typeface="Cambria"/>
              <a:cs typeface="Cambria"/>
            </a:endParaRPr>
          </a:p>
          <a:p>
            <a:pPr marL="288925" indent="-275590">
              <a:lnSpc>
                <a:spcPct val="100000"/>
              </a:lnSpc>
              <a:spcBef>
                <a:spcPts val="1350"/>
              </a:spcBef>
              <a:buClr>
                <a:srgbClr val="4F1F83"/>
              </a:buClr>
              <a:buAutoNum type="arabicPeriod" startAt="8"/>
              <a:tabLst>
                <a:tab pos="288925" algn="l"/>
              </a:tabLst>
            </a:pPr>
            <a:r>
              <a:rPr dirty="0" sz="2050" spc="-45">
                <a:solidFill>
                  <a:srgbClr val="422369"/>
                </a:solidFill>
                <a:latin typeface="Cambria"/>
                <a:cs typeface="Cambria"/>
              </a:rPr>
              <a:t>Parent</a:t>
            </a:r>
            <a:r>
              <a:rPr dirty="0" sz="2050" spc="70">
                <a:solidFill>
                  <a:srgbClr val="422369"/>
                </a:solidFill>
                <a:latin typeface="Cambria"/>
                <a:cs typeface="Cambria"/>
              </a:rPr>
              <a:t> </a:t>
            </a:r>
            <a:r>
              <a:rPr dirty="0" sz="2050" spc="-10">
                <a:solidFill>
                  <a:srgbClr val="3F1870"/>
                </a:solidFill>
                <a:latin typeface="Cambria"/>
                <a:cs typeface="Cambria"/>
              </a:rPr>
              <a:t>history:</a:t>
            </a:r>
            <a:endParaRPr sz="2050">
              <a:latin typeface="Cambria"/>
              <a:cs typeface="Cambria"/>
            </a:endParaRPr>
          </a:p>
          <a:p>
            <a:pPr marL="53975">
              <a:lnSpc>
                <a:spcPct val="100000"/>
              </a:lnSpc>
              <a:spcBef>
                <a:spcPts val="1190"/>
              </a:spcBef>
            </a:pPr>
            <a:r>
              <a:rPr dirty="0" sz="1550">
                <a:solidFill>
                  <a:srgbClr val="1F1F1F"/>
                </a:solidFill>
                <a:latin typeface="Cambria"/>
                <a:cs typeface="Cambria"/>
              </a:rPr>
              <a:t>-</a:t>
            </a:r>
            <a:r>
              <a:rPr dirty="0" sz="1550" spc="3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dirty="0" sz="1550" spc="-10">
                <a:latin typeface="Cambria"/>
                <a:cs typeface="Cambria"/>
              </a:rPr>
              <a:t>Name:</a:t>
            </a:r>
            <a:endParaRPr sz="155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55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Cambria"/>
              <a:cs typeface="Cambria"/>
            </a:endParaRPr>
          </a:p>
          <a:p>
            <a:pPr marL="165735">
              <a:lnSpc>
                <a:spcPct val="100000"/>
              </a:lnSpc>
            </a:pPr>
            <a:r>
              <a:rPr dirty="0" sz="1750" spc="-120">
                <a:latin typeface="Cambria"/>
                <a:cs typeface="Cambria"/>
              </a:rPr>
              <a:t>Blood</a:t>
            </a:r>
            <a:r>
              <a:rPr dirty="0" sz="1750" spc="25">
                <a:latin typeface="Cambria"/>
                <a:cs typeface="Cambria"/>
              </a:rPr>
              <a:t> </a:t>
            </a:r>
            <a:r>
              <a:rPr dirty="0" sz="1750" spc="-10">
                <a:solidFill>
                  <a:srgbClr val="0A0A0A"/>
                </a:solidFill>
                <a:latin typeface="Cambria"/>
                <a:cs typeface="Cambria"/>
              </a:rPr>
              <a:t>group:</a:t>
            </a:r>
            <a:endParaRPr sz="17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6500" y="1498600"/>
            <a:ext cx="5816600" cy="17907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3183" rIns="0" bIns="0" rtlCol="0" vert="horz">
            <a:spAutoFit/>
          </a:bodyPr>
          <a:lstStyle/>
          <a:p>
            <a:pPr marL="1219835">
              <a:lnSpc>
                <a:spcPct val="100000"/>
              </a:lnSpc>
              <a:spcBef>
                <a:spcPts val="95"/>
              </a:spcBef>
            </a:pPr>
            <a:r>
              <a:rPr dirty="0" spc="-100">
                <a:solidFill>
                  <a:srgbClr val="460F91"/>
                </a:solidFill>
              </a:rPr>
              <a:t>5.</a:t>
            </a:r>
            <a:r>
              <a:rPr dirty="0" spc="-220">
                <a:solidFill>
                  <a:srgbClr val="460F91"/>
                </a:solidFill>
              </a:rPr>
              <a:t> </a:t>
            </a:r>
            <a:r>
              <a:rPr dirty="0" spc="-145">
                <a:solidFill>
                  <a:srgbClr val="701FDD"/>
                </a:solidFill>
              </a:rPr>
              <a:t>Mode</a:t>
            </a:r>
            <a:r>
              <a:rPr dirty="0" spc="-25">
                <a:solidFill>
                  <a:srgbClr val="701FDD"/>
                </a:solidFill>
              </a:rPr>
              <a:t> </a:t>
            </a:r>
            <a:r>
              <a:rPr dirty="0">
                <a:solidFill>
                  <a:srgbClr val="3F0885"/>
                </a:solidFill>
              </a:rPr>
              <a:t>of</a:t>
            </a:r>
            <a:r>
              <a:rPr dirty="0" spc="-130">
                <a:solidFill>
                  <a:srgbClr val="3F0885"/>
                </a:solidFill>
              </a:rPr>
              <a:t> </a:t>
            </a:r>
            <a:r>
              <a:rPr dirty="0" spc="-150"/>
              <a:t>delivery?</a:t>
            </a:r>
            <a:r>
              <a:rPr dirty="0" spc="-15"/>
              <a:t> </a:t>
            </a:r>
            <a:r>
              <a:rPr dirty="0" spc="-315">
                <a:solidFill>
                  <a:srgbClr val="000000"/>
                </a:solidFill>
              </a:rPr>
              <a:t>NVD</a:t>
            </a:r>
            <a:r>
              <a:rPr dirty="0" spc="-70">
                <a:solidFill>
                  <a:srgbClr val="000000"/>
                </a:solidFill>
              </a:rPr>
              <a:t> </a:t>
            </a:r>
            <a:r>
              <a:rPr dirty="0" spc="-35">
                <a:solidFill>
                  <a:srgbClr val="000000"/>
                </a:solidFill>
              </a:rPr>
              <a:t>or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 spc="-595">
                <a:solidFill>
                  <a:srgbClr val="000000"/>
                </a:solidFill>
              </a:rPr>
              <a:t>CS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2009" y="356922"/>
            <a:ext cx="2605405" cy="367030"/>
          </a:xfrm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2200">
                <a:solidFill>
                  <a:srgbClr val="8738CF"/>
                </a:solidFill>
                <a:latin typeface="Calibri"/>
                <a:cs typeface="Calibri"/>
              </a:rPr>
              <a:t>8.</a:t>
            </a:r>
            <a:r>
              <a:rPr dirty="0" sz="2200" spc="-125">
                <a:solidFill>
                  <a:srgbClr val="8738CF"/>
                </a:solidFill>
                <a:latin typeface="Calibri"/>
                <a:cs typeface="Calibri"/>
              </a:rPr>
              <a:t> </a:t>
            </a:r>
            <a:r>
              <a:rPr dirty="0" sz="2200" spc="-45">
                <a:solidFill>
                  <a:srgbClr val="5B0FAC"/>
                </a:solidFill>
                <a:latin typeface="Calibri"/>
                <a:cs typeface="Calibri"/>
              </a:rPr>
              <a:t>Maternal </a:t>
            </a:r>
            <a:r>
              <a:rPr dirty="0" sz="2200" spc="-10">
                <a:solidFill>
                  <a:srgbClr val="8260A5"/>
                </a:solidFill>
                <a:latin typeface="Calibri"/>
                <a:cs typeface="Calibri"/>
              </a:rPr>
              <a:t>risk</a:t>
            </a:r>
            <a:r>
              <a:rPr dirty="0" sz="2200" spc="-50">
                <a:solidFill>
                  <a:srgbClr val="8260A5"/>
                </a:solidFill>
                <a:latin typeface="Calibri"/>
                <a:cs typeface="Calibri"/>
              </a:rPr>
              <a:t> </a:t>
            </a:r>
            <a:r>
              <a:rPr dirty="0" sz="2200" spc="-45">
                <a:solidFill>
                  <a:srgbClr val="4D1A90"/>
                </a:solidFill>
                <a:latin typeface="Calibri"/>
                <a:cs typeface="Calibri"/>
              </a:rPr>
              <a:t>factors: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58307" y="960966"/>
            <a:ext cx="3713479" cy="3329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2225">
              <a:lnSpc>
                <a:spcPts val="2355"/>
              </a:lnSpc>
              <a:spcBef>
                <a:spcPts val="130"/>
              </a:spcBef>
            </a:pPr>
            <a:r>
              <a:rPr dirty="0" sz="2050" spc="-175">
                <a:latin typeface="Calibri"/>
                <a:cs typeface="Calibri"/>
              </a:rPr>
              <a:t>z-</a:t>
            </a:r>
            <a:r>
              <a:rPr dirty="0" sz="2050" spc="-145">
                <a:latin typeface="Calibri"/>
                <a:cs typeface="Calibri"/>
              </a:rPr>
              <a:t> </a:t>
            </a:r>
            <a:r>
              <a:rPr dirty="0" sz="2050" spc="-50">
                <a:latin typeface="Calibri"/>
                <a:cs typeface="Calibri"/>
              </a:rPr>
              <a:t>Maternal</a:t>
            </a:r>
            <a:r>
              <a:rPr dirty="0" sz="2050" spc="-40">
                <a:latin typeface="Calibri"/>
                <a:cs typeface="Calibri"/>
              </a:rPr>
              <a:t> </a:t>
            </a:r>
            <a:r>
              <a:rPr dirty="0" sz="2050" spc="-20">
                <a:latin typeface="Calibri"/>
                <a:cs typeface="Calibri"/>
              </a:rPr>
              <a:t>age:</a:t>
            </a:r>
            <a:endParaRPr sz="2050">
              <a:latin typeface="Calibri"/>
              <a:cs typeface="Calibri"/>
            </a:endParaRPr>
          </a:p>
          <a:p>
            <a:pPr marL="67945">
              <a:lnSpc>
                <a:spcPts val="1935"/>
              </a:lnSpc>
            </a:pPr>
            <a:r>
              <a:rPr dirty="0" sz="1700" spc="-25">
                <a:solidFill>
                  <a:srgbClr val="1C1C1C"/>
                </a:solidFill>
                <a:latin typeface="Calibri"/>
                <a:cs typeface="Calibri"/>
              </a:rPr>
              <a:t>less</a:t>
            </a:r>
            <a:r>
              <a:rPr dirty="0" sz="1700" spc="-75">
                <a:solidFill>
                  <a:srgbClr val="1C1C1C"/>
                </a:solidFill>
                <a:latin typeface="Calibri"/>
                <a:cs typeface="Calibri"/>
              </a:rPr>
              <a:t> </a:t>
            </a:r>
            <a:r>
              <a:rPr dirty="0" sz="1700" spc="-40">
                <a:latin typeface="Calibri"/>
                <a:cs typeface="Calibri"/>
              </a:rPr>
              <a:t>than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 spc="-95">
                <a:latin typeface="Calibri"/>
                <a:cs typeface="Calibri"/>
              </a:rPr>
              <a:t>18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65">
                <a:latin typeface="Calibri"/>
                <a:cs typeface="Calibri"/>
              </a:rPr>
              <a:t>years </a:t>
            </a:r>
            <a:r>
              <a:rPr dirty="0" sz="1700" spc="-10">
                <a:solidFill>
                  <a:srgbClr val="0C0C0C"/>
                </a:solidFill>
                <a:latin typeface="Calibri"/>
                <a:cs typeface="Calibri"/>
              </a:rPr>
              <a:t>or</a:t>
            </a:r>
            <a:r>
              <a:rPr dirty="0" sz="1700" spc="-114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dirty="0" sz="1700" spc="-45">
                <a:latin typeface="Calibri"/>
                <a:cs typeface="Calibri"/>
              </a:rPr>
              <a:t>more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 spc="-80">
                <a:latin typeface="Calibri"/>
                <a:cs typeface="Calibri"/>
              </a:rPr>
              <a:t>than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5">
                <a:solidFill>
                  <a:srgbClr val="0F0F0F"/>
                </a:solidFill>
                <a:latin typeface="Calibri"/>
                <a:cs typeface="Calibri"/>
              </a:rPr>
              <a:t>35</a:t>
            </a:r>
            <a:r>
              <a:rPr dirty="0" sz="1700" spc="-85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dirty="0" sz="1700" spc="-45">
                <a:latin typeface="Calibri"/>
                <a:cs typeface="Calibri"/>
              </a:rPr>
              <a:t>years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old</a:t>
            </a:r>
            <a:endParaRPr sz="1700">
              <a:latin typeface="Calibri"/>
              <a:cs typeface="Calibri"/>
            </a:endParaRPr>
          </a:p>
          <a:p>
            <a:pPr marL="20320">
              <a:lnSpc>
                <a:spcPts val="2185"/>
              </a:lnSpc>
              <a:spcBef>
                <a:spcPts val="10"/>
              </a:spcBef>
            </a:pPr>
            <a:r>
              <a:rPr dirty="0" sz="1850" spc="20">
                <a:latin typeface="Calibri"/>
                <a:cs typeface="Calibri"/>
              </a:rPr>
              <a:t>2-</a:t>
            </a:r>
            <a:r>
              <a:rPr dirty="0" sz="1850" spc="95">
                <a:latin typeface="Calibri"/>
                <a:cs typeface="Calibri"/>
              </a:rPr>
              <a:t>  </a:t>
            </a:r>
            <a:r>
              <a:rPr dirty="0" sz="1850" spc="20">
                <a:latin typeface="Calibri"/>
                <a:cs typeface="Calibri"/>
              </a:rPr>
              <a:t>Socio-demographic</a:t>
            </a:r>
            <a:r>
              <a:rPr dirty="0" sz="1850" spc="40">
                <a:latin typeface="Calibri"/>
                <a:cs typeface="Calibri"/>
              </a:rPr>
              <a:t> </a:t>
            </a:r>
            <a:r>
              <a:rPr dirty="0" sz="1850" spc="-10">
                <a:latin typeface="Calibri"/>
                <a:cs typeface="Calibri"/>
              </a:rPr>
              <a:t>factors:</a:t>
            </a:r>
            <a:endParaRPr sz="1850">
              <a:latin typeface="Calibri"/>
              <a:cs typeface="Calibri"/>
            </a:endParaRPr>
          </a:p>
          <a:p>
            <a:pPr marL="218440" indent="-205740">
              <a:lnSpc>
                <a:spcPts val="1960"/>
              </a:lnSpc>
              <a:buClr>
                <a:srgbClr val="000000"/>
              </a:buClr>
              <a:buChar char="•"/>
              <a:tabLst>
                <a:tab pos="218440" algn="l"/>
              </a:tabLst>
            </a:pPr>
            <a:r>
              <a:rPr dirty="0" sz="1700" spc="-75">
                <a:solidFill>
                  <a:srgbClr val="1F1F1F"/>
                </a:solidFill>
                <a:latin typeface="Calibri"/>
                <a:cs typeface="Calibri"/>
              </a:rPr>
              <a:t>Low</a:t>
            </a:r>
            <a:r>
              <a:rPr dirty="0" sz="1700" spc="-45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dirty="0" sz="1700" spc="-50">
                <a:solidFill>
                  <a:srgbClr val="131313"/>
                </a:solidFill>
                <a:latin typeface="Calibri"/>
                <a:cs typeface="Calibri"/>
              </a:rPr>
              <a:t>educational</a:t>
            </a:r>
            <a:r>
              <a:rPr dirty="0" sz="1700" spc="25">
                <a:solidFill>
                  <a:srgbClr val="131313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0E0E0E"/>
                </a:solidFill>
                <a:latin typeface="Calibri"/>
                <a:cs typeface="Calibri"/>
              </a:rPr>
              <a:t>status</a:t>
            </a:r>
            <a:endParaRPr sz="1700">
              <a:latin typeface="Calibri"/>
              <a:cs typeface="Calibri"/>
            </a:endParaRPr>
          </a:p>
          <a:p>
            <a:pPr marL="213360" indent="-200025">
              <a:lnSpc>
                <a:spcPts val="1895"/>
              </a:lnSpc>
              <a:buChar char="•"/>
              <a:tabLst>
                <a:tab pos="213360" algn="l"/>
              </a:tabLst>
            </a:pPr>
            <a:r>
              <a:rPr dirty="0" sz="1650" spc="-35">
                <a:latin typeface="Calibri"/>
                <a:cs typeface="Calibri"/>
              </a:rPr>
              <a:t>Cigarette</a:t>
            </a:r>
            <a:r>
              <a:rPr dirty="0" sz="1650" spc="-30">
                <a:latin typeface="Calibri"/>
                <a:cs typeface="Calibri"/>
              </a:rPr>
              <a:t> </a:t>
            </a:r>
            <a:r>
              <a:rPr dirty="0" sz="1650" spc="-10">
                <a:solidFill>
                  <a:srgbClr val="111111"/>
                </a:solidFill>
                <a:latin typeface="Calibri"/>
                <a:cs typeface="Calibri"/>
              </a:rPr>
              <a:t>smoking</a:t>
            </a:r>
            <a:endParaRPr sz="1650">
              <a:latin typeface="Calibri"/>
              <a:cs typeface="Calibri"/>
            </a:endParaRPr>
          </a:p>
          <a:p>
            <a:pPr marL="219075" indent="-193040">
              <a:lnSpc>
                <a:spcPts val="1900"/>
              </a:lnSpc>
              <a:buChar char="•"/>
              <a:tabLst>
                <a:tab pos="219075" algn="l"/>
              </a:tabLst>
            </a:pPr>
            <a:r>
              <a:rPr dirty="0" sz="1650" spc="-25">
                <a:latin typeface="Calibri"/>
                <a:cs typeface="Calibri"/>
              </a:rPr>
              <a:t>Drug</a:t>
            </a:r>
            <a:r>
              <a:rPr dirty="0" sz="1650" spc="-6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addiction</a:t>
            </a:r>
            <a:endParaRPr sz="1650">
              <a:latin typeface="Calibri"/>
              <a:cs typeface="Calibri"/>
            </a:endParaRPr>
          </a:p>
          <a:p>
            <a:pPr marL="218440" indent="-205104">
              <a:lnSpc>
                <a:spcPts val="1875"/>
              </a:lnSpc>
              <a:buChar char="•"/>
              <a:tabLst>
                <a:tab pos="218440" algn="l"/>
              </a:tabLst>
            </a:pPr>
            <a:r>
              <a:rPr dirty="0" sz="1650" spc="-35">
                <a:latin typeface="Calibri"/>
                <a:cs typeface="Calibri"/>
              </a:rPr>
              <a:t>Poor </a:t>
            </a:r>
            <a:r>
              <a:rPr dirty="0" sz="1650" spc="-10">
                <a:latin typeface="Calibri"/>
                <a:cs typeface="Calibri"/>
              </a:rPr>
              <a:t>nutrition</a:t>
            </a:r>
            <a:endParaRPr sz="1650">
              <a:latin typeface="Calibri"/>
              <a:cs typeface="Calibri"/>
            </a:endParaRPr>
          </a:p>
          <a:p>
            <a:pPr marL="218440" indent="-205740">
              <a:lnSpc>
                <a:spcPts val="2035"/>
              </a:lnSpc>
              <a:buClr>
                <a:srgbClr val="000000"/>
              </a:buClr>
              <a:buChar char="•"/>
              <a:tabLst>
                <a:tab pos="218440" algn="l"/>
              </a:tabLst>
            </a:pPr>
            <a:r>
              <a:rPr dirty="0" sz="1750" spc="-10">
                <a:solidFill>
                  <a:srgbClr val="0A0A0A"/>
                </a:solidFill>
                <a:latin typeface="Calibri"/>
                <a:cs typeface="Calibri"/>
              </a:rPr>
              <a:t>PovertY</a:t>
            </a:r>
            <a:endParaRPr sz="1750">
              <a:latin typeface="Calibri"/>
              <a:cs typeface="Calibri"/>
            </a:endParaRPr>
          </a:p>
          <a:p>
            <a:pPr marL="20955">
              <a:lnSpc>
                <a:spcPts val="2165"/>
              </a:lnSpc>
              <a:spcBef>
                <a:spcPts val="50"/>
              </a:spcBef>
            </a:pPr>
            <a:r>
              <a:rPr dirty="0" sz="1900" spc="-75">
                <a:latin typeface="Calibri"/>
                <a:cs typeface="Calibri"/>
              </a:rPr>
              <a:t>3-</a:t>
            </a:r>
            <a:r>
              <a:rPr dirty="0" sz="1900" spc="-1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Obstetric</a:t>
            </a:r>
            <a:r>
              <a:rPr dirty="0" sz="1900" spc="21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factors:</a:t>
            </a:r>
            <a:endParaRPr sz="1900">
              <a:latin typeface="Calibri"/>
              <a:cs typeface="Calibri"/>
            </a:endParaRPr>
          </a:p>
          <a:p>
            <a:pPr marL="256540" indent="-243840">
              <a:lnSpc>
                <a:spcPts val="1880"/>
              </a:lnSpc>
              <a:buChar char="•"/>
              <a:tabLst>
                <a:tab pos="256540" algn="l"/>
              </a:tabLst>
            </a:pPr>
            <a:r>
              <a:rPr dirty="0" sz="1700" spc="-45">
                <a:latin typeface="Calibri"/>
                <a:cs typeface="Calibri"/>
              </a:rPr>
              <a:t>Previous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60">
                <a:latin typeface="Calibri"/>
                <a:cs typeface="Calibri"/>
              </a:rPr>
              <a:t>cesarean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1F1F1F"/>
                </a:solidFill>
                <a:latin typeface="Calibri"/>
                <a:cs typeface="Calibri"/>
              </a:rPr>
              <a:t>section</a:t>
            </a:r>
            <a:endParaRPr sz="1700">
              <a:latin typeface="Calibri"/>
              <a:cs typeface="Calibri"/>
            </a:endParaRPr>
          </a:p>
          <a:p>
            <a:pPr marL="257175" indent="-243840">
              <a:lnSpc>
                <a:spcPts val="1895"/>
              </a:lnSpc>
              <a:buChar char="•"/>
              <a:tabLst>
                <a:tab pos="257175" algn="l"/>
              </a:tabLst>
            </a:pPr>
            <a:r>
              <a:rPr dirty="0" sz="1650" spc="-25">
                <a:latin typeface="Calibri"/>
                <a:cs typeface="Calibri"/>
              </a:rPr>
              <a:t>Multiple</a:t>
            </a:r>
            <a:r>
              <a:rPr dirty="0" sz="1650" spc="-4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pregnancies</a:t>
            </a:r>
            <a:endParaRPr sz="1650">
              <a:latin typeface="Calibri"/>
              <a:cs typeface="Calibri"/>
            </a:endParaRPr>
          </a:p>
          <a:p>
            <a:pPr marL="257175" indent="-243840">
              <a:lnSpc>
                <a:spcPts val="1900"/>
              </a:lnSpc>
              <a:buChar char="•"/>
              <a:tabLst>
                <a:tab pos="257175" algn="l"/>
              </a:tabLst>
            </a:pPr>
            <a:r>
              <a:rPr dirty="0" sz="1650" spc="-10">
                <a:latin typeface="Calibri"/>
                <a:cs typeface="Calibri"/>
              </a:rPr>
              <a:t>Prior</a:t>
            </a:r>
            <a:r>
              <a:rPr dirty="0" sz="1650" spc="-65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infertility</a:t>
            </a:r>
            <a:endParaRPr sz="1650">
              <a:latin typeface="Calibri"/>
              <a:cs typeface="Calibri"/>
            </a:endParaRPr>
          </a:p>
          <a:p>
            <a:pPr marL="219075" indent="-193040">
              <a:lnSpc>
                <a:spcPts val="1939"/>
              </a:lnSpc>
              <a:buChar char="•"/>
              <a:tabLst>
                <a:tab pos="219075" algn="l"/>
              </a:tabLst>
            </a:pPr>
            <a:r>
              <a:rPr dirty="0" sz="1650" spc="-30">
                <a:latin typeface="Calibri"/>
                <a:cs typeface="Calibri"/>
              </a:rPr>
              <a:t>Blood</a:t>
            </a:r>
            <a:r>
              <a:rPr dirty="0" sz="1650" spc="-5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transfusion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2839" y="465402"/>
            <a:ext cx="2600960" cy="3511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>
                <a:solidFill>
                  <a:srgbClr val="804DCF"/>
                </a:solidFill>
                <a:latin typeface="Calibri"/>
                <a:cs typeface="Calibri"/>
              </a:rPr>
              <a:t>8.</a:t>
            </a:r>
            <a:r>
              <a:rPr dirty="0" sz="2100" spc="-20">
                <a:solidFill>
                  <a:srgbClr val="804DCF"/>
                </a:solidFill>
                <a:latin typeface="Calibri"/>
                <a:cs typeface="Calibri"/>
              </a:rPr>
              <a:t> </a:t>
            </a:r>
            <a:r>
              <a:rPr dirty="0" sz="2100">
                <a:solidFill>
                  <a:srgbClr val="6E1CC6"/>
                </a:solidFill>
                <a:latin typeface="Calibri"/>
                <a:cs typeface="Calibri"/>
              </a:rPr>
              <a:t>Maternal</a:t>
            </a:r>
            <a:r>
              <a:rPr dirty="0" sz="2100" spc="15">
                <a:solidFill>
                  <a:srgbClr val="6E1CC6"/>
                </a:solidFill>
                <a:latin typeface="Calibri"/>
                <a:cs typeface="Calibri"/>
              </a:rPr>
              <a:t> </a:t>
            </a:r>
            <a:r>
              <a:rPr dirty="0" sz="2100">
                <a:solidFill>
                  <a:srgbClr val="671CBA"/>
                </a:solidFill>
                <a:latin typeface="Calibri"/>
                <a:cs typeface="Calibri"/>
              </a:rPr>
              <a:t>risk</a:t>
            </a:r>
            <a:r>
              <a:rPr dirty="0" sz="2100" spc="45">
                <a:solidFill>
                  <a:srgbClr val="671CBA"/>
                </a:solidFill>
                <a:latin typeface="Calibri"/>
                <a:cs typeface="Calibri"/>
              </a:rPr>
              <a:t> </a:t>
            </a:r>
            <a:r>
              <a:rPr dirty="0" sz="2100" spc="-10">
                <a:solidFill>
                  <a:srgbClr val="4B1A69"/>
                </a:solidFill>
                <a:latin typeface="Calibri"/>
                <a:cs typeface="Calibri"/>
              </a:rPr>
              <a:t>factors: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90"/>
              </a:spcBef>
            </a:pPr>
            <a:r>
              <a:rPr dirty="0" spc="-110">
                <a:solidFill>
                  <a:srgbClr val="151515"/>
                </a:solidFill>
              </a:rPr>
              <a:t>§-</a:t>
            </a:r>
            <a:r>
              <a:rPr dirty="0" spc="-40">
                <a:solidFill>
                  <a:srgbClr val="151515"/>
                </a:solidFill>
              </a:rPr>
              <a:t> </a:t>
            </a:r>
            <a:r>
              <a:rPr dirty="0" spc="-55"/>
              <a:t>Medical </a:t>
            </a:r>
            <a:r>
              <a:rPr dirty="0" spc="-10"/>
              <a:t>conditions:</a:t>
            </a:r>
          </a:p>
          <a:p>
            <a:pPr marL="218440" indent="-204470">
              <a:lnSpc>
                <a:spcPts val="1855"/>
              </a:lnSpc>
              <a:spcBef>
                <a:spcPts val="2490"/>
              </a:spcBef>
              <a:buClr>
                <a:srgbClr val="000000"/>
              </a:buClr>
              <a:buChar char="•"/>
              <a:tabLst>
                <a:tab pos="218440" algn="l"/>
              </a:tabLst>
            </a:pPr>
            <a:r>
              <a:rPr dirty="0" sz="1550">
                <a:solidFill>
                  <a:srgbClr val="080808"/>
                </a:solidFill>
              </a:rPr>
              <a:t>Dia</a:t>
            </a:r>
            <a:r>
              <a:rPr dirty="0" sz="1550"/>
              <a:t>betes</a:t>
            </a:r>
            <a:r>
              <a:rPr dirty="0" sz="1550" spc="80"/>
              <a:t> </a:t>
            </a:r>
            <a:r>
              <a:rPr dirty="0" sz="1550" spc="-10"/>
              <a:t>mellitus</a:t>
            </a:r>
            <a:endParaRPr sz="1550"/>
          </a:p>
          <a:p>
            <a:pPr marL="218440" indent="-205740">
              <a:lnSpc>
                <a:spcPts val="1935"/>
              </a:lnSpc>
              <a:buChar char="•"/>
              <a:tabLst>
                <a:tab pos="218440" algn="l"/>
              </a:tabLst>
            </a:pPr>
            <a:r>
              <a:rPr dirty="0" sz="1650" spc="-10"/>
              <a:t>Hypertension</a:t>
            </a:r>
            <a:endParaRPr sz="1650"/>
          </a:p>
          <a:p>
            <a:pPr marL="218440" indent="-205740">
              <a:lnSpc>
                <a:spcPts val="1930"/>
              </a:lnSpc>
              <a:buChar char="•"/>
              <a:tabLst>
                <a:tab pos="218440" algn="l"/>
              </a:tabLst>
            </a:pPr>
            <a:r>
              <a:rPr dirty="0" sz="1700" spc="-70"/>
              <a:t>Pregnancy</a:t>
            </a:r>
            <a:r>
              <a:rPr dirty="0" sz="1700" spc="35"/>
              <a:t> </a:t>
            </a:r>
            <a:r>
              <a:rPr dirty="0" sz="1700" spc="-45"/>
              <a:t>induced </a:t>
            </a:r>
            <a:r>
              <a:rPr dirty="0" sz="1700" spc="-60"/>
              <a:t>hypertension</a:t>
            </a:r>
            <a:r>
              <a:rPr dirty="0" sz="1700" spc="105"/>
              <a:t> </a:t>
            </a:r>
            <a:r>
              <a:rPr dirty="0" sz="1700" spc="-35"/>
              <a:t>{PIH)</a:t>
            </a:r>
            <a:endParaRPr sz="1700"/>
          </a:p>
          <a:p>
            <a:pPr marL="218440" indent="-205740">
              <a:lnSpc>
                <a:spcPts val="1925"/>
              </a:lnSpc>
              <a:buChar char="•"/>
              <a:tabLst>
                <a:tab pos="218440" algn="l"/>
              </a:tabLst>
            </a:pPr>
            <a:r>
              <a:rPr dirty="0" sz="1700" spc="-80"/>
              <a:t>Pre-</a:t>
            </a:r>
            <a:r>
              <a:rPr dirty="0" sz="1700" spc="-10"/>
              <a:t>eclamsia</a:t>
            </a:r>
            <a:endParaRPr sz="1700"/>
          </a:p>
          <a:p>
            <a:pPr marL="213360" indent="-200660">
              <a:lnSpc>
                <a:spcPts val="1920"/>
              </a:lnSpc>
              <a:buChar char="•"/>
              <a:tabLst>
                <a:tab pos="213360" algn="l"/>
              </a:tabLst>
            </a:pPr>
            <a:r>
              <a:rPr dirty="0" sz="1650" spc="-35"/>
              <a:t>Congenital</a:t>
            </a:r>
            <a:r>
              <a:rPr dirty="0" sz="1650"/>
              <a:t> </a:t>
            </a:r>
            <a:r>
              <a:rPr dirty="0" sz="1650" spc="-20"/>
              <a:t>heart</a:t>
            </a:r>
            <a:r>
              <a:rPr dirty="0" sz="1650" spc="-35"/>
              <a:t> </a:t>
            </a:r>
            <a:r>
              <a:rPr dirty="0" sz="1650" spc="-10"/>
              <a:t>disease</a:t>
            </a:r>
            <a:endParaRPr sz="1650"/>
          </a:p>
          <a:p>
            <a:pPr marL="219075" indent="-205740">
              <a:lnSpc>
                <a:spcPts val="1905"/>
              </a:lnSpc>
              <a:buChar char="•"/>
              <a:tabLst>
                <a:tab pos="219075" algn="l"/>
              </a:tabLst>
            </a:pPr>
            <a:r>
              <a:rPr dirty="0" sz="1600" spc="-35"/>
              <a:t>Auto-</a:t>
            </a:r>
            <a:r>
              <a:rPr dirty="0" sz="1600" spc="-10"/>
              <a:t>immune</a:t>
            </a:r>
            <a:r>
              <a:rPr dirty="0" sz="1600" spc="50"/>
              <a:t> </a:t>
            </a:r>
            <a:r>
              <a:rPr dirty="0" sz="1600" spc="-10"/>
              <a:t>diseases</a:t>
            </a:r>
            <a:endParaRPr sz="1600"/>
          </a:p>
          <a:p>
            <a:pPr marL="218440" indent="-204470">
              <a:lnSpc>
                <a:spcPct val="100000"/>
              </a:lnSpc>
              <a:spcBef>
                <a:spcPts val="30"/>
              </a:spcBef>
              <a:buChar char="•"/>
              <a:tabLst>
                <a:tab pos="218440" algn="l"/>
              </a:tabLst>
            </a:pPr>
            <a:r>
              <a:rPr dirty="0" sz="1550" spc="-10"/>
              <a:t>Infections</a:t>
            </a:r>
            <a:endParaRPr sz="155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4221" y="1574535"/>
            <a:ext cx="2212975" cy="4146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50" spc="-100">
                <a:solidFill>
                  <a:srgbClr val="000000"/>
                </a:solidFill>
              </a:rPr>
              <a:t>Referral</a:t>
            </a:r>
            <a:r>
              <a:rPr dirty="0" sz="2550" spc="-15">
                <a:solidFill>
                  <a:srgbClr val="000000"/>
                </a:solidFill>
              </a:rPr>
              <a:t> </a:t>
            </a:r>
            <a:r>
              <a:rPr dirty="0" sz="2550" spc="-90">
                <a:solidFill>
                  <a:srgbClr val="000000"/>
                </a:solidFill>
              </a:rPr>
              <a:t>Reports</a:t>
            </a:r>
            <a:endParaRPr sz="255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5900" y="1003300"/>
            <a:ext cx="3911600" cy="25527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54538" y="1135591"/>
            <a:ext cx="973455" cy="4381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700" spc="-229">
                <a:solidFill>
                  <a:srgbClr val="000000"/>
                </a:solidFill>
              </a:rPr>
              <a:t>Thanks</a:t>
            </a:r>
            <a:endParaRPr sz="2700"/>
          </a:p>
        </p:txBody>
      </p:sp>
      <p:sp>
        <p:nvSpPr>
          <p:cNvPr id="4" name="object 4" descr=""/>
          <p:cNvSpPr txBox="1"/>
          <p:nvPr/>
        </p:nvSpPr>
        <p:spPr>
          <a:xfrm>
            <a:off x="4667761" y="1819539"/>
            <a:ext cx="3067050" cy="58420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>
              <a:lnSpc>
                <a:spcPts val="2155"/>
              </a:lnSpc>
              <a:spcBef>
                <a:spcPts val="120"/>
              </a:spcBef>
            </a:pPr>
            <a:r>
              <a:rPr dirty="0" sz="1800" spc="-110">
                <a:latin typeface="Arial MT"/>
                <a:cs typeface="Arial MT"/>
              </a:rPr>
              <a:t>Hope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 spc="-90">
                <a:latin typeface="Arial MT"/>
                <a:cs typeface="Arial MT"/>
              </a:rPr>
              <a:t>Happiness</a:t>
            </a:r>
            <a:r>
              <a:rPr dirty="0" sz="1800">
                <a:latin typeface="Arial MT"/>
                <a:cs typeface="Arial MT"/>
              </a:rPr>
              <a:t> </a:t>
            </a:r>
            <a:r>
              <a:rPr dirty="0" sz="1800" spc="-30">
                <a:latin typeface="Arial MT"/>
                <a:cs typeface="Arial MT"/>
              </a:rPr>
              <a:t>finds</a:t>
            </a:r>
            <a:r>
              <a:rPr dirty="0" sz="1800" spc="-60">
                <a:latin typeface="Arial MT"/>
                <a:cs typeface="Arial MT"/>
              </a:rPr>
              <a:t> </a:t>
            </a:r>
            <a:r>
              <a:rPr dirty="0" sz="1800" spc="-20">
                <a:latin typeface="Arial MT"/>
                <a:cs typeface="Arial MT"/>
              </a:rPr>
              <a:t>you</a:t>
            </a:r>
            <a:r>
              <a:rPr dirty="0" sz="1800" spc="-55">
                <a:latin typeface="Arial MT"/>
                <a:cs typeface="Arial MT"/>
              </a:rPr>
              <a:t> </a:t>
            </a:r>
            <a:r>
              <a:rPr dirty="0" sz="1800" spc="-50">
                <a:solidFill>
                  <a:srgbClr val="0A0A0A"/>
                </a:solidFill>
                <a:latin typeface="Arial MT"/>
                <a:cs typeface="Arial MT"/>
              </a:rPr>
              <a:t>every</a:t>
            </a:r>
            <a:endParaRPr sz="1800">
              <a:latin typeface="Arial MT"/>
              <a:cs typeface="Arial MT"/>
            </a:endParaRPr>
          </a:p>
          <a:p>
            <a:pPr algn="ctr" marL="9525">
              <a:lnSpc>
                <a:spcPts val="2215"/>
              </a:lnSpc>
            </a:pPr>
            <a:r>
              <a:rPr dirty="0" sz="1850" spc="-60">
                <a:latin typeface="Arial MT"/>
                <a:cs typeface="Arial MT"/>
              </a:rPr>
              <a:t>where</a:t>
            </a:r>
            <a:r>
              <a:rPr dirty="0" sz="1850" spc="-45">
                <a:latin typeface="Arial MT"/>
                <a:cs typeface="Arial MT"/>
              </a:rPr>
              <a:t> </a:t>
            </a:r>
            <a:r>
              <a:rPr dirty="0" sz="1850" spc="-60">
                <a:solidFill>
                  <a:srgbClr val="131313"/>
                </a:solidFill>
                <a:latin typeface="Arial MT"/>
                <a:cs typeface="Arial MT"/>
              </a:rPr>
              <a:t>!</a:t>
            </a:r>
            <a:endParaRPr sz="18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7500" y="1536700"/>
            <a:ext cx="4406900" cy="2603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6448" y="780520"/>
            <a:ext cx="6944995" cy="4222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 spc="-120">
                <a:solidFill>
                  <a:srgbClr val="000000"/>
                </a:solidFill>
              </a:rPr>
              <a:t>There</a:t>
            </a:r>
            <a:r>
              <a:rPr dirty="0" sz="2600" spc="-65">
                <a:solidFill>
                  <a:srgbClr val="000000"/>
                </a:solidFill>
              </a:rPr>
              <a:t> </a:t>
            </a:r>
            <a:r>
              <a:rPr dirty="0" sz="2600" spc="-150">
                <a:solidFill>
                  <a:srgbClr val="000000"/>
                </a:solidFill>
              </a:rPr>
              <a:t>is</a:t>
            </a:r>
            <a:r>
              <a:rPr dirty="0" sz="2600" spc="-50">
                <a:solidFill>
                  <a:srgbClr val="000000"/>
                </a:solidFill>
              </a:rPr>
              <a:t> </a:t>
            </a:r>
            <a:r>
              <a:rPr dirty="0" sz="2600" spc="-175">
                <a:solidFill>
                  <a:srgbClr val="000000"/>
                </a:solidFill>
              </a:rPr>
              <a:t>No</a:t>
            </a:r>
            <a:r>
              <a:rPr dirty="0" sz="2600" spc="-25">
                <a:solidFill>
                  <a:srgbClr val="000000"/>
                </a:solidFill>
              </a:rPr>
              <a:t> </a:t>
            </a:r>
            <a:r>
              <a:rPr dirty="0" sz="2600" spc="-140">
                <a:solidFill>
                  <a:srgbClr val="000000"/>
                </a:solidFill>
              </a:rPr>
              <a:t>Precious</a:t>
            </a:r>
            <a:r>
              <a:rPr dirty="0" sz="2600" spc="-40">
                <a:solidFill>
                  <a:srgbClr val="000000"/>
                </a:solidFill>
              </a:rPr>
              <a:t> </a:t>
            </a:r>
            <a:r>
              <a:rPr dirty="0" sz="2600" spc="-155">
                <a:solidFill>
                  <a:srgbClr val="000000"/>
                </a:solidFill>
              </a:rPr>
              <a:t>baby,</a:t>
            </a:r>
            <a:r>
              <a:rPr dirty="0" sz="2600" spc="-5">
                <a:solidFill>
                  <a:srgbClr val="000000"/>
                </a:solidFill>
              </a:rPr>
              <a:t> </a:t>
            </a:r>
            <a:r>
              <a:rPr dirty="0" sz="2600" spc="-70">
                <a:solidFill>
                  <a:srgbClr val="000000"/>
                </a:solidFill>
              </a:rPr>
              <a:t>All</a:t>
            </a:r>
            <a:r>
              <a:rPr dirty="0" sz="2600" spc="-140">
                <a:solidFill>
                  <a:srgbClr val="000000"/>
                </a:solidFill>
              </a:rPr>
              <a:t> </a:t>
            </a:r>
            <a:r>
              <a:rPr dirty="0" sz="2600" spc="-165">
                <a:solidFill>
                  <a:srgbClr val="000000"/>
                </a:solidFill>
              </a:rPr>
              <a:t>Babies</a:t>
            </a:r>
            <a:r>
              <a:rPr dirty="0" sz="2600" spc="10">
                <a:solidFill>
                  <a:srgbClr val="000000"/>
                </a:solidFill>
              </a:rPr>
              <a:t> </a:t>
            </a:r>
            <a:r>
              <a:rPr dirty="0" sz="2600" spc="-100">
                <a:solidFill>
                  <a:srgbClr val="000000"/>
                </a:solidFill>
              </a:rPr>
              <a:t>are</a:t>
            </a:r>
            <a:r>
              <a:rPr dirty="0" sz="2600" spc="-55">
                <a:solidFill>
                  <a:srgbClr val="000000"/>
                </a:solidFill>
              </a:rPr>
              <a:t> </a:t>
            </a:r>
            <a:r>
              <a:rPr dirty="0" sz="2600" spc="-100">
                <a:solidFill>
                  <a:srgbClr val="000000"/>
                </a:solidFill>
              </a:rPr>
              <a:t>precious</a:t>
            </a:r>
            <a:r>
              <a:rPr dirty="0" sz="2600" spc="20">
                <a:solidFill>
                  <a:srgbClr val="000000"/>
                </a:solidFill>
              </a:rPr>
              <a:t> </a:t>
            </a:r>
            <a:r>
              <a:rPr dirty="0" sz="2600" spc="-50">
                <a:solidFill>
                  <a:srgbClr val="000000"/>
                </a:solidFill>
              </a:rPr>
              <a:t>.</a:t>
            </a:r>
            <a:endParaRPr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2400" y="2095500"/>
            <a:ext cx="2717800" cy="17272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33013" y="918633"/>
            <a:ext cx="260096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40">
                <a:solidFill>
                  <a:srgbClr val="000000"/>
                </a:solidFill>
              </a:rPr>
              <a:t>Job</a:t>
            </a:r>
            <a:r>
              <a:rPr dirty="0" sz="2900" spc="-145">
                <a:solidFill>
                  <a:srgbClr val="000000"/>
                </a:solidFill>
              </a:rPr>
              <a:t> </a:t>
            </a:r>
            <a:r>
              <a:rPr dirty="0" sz="2900" spc="-10">
                <a:solidFill>
                  <a:srgbClr val="000000"/>
                </a:solidFill>
              </a:rPr>
              <a:t>Description</a:t>
            </a:r>
            <a:endParaRPr sz="2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01900" y="3670300"/>
            <a:ext cx="393700" cy="2032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41800" y="3746500"/>
            <a:ext cx="266700" cy="1270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46500" y="2667000"/>
            <a:ext cx="190500" cy="7493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29100" y="1689100"/>
            <a:ext cx="800100" cy="12065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9348" rIns="0" bIns="0" rtlCol="0" vert="horz">
            <a:spAutoFit/>
          </a:bodyPr>
          <a:lstStyle/>
          <a:p>
            <a:pPr marL="952500">
              <a:lnSpc>
                <a:spcPct val="100000"/>
              </a:lnSpc>
              <a:spcBef>
                <a:spcPts val="95"/>
              </a:spcBef>
            </a:pPr>
            <a:r>
              <a:rPr dirty="0" sz="2400" spc="-290">
                <a:solidFill>
                  <a:srgbClr val="000000"/>
                </a:solidFill>
              </a:rPr>
              <a:t>You</a:t>
            </a:r>
            <a:r>
              <a:rPr dirty="0" sz="2400">
                <a:solidFill>
                  <a:srgbClr val="000000"/>
                </a:solidFill>
              </a:rPr>
              <a:t> </a:t>
            </a:r>
            <a:r>
              <a:rPr dirty="0" sz="2400" spc="-140">
                <a:solidFill>
                  <a:srgbClr val="000000"/>
                </a:solidFill>
              </a:rPr>
              <a:t>are</a:t>
            </a:r>
            <a:r>
              <a:rPr dirty="0" sz="2400" spc="-85">
                <a:solidFill>
                  <a:srgbClr val="000000"/>
                </a:solidFill>
              </a:rPr>
              <a:t> </a:t>
            </a:r>
            <a:r>
              <a:rPr dirty="0" sz="2400" spc="-220">
                <a:solidFill>
                  <a:srgbClr val="000000"/>
                </a:solidFill>
              </a:rPr>
              <a:t>a</a:t>
            </a:r>
            <a:r>
              <a:rPr dirty="0" sz="2400" spc="-75">
                <a:solidFill>
                  <a:srgbClr val="000000"/>
                </a:solidFill>
              </a:rPr>
              <a:t> </a:t>
            </a:r>
            <a:r>
              <a:rPr dirty="0" sz="2400" spc="-65">
                <a:solidFill>
                  <a:srgbClr val="000000"/>
                </a:solidFill>
              </a:rPr>
              <a:t>neonatologist </a:t>
            </a:r>
            <a:r>
              <a:rPr dirty="0" sz="2400" spc="-60">
                <a:solidFill>
                  <a:srgbClr val="000000"/>
                </a:solidFill>
              </a:rPr>
              <a:t>resident</a:t>
            </a:r>
            <a:r>
              <a:rPr dirty="0" sz="2400" spc="65">
                <a:solidFill>
                  <a:srgbClr val="000000"/>
                </a:solidFill>
              </a:rPr>
              <a:t> </a:t>
            </a:r>
            <a:r>
              <a:rPr dirty="0" sz="2400" spc="-50">
                <a:solidFill>
                  <a:srgbClr val="000000"/>
                </a:solidFill>
              </a:rPr>
              <a:t>!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2024-07-04T10:05:08Z</dcterms:created>
  <dcterms:modified xsi:type="dcterms:W3CDTF">2024-07-04T10:05:08Z</dcterms:modified>
</cp:coreProperties>
</file>