
<file path=[Content_Types].xml><?xml version="1.0" encoding="utf-8"?>
<Types xmlns="http://schemas.openxmlformats.org/package/2006/content-types">
  <Default ContentType="image/x-emf" Extension="emf"/>
  <Default ContentType="image/jpeg" Extension="jpeg"/>
  <Default ContentType="image/jpeg" Extension="jp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slide+xml" PartName="/ppt/slides/slide37.xml"/>
  <Override ContentType="application/vnd.openxmlformats-officedocument.presentationml.slide+xml" PartName="/ppt/slides/slide38.xml"/>
  <Override ContentType="application/vnd.openxmlformats-officedocument.presentationml.slide+xml" PartName="/ppt/slides/slide39.xml"/>
  <Override ContentType="application/vnd.openxmlformats-officedocument.presentationml.slide+xml" PartName="/ppt/slides/slide40.xml"/>
  <Override ContentType="application/vnd.openxmlformats-officedocument.presentationml.slide+xml" PartName="/ppt/slides/slide41.xml"/>
  <Override ContentType="application/vnd.openxmlformats-officedocument.presentationml.slide+xml" PartName="/ppt/slides/slide42.xml"/>
  <Override ContentType="application/vnd.openxmlformats-officedocument.presentationml.slide+xml" PartName="/ppt/slides/slide43.xml"/>
  <Override ContentType="application/vnd.openxmlformats-officedocument.presentationml.slide+xml" PartName="/ppt/slides/slide44.xml"/>
  <Override ContentType="application/vnd.openxmlformats-officedocument.presentationml.slide+xml" PartName="/ppt/slides/slide45.xml"/>
  <Override ContentType="application/vnd.openxmlformats-officedocument.presentationml.slide+xml" PartName="/ppt/slides/slide46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ms-powerpoint.changesinfo+xml" PartName="/ppt/changesInfos/changesInfo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555" r:id="rId2"/>
    <p:sldId id="724" r:id="rId3"/>
    <p:sldId id="720" r:id="rId4"/>
    <p:sldId id="722" r:id="rId5"/>
    <p:sldId id="721" r:id="rId6"/>
    <p:sldId id="723" r:id="rId7"/>
    <p:sldId id="725" r:id="rId8"/>
    <p:sldId id="726" r:id="rId9"/>
    <p:sldId id="727" r:id="rId10"/>
    <p:sldId id="569" r:id="rId11"/>
    <p:sldId id="732" r:id="rId12"/>
    <p:sldId id="730" r:id="rId13"/>
    <p:sldId id="731" r:id="rId14"/>
    <p:sldId id="733" r:id="rId15"/>
    <p:sldId id="794" r:id="rId16"/>
    <p:sldId id="795" r:id="rId17"/>
    <p:sldId id="686" r:id="rId18"/>
    <p:sldId id="740" r:id="rId19"/>
    <p:sldId id="798" r:id="rId20"/>
    <p:sldId id="796" r:id="rId21"/>
    <p:sldId id="797" r:id="rId22"/>
    <p:sldId id="800" r:id="rId23"/>
    <p:sldId id="741" r:id="rId24"/>
    <p:sldId id="799" r:id="rId25"/>
    <p:sldId id="575" r:id="rId26"/>
    <p:sldId id="728" r:id="rId27"/>
    <p:sldId id="580" r:id="rId28"/>
    <p:sldId id="738" r:id="rId29"/>
    <p:sldId id="742" r:id="rId30"/>
    <p:sldId id="744" r:id="rId31"/>
    <p:sldId id="745" r:id="rId32"/>
    <p:sldId id="746" r:id="rId33"/>
    <p:sldId id="747" r:id="rId34"/>
    <p:sldId id="748" r:id="rId35"/>
    <p:sldId id="752" r:id="rId36"/>
    <p:sldId id="619" r:id="rId37"/>
    <p:sldId id="620" r:id="rId38"/>
    <p:sldId id="804" r:id="rId39"/>
    <p:sldId id="801" r:id="rId40"/>
    <p:sldId id="761" r:id="rId41"/>
    <p:sldId id="622" r:id="rId42"/>
    <p:sldId id="757" r:id="rId43"/>
    <p:sldId id="758" r:id="rId44"/>
    <p:sldId id="623" r:id="rId45"/>
    <p:sldId id="803" r:id="rId46"/>
    <p:sldId id="802" r:id="rId4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89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it Samadhiya" userId="5512dd9bcc6f5d32" providerId="LiveId" clId="{EB3DEDBF-BF95-4ABC-810E-CBF0C3BAEEBF}"/>
    <pc:docChg chg="modSld sldOrd">
      <pc:chgData name="Amit Samadhiya" userId="5512dd9bcc6f5d32" providerId="LiveId" clId="{EB3DEDBF-BF95-4ABC-810E-CBF0C3BAEEBF}" dt="2022-06-08T09:16:47.694" v="6"/>
      <pc:docMkLst>
        <pc:docMk/>
      </pc:docMkLst>
      <pc:sldChg chg="ord">
        <pc:chgData name="Amit Samadhiya" userId="5512dd9bcc6f5d32" providerId="LiveId" clId="{EB3DEDBF-BF95-4ABC-810E-CBF0C3BAEEBF}" dt="2022-06-08T09:16:05.010" v="4"/>
        <pc:sldMkLst>
          <pc:docMk/>
          <pc:sldMk cId="0" sldId="623"/>
        </pc:sldMkLst>
      </pc:sldChg>
      <pc:sldChg chg="modSp mod ord">
        <pc:chgData name="Amit Samadhiya" userId="5512dd9bcc6f5d32" providerId="LiveId" clId="{EB3DEDBF-BF95-4ABC-810E-CBF0C3BAEEBF}" dt="2022-06-08T09:16:47.694" v="6"/>
        <pc:sldMkLst>
          <pc:docMk/>
          <pc:sldMk cId="0" sldId="761"/>
        </pc:sldMkLst>
        <pc:spChg chg="mod">
          <ac:chgData name="Amit Samadhiya" userId="5512dd9bcc6f5d32" providerId="LiveId" clId="{EB3DEDBF-BF95-4ABC-810E-CBF0C3BAEEBF}" dt="2022-06-08T09:15:38.433" v="2" actId="20577"/>
          <ac:spMkLst>
            <pc:docMk/>
            <pc:sldMk cId="0" sldId="761"/>
            <ac:spMk id="121858" creationId="{F0032F30-4056-8C4A-C3BC-22FB4D493F8E}"/>
          </ac:spMkLst>
        </pc:spChg>
      </pc:sldChg>
      <pc:sldChg chg="ord">
        <pc:chgData name="Amit Samadhiya" userId="5512dd9bcc6f5d32" providerId="LiveId" clId="{EB3DEDBF-BF95-4ABC-810E-CBF0C3BAEEBF}" dt="2022-06-08T09:15:30.045" v="1"/>
        <pc:sldMkLst>
          <pc:docMk/>
          <pc:sldMk cId="2510956841" sldId="80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1122C6-2F06-44ED-AE2F-F0D5F7069D09}" type="datetimeFigureOut">
              <a:rPr lang="en-IN" smtClean="0"/>
              <a:t>08-06-2022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5640D7-EF7E-433E-AE6C-AAB9BD9069D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2499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>
            <a:extLst>
              <a:ext uri="{FF2B5EF4-FFF2-40B4-BE49-F238E27FC236}">
                <a16:creationId xmlns:a16="http://schemas.microsoft.com/office/drawing/2014/main" id="{8F139D07-E681-A17C-D8F7-71C2C94701E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>
            <a:extLst>
              <a:ext uri="{FF2B5EF4-FFF2-40B4-BE49-F238E27FC236}">
                <a16:creationId xmlns:a16="http://schemas.microsoft.com/office/drawing/2014/main" id="{B35219FB-5736-8744-4453-079E2E4407F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altLang="en-US"/>
          </a:p>
        </p:txBody>
      </p:sp>
      <p:sp>
        <p:nvSpPr>
          <p:cNvPr id="51204" name="Slide Number Placeholder 3">
            <a:extLst>
              <a:ext uri="{FF2B5EF4-FFF2-40B4-BE49-F238E27FC236}">
                <a16:creationId xmlns:a16="http://schemas.microsoft.com/office/drawing/2014/main" id="{6356716F-C14B-85B2-09CC-4AF97229E6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fld id="{CF7057CB-2BB3-4D78-A611-C370DE64C429}" type="slidenum">
              <a:rPr lang="en-US" altLang="en-US" sz="1200">
                <a:latin typeface="Arial" panose="020B0604020202020204" pitchFamily="34" charset="0"/>
              </a:rPr>
              <a:pPr/>
              <a:t>1</a:t>
            </a:fld>
            <a:endParaRPr lang="en-US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C5D14-92CC-7453-7BEF-BF1D55D8BD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0215B7-B4AF-B3DA-2F24-610741A54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068248-E1D5-C8D6-BF5D-9684A3909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A93E7-8798-487E-971A-6B6585F31791}" type="datetime1">
              <a:rPr lang="en-IN" smtClean="0"/>
              <a:t>08-06-2022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5BBD4D-42C8-77EF-43C7-696ED614F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E1701-8BAA-1245-5BE1-1A7FC5C7D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6482-DC9B-4AD6-9301-CF7B4FB336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49754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9B29A-10DA-6F76-156D-2F8077151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9E25D9-CD26-BC52-44A0-6A6FACC87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0349E4-6EF4-F1FE-FFA2-83E691AB2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3549-5745-4988-90A4-5070A0B38AEB}" type="datetime1">
              <a:rPr lang="en-IN" smtClean="0"/>
              <a:t>08-06-2022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BC7CA-523F-909A-A5E9-70AEC83C9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A296D-6A50-0395-7947-BF1D5EDFD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6482-DC9B-4AD6-9301-CF7B4FB336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04502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43B627-B9D1-A893-6C01-2D207DDB69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7485AA-3778-0478-3182-EE24E26064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CFA48E-F99C-2FC8-90BF-00064B99A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1170A-6C2E-4D8A-8728-41D5300D46E1}" type="datetime1">
              <a:rPr lang="en-IN" smtClean="0"/>
              <a:t>08-06-2022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D97706-907D-798B-34D1-0CCD12FC1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4E9829-C368-1A60-8183-4B0B2E405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6482-DC9B-4AD6-9301-CF7B4FB336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2053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0C866-9BCB-927C-B572-4FC836E10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F88A0-C532-84BC-5F87-7F7587EBF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45549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3BF99-1D69-E4A7-638C-F50525D18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232CFA-6012-61CD-BCBA-5531D046F4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A3DBF-B876-2CC2-FCD6-55FF86598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67639-B91F-487F-8C08-102700A6E969}" type="datetime1">
              <a:rPr lang="en-IN" smtClean="0"/>
              <a:t>08-06-2022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F435F3-B491-1457-275A-88E9FCB35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EE7EC3-3FA3-8834-49CD-9FAAF298F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6482-DC9B-4AD6-9301-CF7B4FB336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32999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E22C9-BC63-DA0E-3C73-0568DE778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DFC10-2A3B-FED3-51DB-CA709756FC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4DAC79-611D-C3CF-7688-22906BDA8B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687E3-69F6-472C-4DB4-2C83DB046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DDD26-527B-4E48-8355-0C5A28CF79B8}" type="datetime1">
              <a:rPr lang="en-IN" smtClean="0"/>
              <a:t>08-06-2022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6FD193-6F74-C430-F950-2E79D6CCA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AC695A-9968-12AC-C7E5-AE3450587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6482-DC9B-4AD6-9301-CF7B4FB336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89775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F17AF-2220-36CB-39E3-A634E1DAA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A25112-9905-55A3-24C1-077A4AA64F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C66C66-6075-1040-E005-6ED91B3AF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96DDD0-C140-F948-E6B2-1D7C919010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5AA4A6-E664-16D1-484F-6F62CC1AA8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4E4159-BB2D-7F3E-80A9-2803F3BE1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B108D-1464-4856-9140-F971E5C0D5F8}" type="datetime1">
              <a:rPr lang="en-IN" smtClean="0"/>
              <a:t>08-06-2022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A359BF-CEA4-F0E7-AA19-1CFE44A22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434BA6-944D-4C29-3360-B5782FA69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6482-DC9B-4AD6-9301-CF7B4FB336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9933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D0F62-0EA7-B618-4332-D862A0858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95DBF1-2CE0-8CC8-3CD9-5229E941A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9F040-3F9E-4535-9D94-D6583659A4F0}" type="datetime1">
              <a:rPr lang="en-IN" smtClean="0"/>
              <a:t>08-06-2022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8DBCBD-F3D8-C91D-5C87-C8036A63E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142646-4C18-F132-4AA3-E82604C29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6482-DC9B-4AD6-9301-CF7B4FB336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20693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48BBF9-4756-463B-ED3D-27E768808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952F8-8DAC-4137-9DA8-9BA6CD5382F3}" type="datetime1">
              <a:rPr lang="en-IN" smtClean="0"/>
              <a:t>08-06-2022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1D5AF5-3136-0069-BDF7-F9EF7672F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E9253-7389-0F98-7CCF-2ED2BB90B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6482-DC9B-4AD6-9301-CF7B4FB336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83071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C117E-3DD6-D607-5C37-7F36FE777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B42AC-AD69-B18D-6999-2984BE542A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A2547D-3E9F-7EFE-7841-756323E654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0219DB-FF36-ECB2-5949-3B48F6AC7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D98C4-AA38-4262-AA10-328EF2978506}" type="datetime1">
              <a:rPr lang="en-IN" smtClean="0"/>
              <a:t>08-06-2022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642C3F-8A79-7511-D050-CFC983939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78CC26-638B-9C25-6E9E-5624C44B3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6482-DC9B-4AD6-9301-CF7B4FB336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8310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3F4D3-4776-4224-0C40-0A1A0C6D5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2C24AE-CB40-A2CE-A74C-E834EC3678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B41510-F1A1-8AB4-D83D-EE8CB765E3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15B680-FF70-4F20-4E14-3A791A01D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AC959-1764-4561-9C51-D04E51BB2C72}" type="datetime1">
              <a:rPr lang="en-IN" smtClean="0"/>
              <a:t>08-06-2022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FAA608-03D3-9703-98A8-EC81DC28F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D55F33-2E2F-7548-2785-FAC34B8F2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6482-DC9B-4AD6-9301-CF7B4FB336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58273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263ED7-19D3-7B87-A5A1-85C814334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ADB471-FF01-F032-3003-BD5BED99C9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33D611-1584-15D0-BDEA-60605E835C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B7D59-90D9-4408-B885-E3F02C7428A0}" type="datetime1">
              <a:rPr lang="en-IN" smtClean="0"/>
              <a:t>08-06-2022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D2B2C-C333-1F16-EB3B-567D9979C8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10AA0B-CEBA-136F-73BF-67D6F8F83D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46482-DC9B-4AD6-9301-CF7B4FB336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254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20.xml.rels><?xml version="1.0" encoding="UTF-8" standalone="yes" ?><Relationships xmlns="http://schemas.openxmlformats.org/package/2006/relationships"><Relationship Id="rId2" Target="../media/image12.pn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 ?><Relationships xmlns="http://schemas.openxmlformats.org/package/2006/relationships"><Relationship Id="rId2" Target="../media/image15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 ?><Relationships xmlns="http://schemas.openxmlformats.org/package/2006/relationships"><Relationship Id="rId2" Target="../media/image17.pn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27.xml.rels><?xml version="1.0" encoding="UTF-8" standalone="yes" ?><Relationships xmlns="http://schemas.openxmlformats.org/package/2006/relationships"><Relationship Id="rId2" Target="../media/image18.pn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28.xml.rels><?xml version="1.0" encoding="UTF-8" standalone="yes" ?><Relationships xmlns="http://schemas.openxmlformats.org/package/2006/relationships"><Relationship Id="rId2" Target="../media/image19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 ?><Relationships xmlns="http://schemas.openxmlformats.org/package/2006/relationships"><Relationship Id="rId2" Target="../media/image20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31.xml.rels><?xml version="1.0" encoding="UTF-8" standalone="yes" ?><Relationships xmlns="http://schemas.openxmlformats.org/package/2006/relationships"><Relationship Id="rId2" Target="../media/image21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32.xml.rels><?xml version="1.0" encoding="UTF-8" standalone="yes" ?><Relationships xmlns="http://schemas.openxmlformats.org/package/2006/relationships"><Relationship Id="rId2" Target="../media/image22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 ?><Relationships xmlns="http://schemas.openxmlformats.org/package/2006/relationships"><Relationship Id="rId2" Target="../media/image24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35.xml.rels><?xml version="1.0" encoding="UTF-8" standalone="yes" ?><Relationships xmlns="http://schemas.openxmlformats.org/package/2006/relationships"><Relationship Id="rId2" Target="../media/image25.pn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 ?><Relationships xmlns="http://schemas.openxmlformats.org/package/2006/relationships"><Relationship Id="rId2" Target="../media/image29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5.xml.rels><?xml version="1.0" encoding="UTF-8" standalone="yes" ?><Relationships xmlns="http://schemas.openxmlformats.org/package/2006/relationships"><Relationship Id="rId2" Target="../media/image2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6.xml.rels><?xml version="1.0" encoding="UTF-8" standalone="yes" ?><Relationships xmlns="http://schemas.openxmlformats.org/package/2006/relationships"><Relationship Id="rId2" Target="../media/image3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7.xml.rels><?xml version="1.0" encoding="UTF-8" standalone="yes" ?><Relationships xmlns="http://schemas.openxmlformats.org/package/2006/relationships"><Relationship Id="rId2" Target="../media/image4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8.xml.rels><?xml version="1.0" encoding="UTF-8" standalone="yes" ?><Relationships xmlns="http://schemas.openxmlformats.org/package/2006/relationships"><Relationship Id="rId2" Target="../media/image5.pn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9.xml.rels><?xml version="1.0" encoding="UTF-8" standalone="yes" ?><Relationships xmlns="http://schemas.openxmlformats.org/package/2006/relationships"><Relationship Id="rId2" Target="../media/image6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Box 3">
            <a:extLst>
              <a:ext uri="{FF2B5EF4-FFF2-40B4-BE49-F238E27FC236}">
                <a16:creationId xmlns:a16="http://schemas.microsoft.com/office/drawing/2014/main" id="{99F34D04-3F1B-AB04-D471-76C339F782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253" y="497305"/>
            <a:ext cx="11903242" cy="574311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20000"/>
              </a:spcBef>
              <a:defRPr/>
            </a:pPr>
            <a:r>
              <a:rPr lang="en-IN" altLang="en-US" sz="3600" b="1" dirty="0">
                <a:solidFill>
                  <a:schemeClr val="accent1"/>
                </a:solidFill>
              </a:rPr>
              <a:t>The learner will be able to:</a:t>
            </a:r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IN" altLang="en-US" sz="3600" dirty="0"/>
              <a:t>Mention the significance of transamination and </a:t>
            </a:r>
            <a:r>
              <a:rPr lang="en-IN" altLang="en-US" sz="3600" dirty="0" err="1"/>
              <a:t>transdeamination</a:t>
            </a:r>
            <a:r>
              <a:rPr lang="en-IN" altLang="en-US" sz="3600" dirty="0"/>
              <a:t>.</a:t>
            </a:r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IN" altLang="en-US" sz="3600" dirty="0"/>
              <a:t>Describe the formation of ammonia.</a:t>
            </a:r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IN" altLang="en-US" sz="3600" dirty="0"/>
              <a:t>Outline the urea cycle.</a:t>
            </a:r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IN" altLang="en-US" sz="3600" dirty="0"/>
              <a:t>Enumerate urea cycle disorders.</a:t>
            </a:r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IN" altLang="en-US" sz="3600" dirty="0"/>
              <a:t>Mention the urea level in blood and excretion in urine.</a:t>
            </a:r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IN" altLang="en-US" sz="3600" dirty="0"/>
              <a:t>Explain the genesis of </a:t>
            </a:r>
            <a:r>
              <a:rPr lang="en-IN" altLang="en-US" sz="3600" dirty="0" err="1"/>
              <a:t>hyperammonemia</a:t>
            </a:r>
            <a:r>
              <a:rPr lang="en-IN" altLang="en-US" sz="3600" dirty="0"/>
              <a:t> and the clinical sequelae.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ext Box 2">
            <a:extLst>
              <a:ext uri="{FF2B5EF4-FFF2-40B4-BE49-F238E27FC236}">
                <a16:creationId xmlns:a16="http://schemas.microsoft.com/office/drawing/2014/main" id="{8169DB70-ED6C-7D97-7D05-DA45C4E3B5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85725"/>
            <a:ext cx="78374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Gadugi" panose="020B0502040204020203" pitchFamily="34" charset="0"/>
                <a:cs typeface="Times New Roman" panose="02020603050405020304" pitchFamily="18" charset="0"/>
              </a:rPr>
              <a:t>ns</a:t>
            </a:r>
          </a:p>
        </p:txBody>
      </p:sp>
      <p:sp>
        <p:nvSpPr>
          <p:cNvPr id="232452" name="Text Box 4">
            <a:extLst>
              <a:ext uri="{FF2B5EF4-FFF2-40B4-BE49-F238E27FC236}">
                <a16:creationId xmlns:a16="http://schemas.microsoft.com/office/drawing/2014/main" id="{15CEAA66-FB71-B96B-D87F-26D59D1A78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5699" y="5162791"/>
            <a:ext cx="6664005" cy="14465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ctr">
              <a:defRPr/>
            </a:pPr>
            <a:r>
              <a:rPr lang="en-US" altLang="en-US" b="1" dirty="0"/>
              <a:t>Transamination in all tissues</a:t>
            </a:r>
          </a:p>
          <a:p>
            <a:pPr algn="ctr">
              <a:defRPr/>
            </a:pPr>
            <a:r>
              <a:rPr lang="en-US" altLang="en-US" b="1" dirty="0"/>
              <a:t>Deamination only in liver</a:t>
            </a:r>
          </a:p>
          <a:p>
            <a:pPr>
              <a:defRPr/>
            </a:pPr>
            <a:endParaRPr lang="en-US" altLang="en-US" sz="2400" dirty="0">
              <a:latin typeface="+mj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E57E81E-810B-DAFF-4095-DE2663B1A217}"/>
              </a:ext>
            </a:extLst>
          </p:cNvPr>
          <p:cNvSpPr txBox="1"/>
          <p:nvPr/>
        </p:nvSpPr>
        <p:spPr>
          <a:xfrm>
            <a:off x="25632" y="530798"/>
            <a:ext cx="1207970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altLang="en-US" sz="4000" b="1" i="1" dirty="0">
                <a:solidFill>
                  <a:schemeClr val="accent1"/>
                </a:solidFill>
              </a:rPr>
              <a:t>Transamination</a:t>
            </a:r>
            <a:r>
              <a:rPr lang="en-IN" altLang="en-US" sz="3600" i="1" dirty="0"/>
              <a:t>  - First Step of Catabolism</a:t>
            </a:r>
          </a:p>
          <a:p>
            <a:pPr algn="just"/>
            <a:endParaRPr lang="en-IN" altLang="en-US" sz="3600" i="1" dirty="0"/>
          </a:p>
          <a:p>
            <a:pPr algn="just"/>
            <a:r>
              <a:rPr lang="en-IN" altLang="en-US" sz="3600" dirty="0"/>
              <a:t>In this first step,</a:t>
            </a:r>
            <a:r>
              <a:rPr lang="en-IN" altLang="en-US" sz="3600" dirty="0">
                <a:solidFill>
                  <a:schemeClr val="accent1"/>
                </a:solidFill>
              </a:rPr>
              <a:t> </a:t>
            </a:r>
            <a:r>
              <a:rPr lang="en-IN" altLang="en-US" sz="3600" b="1" dirty="0">
                <a:solidFill>
                  <a:schemeClr val="accent1"/>
                </a:solidFill>
              </a:rPr>
              <a:t>ammonia </a:t>
            </a:r>
            <a:r>
              <a:rPr lang="en-IN" altLang="en-US" sz="3600" dirty="0"/>
              <a:t>is removed, and the carbon skeleton of the amino acid enters into catabolic pathway.</a:t>
            </a:r>
          </a:p>
          <a:p>
            <a:endParaRPr lang="en-IN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7D5F2CD-9695-EC28-AC15-AD9DA8802786}"/>
              </a:ext>
            </a:extLst>
          </p:cNvPr>
          <p:cNvSpPr txBox="1"/>
          <p:nvPr/>
        </p:nvSpPr>
        <p:spPr>
          <a:xfrm>
            <a:off x="433137" y="3801979"/>
            <a:ext cx="11245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dirty="0"/>
              <a:t>       Transamination + deamination = </a:t>
            </a:r>
            <a:r>
              <a:rPr lang="en-IN" sz="3600" dirty="0" err="1"/>
              <a:t>transdemination</a:t>
            </a:r>
            <a:r>
              <a:rPr lang="en-IN" sz="36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Content Placeholder 2">
            <a:extLst>
              <a:ext uri="{FF2B5EF4-FFF2-40B4-BE49-F238E27FC236}">
                <a16:creationId xmlns:a16="http://schemas.microsoft.com/office/drawing/2014/main" id="{A2726260-D0CB-B9B0-F7E5-18310C638302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0" y="685800"/>
            <a:ext cx="12192000" cy="532892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indent="0" algn="just">
              <a:buNone/>
            </a:pPr>
            <a:r>
              <a:rPr lang="en-IN" altLang="en-US" sz="3200" b="1" dirty="0">
                <a:solidFill>
                  <a:schemeClr val="accent1"/>
                </a:solidFill>
              </a:rPr>
              <a:t>Clinical Significance of Transamination</a:t>
            </a:r>
          </a:p>
          <a:p>
            <a:pPr marL="0" indent="0" algn="just">
              <a:buNone/>
            </a:pPr>
            <a:endParaRPr lang="en-IN" altLang="en-US" sz="3200" b="1" dirty="0"/>
          </a:p>
          <a:p>
            <a:r>
              <a:rPr lang="en-IN" altLang="en-US" sz="3200" dirty="0"/>
              <a:t>Aspartate amino transferase (</a:t>
            </a:r>
            <a:r>
              <a:rPr lang="en-IN" altLang="en-US" sz="3200" b="1" dirty="0"/>
              <a:t>AST</a:t>
            </a:r>
            <a:r>
              <a:rPr lang="en-IN" altLang="en-US" sz="3200" dirty="0"/>
              <a:t>) and Alanine amino transferase (</a:t>
            </a:r>
            <a:r>
              <a:rPr lang="en-IN" altLang="en-US" sz="3200" b="1" dirty="0"/>
              <a:t>ALT</a:t>
            </a:r>
            <a:r>
              <a:rPr lang="en-IN" altLang="en-US" sz="3200" dirty="0"/>
              <a:t>) are induced by glucocorticoids, which favour gluconeogenesis. </a:t>
            </a:r>
          </a:p>
          <a:p>
            <a:pPr marL="0" indent="0">
              <a:buNone/>
            </a:pPr>
            <a:endParaRPr lang="en-IN" altLang="en-US" sz="3200" dirty="0"/>
          </a:p>
          <a:p>
            <a:pPr algn="just"/>
            <a:r>
              <a:rPr lang="en-IN" altLang="en-US" sz="3200" dirty="0"/>
              <a:t>AST is increased in </a:t>
            </a:r>
            <a:r>
              <a:rPr lang="en-IN" altLang="en-US" sz="3200" b="1" dirty="0"/>
              <a:t>myocardial infarction </a:t>
            </a:r>
            <a:r>
              <a:rPr lang="en-IN" altLang="en-US" sz="3200" dirty="0"/>
              <a:t>and ALT in </a:t>
            </a:r>
            <a:r>
              <a:rPr lang="en-IN" altLang="en-US" sz="3200" b="1" dirty="0"/>
              <a:t>liver </a:t>
            </a:r>
            <a:r>
              <a:rPr lang="en-IN" altLang="en-US" sz="3200" dirty="0"/>
              <a:t>diseases.</a:t>
            </a:r>
          </a:p>
          <a:p>
            <a:pPr algn="just"/>
            <a:endParaRPr lang="en-IN" altLang="en-US" sz="3200" dirty="0"/>
          </a:p>
          <a:p>
            <a:pPr marL="0" indent="0" algn="just">
              <a:buNone/>
            </a:pPr>
            <a:endParaRPr lang="en-IN" altLang="en-US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Content Placeholder 2">
            <a:extLst>
              <a:ext uri="{FF2B5EF4-FFF2-40B4-BE49-F238E27FC236}">
                <a16:creationId xmlns:a16="http://schemas.microsoft.com/office/drawing/2014/main" id="{FD96FDD0-25C4-2974-5C44-C3C4B862F6A1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0" y="0"/>
            <a:ext cx="12192000" cy="6858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/>
          </a:bodyPr>
          <a:lstStyle/>
          <a:p>
            <a:pPr marL="0" indent="0" algn="just">
              <a:spcAft>
                <a:spcPts val="1000"/>
              </a:spcAft>
              <a:buNone/>
            </a:pPr>
            <a:r>
              <a:rPr lang="en-IN" altLang="en-US" sz="3900" i="1" dirty="0">
                <a:solidFill>
                  <a:schemeClr val="accent1"/>
                </a:solidFill>
              </a:rPr>
              <a:t>Biological significance of transamination  - </a:t>
            </a:r>
          </a:p>
          <a:p>
            <a:pPr algn="just">
              <a:spcAft>
                <a:spcPts val="1000"/>
              </a:spcAft>
            </a:pPr>
            <a:r>
              <a:rPr lang="en-IN" altLang="en-US" sz="3600" i="1" dirty="0"/>
              <a:t>Synthesis of Non-essential Amino Acids</a:t>
            </a:r>
          </a:p>
          <a:p>
            <a:pPr algn="just">
              <a:spcAft>
                <a:spcPts val="1000"/>
              </a:spcAft>
            </a:pPr>
            <a:r>
              <a:rPr lang="en-IN" altLang="en-US" sz="3600" dirty="0"/>
              <a:t>By means of transamination, all nonessential amino acids can be synthesized by the body from keto acids available from other sources. </a:t>
            </a:r>
          </a:p>
          <a:p>
            <a:pPr algn="just">
              <a:spcAft>
                <a:spcPts val="1000"/>
              </a:spcAft>
            </a:pPr>
            <a:r>
              <a:rPr lang="en-IN" altLang="en-US" sz="3600" dirty="0"/>
              <a:t>For example, </a:t>
            </a:r>
            <a:r>
              <a:rPr lang="en-IN" altLang="en-US" sz="3600" b="1" dirty="0"/>
              <a:t>pyruvate </a:t>
            </a:r>
            <a:r>
              <a:rPr lang="en-IN" altLang="en-US" sz="3600" dirty="0"/>
              <a:t>can be </a:t>
            </a:r>
            <a:r>
              <a:rPr lang="en-IN" altLang="en-US" sz="3600" dirty="0" err="1"/>
              <a:t>transaminated</a:t>
            </a:r>
            <a:r>
              <a:rPr lang="en-IN" altLang="en-US" sz="3600" dirty="0"/>
              <a:t> to synthesize </a:t>
            </a:r>
            <a:r>
              <a:rPr lang="en-IN" altLang="en-US" sz="3600" b="1" dirty="0"/>
              <a:t>alanine</a:t>
            </a:r>
            <a:r>
              <a:rPr lang="en-IN" altLang="en-US" sz="3600" dirty="0"/>
              <a:t>. </a:t>
            </a:r>
          </a:p>
          <a:p>
            <a:pPr algn="just">
              <a:spcAft>
                <a:spcPts val="1000"/>
              </a:spcAft>
            </a:pPr>
            <a:r>
              <a:rPr lang="en-IN" altLang="en-US" sz="3600" dirty="0"/>
              <a:t>Similarly oxaloacetate produces aspartic acid. </a:t>
            </a:r>
          </a:p>
          <a:p>
            <a:pPr algn="just">
              <a:spcAft>
                <a:spcPts val="1000"/>
              </a:spcAft>
            </a:pPr>
            <a:r>
              <a:rPr lang="en-IN" altLang="en-US" sz="3600" dirty="0"/>
              <a:t>Alpha ketoglutarate is </a:t>
            </a:r>
            <a:r>
              <a:rPr lang="en-IN" altLang="en-US" sz="3600" dirty="0" err="1"/>
              <a:t>transaminated</a:t>
            </a:r>
            <a:r>
              <a:rPr lang="en-IN" altLang="en-US" sz="3600" dirty="0"/>
              <a:t> to form glutamic acid. </a:t>
            </a:r>
          </a:p>
          <a:p>
            <a:pPr algn="just">
              <a:spcAft>
                <a:spcPts val="1000"/>
              </a:spcAft>
            </a:pPr>
            <a:r>
              <a:rPr lang="en-IN" altLang="en-US" sz="3600" dirty="0"/>
              <a:t>Those amino acids, which cannot be synthesized in this manner, are therefore essential; they should be made available in the food.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Content Placeholder 2">
            <a:extLst>
              <a:ext uri="{FF2B5EF4-FFF2-40B4-BE49-F238E27FC236}">
                <a16:creationId xmlns:a16="http://schemas.microsoft.com/office/drawing/2014/main" id="{AAC1B06D-1846-7702-4311-6AC4975022C6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0" y="0"/>
            <a:ext cx="12192000" cy="685799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just"/>
            <a:endParaRPr lang="en-IN" altLang="en-US" sz="3200" i="1" dirty="0"/>
          </a:p>
          <a:p>
            <a:pPr algn="just"/>
            <a:endParaRPr lang="en-IN" altLang="en-US" sz="3200" i="1" dirty="0"/>
          </a:p>
          <a:p>
            <a:pPr algn="just"/>
            <a:r>
              <a:rPr lang="en-IN" altLang="en-US" sz="3200" i="1" dirty="0"/>
              <a:t>Interconversion of Amino Acids</a:t>
            </a:r>
          </a:p>
          <a:p>
            <a:pPr algn="just"/>
            <a:endParaRPr lang="en-IN" altLang="en-US" sz="3200" i="1" dirty="0"/>
          </a:p>
          <a:p>
            <a:r>
              <a:rPr lang="en-IN" altLang="en-US" sz="3200" dirty="0"/>
              <a:t>If amino acid no.1 is high and no. 2 is low; the amino</a:t>
            </a:r>
            <a:br>
              <a:rPr lang="en-IN" altLang="en-US" sz="3200" dirty="0"/>
            </a:br>
            <a:r>
              <a:rPr lang="en-IN" altLang="en-US" sz="3200" dirty="0"/>
              <a:t>group from no.1 may be transferred to a keto acid to give amino acid no. 2 to equalize the quantity of both.</a:t>
            </a:r>
          </a:p>
          <a:p>
            <a:pPr marL="0" indent="0">
              <a:buNone/>
            </a:pPr>
            <a:endParaRPr lang="en-IN" altLang="en-US" sz="3200" dirty="0"/>
          </a:p>
          <a:p>
            <a:pPr algn="just"/>
            <a:r>
              <a:rPr lang="en-IN" altLang="en-US" sz="3200" dirty="0"/>
              <a:t>This is called </a:t>
            </a:r>
            <a:r>
              <a:rPr lang="en-IN" altLang="en-US" sz="3200" b="1" dirty="0"/>
              <a:t>equalization </a:t>
            </a:r>
            <a:r>
              <a:rPr lang="en-IN" altLang="en-US" sz="3200" dirty="0"/>
              <a:t>of quantities of non-essential amino acids.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itle 1">
            <a:extLst>
              <a:ext uri="{FF2B5EF4-FFF2-40B4-BE49-F238E27FC236}">
                <a16:creationId xmlns:a16="http://schemas.microsoft.com/office/drawing/2014/main" id="{98487704-62C5-CDCF-1B53-295EBD82A5E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676400" y="76201"/>
            <a:ext cx="7772400" cy="5111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l"/>
            <a:r>
              <a:rPr lang="en-IN" altLang="en-US" sz="2800" b="1">
                <a:solidFill>
                  <a:schemeClr val="bg1"/>
                </a:solidFill>
                <a:ea typeface="Gadugi" panose="020B0502040204020203" pitchFamily="34" charset="0"/>
                <a:cs typeface="Times New Roman" panose="02020603050405020304" pitchFamily="18" charset="0"/>
              </a:rPr>
              <a:t>Oxidative Deamination of Glutamate</a:t>
            </a:r>
          </a:p>
        </p:txBody>
      </p:sp>
      <p:sp>
        <p:nvSpPr>
          <p:cNvPr id="96259" name="Content Placeholder 2">
            <a:extLst>
              <a:ext uri="{FF2B5EF4-FFF2-40B4-BE49-F238E27FC236}">
                <a16:creationId xmlns:a16="http://schemas.microsoft.com/office/drawing/2014/main" id="{623AFA57-691E-B367-2876-0EDB3E8ACFB5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-1" y="76201"/>
            <a:ext cx="12192001" cy="678179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/>
          </a:bodyPr>
          <a:lstStyle/>
          <a:p>
            <a:pPr marL="0" indent="0">
              <a:buNone/>
            </a:pPr>
            <a:r>
              <a:rPr lang="en-IN" altLang="en-US" sz="4300" dirty="0">
                <a:solidFill>
                  <a:schemeClr val="accent1"/>
                </a:solidFill>
              </a:rPr>
              <a:t>Oxidative deamination of glutamate –</a:t>
            </a:r>
          </a:p>
          <a:p>
            <a:pPr marL="0" indent="0">
              <a:buNone/>
            </a:pPr>
            <a:endParaRPr lang="en-IN" altLang="en-US" sz="4300" dirty="0">
              <a:solidFill>
                <a:schemeClr val="accent1"/>
              </a:solidFill>
            </a:endParaRPr>
          </a:p>
          <a:p>
            <a:r>
              <a:rPr lang="en-IN" altLang="en-US" sz="3200" dirty="0"/>
              <a:t>Only </a:t>
            </a:r>
            <a:r>
              <a:rPr lang="en-IN" altLang="en-US" sz="3200" b="1" dirty="0"/>
              <a:t>liver </a:t>
            </a:r>
            <a:r>
              <a:rPr lang="en-IN" altLang="en-US" sz="3200" dirty="0"/>
              <a:t>mitochondria contain </a:t>
            </a:r>
            <a:r>
              <a:rPr lang="en-IN" altLang="en-US" sz="3200" b="1" dirty="0"/>
              <a:t>glutamate dehydrogenase</a:t>
            </a:r>
            <a:br>
              <a:rPr lang="en-IN" altLang="en-US" sz="3200" b="1" dirty="0"/>
            </a:br>
            <a:r>
              <a:rPr lang="en-IN" altLang="en-US" sz="3200" b="1" dirty="0"/>
              <a:t>(GDH) </a:t>
            </a:r>
          </a:p>
          <a:p>
            <a:endParaRPr lang="en-IN" altLang="en-US" sz="3200" b="1" dirty="0"/>
          </a:p>
          <a:p>
            <a:r>
              <a:rPr lang="en-IN" altLang="en-US" sz="3200" dirty="0"/>
              <a:t>Amino acids are first </a:t>
            </a:r>
            <a:r>
              <a:rPr lang="en-IN" altLang="en-US" sz="3200" dirty="0" err="1"/>
              <a:t>transaminated</a:t>
            </a:r>
            <a:r>
              <a:rPr lang="en-IN" altLang="en-US" sz="3200" dirty="0"/>
              <a:t> to glutamate, then deaminated at the rate of about 50–70 gram per day.</a:t>
            </a:r>
          </a:p>
          <a:p>
            <a:endParaRPr lang="en-IN" altLang="en-US" sz="3200" dirty="0"/>
          </a:p>
          <a:p>
            <a:pPr algn="just"/>
            <a:r>
              <a:rPr lang="en-IN" altLang="en-US" sz="3200" dirty="0"/>
              <a:t>During the transamination reaction the amino group of all other amino acids is </a:t>
            </a:r>
            <a:r>
              <a:rPr lang="en-IN" altLang="en-US" sz="3200" dirty="0" err="1"/>
              <a:t>funneled</a:t>
            </a:r>
            <a:r>
              <a:rPr lang="en-IN" altLang="en-US" sz="3200" dirty="0"/>
              <a:t> into glutamate. </a:t>
            </a:r>
          </a:p>
          <a:p>
            <a:pPr algn="just"/>
            <a:endParaRPr lang="en-IN" altLang="en-US" sz="3200" dirty="0"/>
          </a:p>
          <a:p>
            <a:pPr algn="just"/>
            <a:r>
              <a:rPr lang="en-IN" altLang="en-US" sz="3200" dirty="0"/>
              <a:t>Hence, the glutamate dehydrogenase reaction is the final reaction, which removes the amino group of all amino acids. It needs NAD+ as coenzyme.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EB62808-0B56-0AAE-46AA-275E75E35B63}"/>
              </a:ext>
            </a:extLst>
          </p:cNvPr>
          <p:cNvSpPr txBox="1"/>
          <p:nvPr/>
        </p:nvSpPr>
        <p:spPr>
          <a:xfrm>
            <a:off x="0" y="673770"/>
            <a:ext cx="12192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altLang="en-US" sz="3200" dirty="0"/>
              <a:t>It is an allosteric enzyme; it is activated by ADP and inhibited by GTP.</a:t>
            </a:r>
          </a:p>
          <a:p>
            <a:endParaRPr lang="en-IN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54426D2-AFCE-AE64-3FD2-079165D396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87769"/>
            <a:ext cx="11582400" cy="3996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19062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9491181-4C61-59FF-5411-37737A130984}"/>
              </a:ext>
            </a:extLst>
          </p:cNvPr>
          <p:cNvSpPr txBox="1"/>
          <p:nvPr/>
        </p:nvSpPr>
        <p:spPr>
          <a:xfrm>
            <a:off x="160421" y="705853"/>
            <a:ext cx="1179094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altLang="en-US" sz="3200" dirty="0"/>
              <a:t>The hydrolysis of glutamine also yields NH3 but this occurs mainly in the kidney where the NH4+ excretion is required for acid-base regulation.</a:t>
            </a:r>
            <a:endParaRPr lang="en-IN" sz="32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89ECF3B-60C0-EED2-6782-CCB0672D2D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947" y="3232944"/>
            <a:ext cx="11614484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3772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itle 1">
            <a:extLst>
              <a:ext uri="{FF2B5EF4-FFF2-40B4-BE49-F238E27FC236}">
                <a16:creationId xmlns:a16="http://schemas.microsoft.com/office/drawing/2014/main" id="{C99FD385-238D-60C1-3393-6E22D270722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676400" y="114300"/>
            <a:ext cx="7772400" cy="495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l"/>
            <a:r>
              <a:rPr lang="en-IN" altLang="en-US" sz="2800" b="1">
                <a:solidFill>
                  <a:schemeClr val="bg1"/>
                </a:solidFill>
                <a:ea typeface="Gadugi" panose="020B0502040204020203" pitchFamily="34" charset="0"/>
                <a:cs typeface="Times New Roman" panose="02020603050405020304" pitchFamily="18" charset="0"/>
              </a:rPr>
              <a:t>Formation of Ammonia</a:t>
            </a:r>
          </a:p>
        </p:txBody>
      </p:sp>
      <p:sp>
        <p:nvSpPr>
          <p:cNvPr id="101379" name="Content Placeholder 2">
            <a:extLst>
              <a:ext uri="{FF2B5EF4-FFF2-40B4-BE49-F238E27FC236}">
                <a16:creationId xmlns:a16="http://schemas.microsoft.com/office/drawing/2014/main" id="{1F6AC489-6A4E-934B-5325-BF20EC85BA9F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-1" y="0"/>
            <a:ext cx="12192001" cy="6743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endParaRPr lang="en-IN" altLang="en-US" sz="3600" dirty="0"/>
          </a:p>
          <a:p>
            <a:pPr marL="0" indent="0">
              <a:buNone/>
            </a:pPr>
            <a:r>
              <a:rPr lang="en-IN" altLang="en-US" sz="3600" dirty="0">
                <a:solidFill>
                  <a:schemeClr val="accent1"/>
                </a:solidFill>
              </a:rPr>
              <a:t>Formation of ammonia - </a:t>
            </a:r>
          </a:p>
          <a:p>
            <a:pPr marL="0" indent="0">
              <a:buNone/>
            </a:pPr>
            <a:endParaRPr lang="en-IN" altLang="en-US" sz="2400" dirty="0"/>
          </a:p>
          <a:p>
            <a:pPr algn="just"/>
            <a:r>
              <a:rPr lang="en-IN" altLang="en-US" sz="3200" dirty="0"/>
              <a:t>The first step in the catabolism of amino acids is to remove</a:t>
            </a:r>
            <a:br>
              <a:rPr lang="en-IN" altLang="en-US" sz="3200" dirty="0"/>
            </a:br>
            <a:r>
              <a:rPr lang="en-IN" altLang="en-US" sz="3200" dirty="0"/>
              <a:t>the amino group as </a:t>
            </a:r>
            <a:r>
              <a:rPr lang="en-IN" altLang="en-US" sz="3200" b="1" dirty="0"/>
              <a:t>ammonia</a:t>
            </a:r>
            <a:r>
              <a:rPr lang="en-IN" altLang="en-US" sz="3200" dirty="0"/>
              <a:t>. major source of ammonia. </a:t>
            </a:r>
          </a:p>
          <a:p>
            <a:pPr marL="0" indent="0" algn="just">
              <a:buNone/>
            </a:pPr>
            <a:endParaRPr lang="en-IN" altLang="en-US" sz="3200" dirty="0"/>
          </a:p>
          <a:p>
            <a:pPr algn="just"/>
            <a:r>
              <a:rPr lang="en-IN" altLang="en-US" sz="3200" dirty="0"/>
              <a:t>Ammonia is </a:t>
            </a:r>
            <a:r>
              <a:rPr lang="en-IN" altLang="en-US" sz="3200" b="1" dirty="0"/>
              <a:t>highly toxic </a:t>
            </a:r>
            <a:r>
              <a:rPr lang="en-IN" altLang="en-US" sz="3200" dirty="0"/>
              <a:t>especially to the nervous system. </a:t>
            </a:r>
          </a:p>
          <a:p>
            <a:pPr marL="0" indent="0" algn="just">
              <a:buNone/>
            </a:pPr>
            <a:endParaRPr lang="en-IN" altLang="en-US" sz="3200" dirty="0"/>
          </a:p>
          <a:p>
            <a:pPr algn="just"/>
            <a:r>
              <a:rPr lang="en-IN" altLang="en-US" sz="3200" dirty="0"/>
              <a:t>Detoxification of ammonia is by conversion to urea and excretion through urine.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95DDDCF-C8F0-A809-5854-B4A4D3066D82}"/>
              </a:ext>
            </a:extLst>
          </p:cNvPr>
          <p:cNvSpPr txBox="1"/>
          <p:nvPr/>
        </p:nvSpPr>
        <p:spPr>
          <a:xfrm>
            <a:off x="0" y="0"/>
            <a:ext cx="12192000" cy="2985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3600" b="1" dirty="0">
                <a:solidFill>
                  <a:schemeClr val="accent1"/>
                </a:solidFill>
                <a:latin typeface="+mj-lt"/>
              </a:rPr>
              <a:t>Minor pathway of Ammonia Production - 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latin typeface="+mj-lt"/>
              </a:rPr>
              <a:t>Histidine to urocanic acid  and NH</a:t>
            </a:r>
            <a:r>
              <a:rPr lang="en-US" sz="3200" baseline="-25000" dirty="0">
                <a:latin typeface="+mj-lt"/>
              </a:rPr>
              <a:t>3</a:t>
            </a:r>
            <a:r>
              <a:rPr lang="en-US" sz="3200" dirty="0">
                <a:latin typeface="+mj-lt"/>
              </a:rPr>
              <a:t> by </a:t>
            </a:r>
            <a:r>
              <a:rPr lang="en-US" sz="3200" dirty="0" err="1">
                <a:latin typeface="+mj-lt"/>
              </a:rPr>
              <a:t>histidase</a:t>
            </a:r>
            <a:endParaRPr lang="en-IN" sz="3200" dirty="0">
              <a:latin typeface="+mj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latin typeface="+mj-lt"/>
              </a:rPr>
              <a:t>Asparagine to aspartate and NH</a:t>
            </a:r>
            <a:r>
              <a:rPr lang="en-US" sz="3200" baseline="-25000" dirty="0">
                <a:latin typeface="+mj-lt"/>
              </a:rPr>
              <a:t>3</a:t>
            </a:r>
            <a:r>
              <a:rPr lang="en-US" sz="3200" dirty="0">
                <a:latin typeface="+mj-lt"/>
              </a:rPr>
              <a:t> by asparaginase</a:t>
            </a:r>
            <a:endParaRPr lang="en-IN" sz="3200" dirty="0">
              <a:latin typeface="+mj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latin typeface="+mj-lt"/>
              </a:rPr>
              <a:t>Serine and threonine to pyruvate and alpha </a:t>
            </a:r>
            <a:r>
              <a:rPr lang="en-US" sz="3200" dirty="0" err="1">
                <a:latin typeface="+mj-lt"/>
              </a:rPr>
              <a:t>ketobutyrate</a:t>
            </a:r>
            <a:r>
              <a:rPr lang="en-US" sz="3200" dirty="0">
                <a:latin typeface="+mj-lt"/>
              </a:rPr>
              <a:t> respectively by dehydratases</a:t>
            </a:r>
            <a:endParaRPr lang="en-IN" sz="3200" dirty="0">
              <a:latin typeface="+mj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IN" sz="2400" dirty="0">
              <a:latin typeface="+mj-lt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243DB7C-A44A-A8CC-4B56-3A44B59F12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263" y="2700717"/>
            <a:ext cx="10812379" cy="390863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7E32CDD-7B62-A616-615A-4E3FD39E1A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818" y="882316"/>
            <a:ext cx="5330916" cy="423511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A1783D7-C21E-C21E-80F4-5385B39F35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1717" y="1290888"/>
            <a:ext cx="6127891" cy="2968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946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Picture 1">
            <a:extLst>
              <a:ext uri="{FF2B5EF4-FFF2-40B4-BE49-F238E27FC236}">
                <a16:creationId xmlns:a16="http://schemas.microsoft.com/office/drawing/2014/main" id="{ED3EC3E0-7957-112F-0100-0A0E689812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316" y="1296857"/>
            <a:ext cx="9633284" cy="3679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5" name="TextBox 2">
            <a:extLst>
              <a:ext uri="{FF2B5EF4-FFF2-40B4-BE49-F238E27FC236}">
                <a16:creationId xmlns:a16="http://schemas.microsoft.com/office/drawing/2014/main" id="{F165A144-A642-820C-214A-FC45B84F00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4953001"/>
            <a:ext cx="8839200" cy="4619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ctr">
              <a:defRPr/>
            </a:pPr>
            <a:r>
              <a:rPr lang="en-IN" altLang="en-US" sz="2400" b="1" dirty="0">
                <a:latin typeface="+mj-lt"/>
              </a:rPr>
              <a:t>Amino acid pool.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8BDD191-8C80-CD50-0662-AD8841E604DE}"/>
              </a:ext>
            </a:extLst>
          </p:cNvPr>
          <p:cNvSpPr txBox="1"/>
          <p:nvPr/>
        </p:nvSpPr>
        <p:spPr>
          <a:xfrm>
            <a:off x="136358" y="3192379"/>
            <a:ext cx="11919284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latin typeface="+mj-lt"/>
              </a:rPr>
              <a:t>L amino acid oxidase a flavoprotein also releases ammonia from amino acids.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US" sz="3200" dirty="0">
              <a:latin typeface="+mj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latin typeface="+mj-lt"/>
              </a:rPr>
              <a:t>Ammonia may also be produced in the gastro-intestinal tract by bacterial putrefaction, bacterial metabolism which reaches the liver through portal vein.</a:t>
            </a:r>
            <a:endParaRPr lang="en-IN" sz="3200" dirty="0">
              <a:latin typeface="+mj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IN" sz="3200" dirty="0">
              <a:latin typeface="+mj-lt"/>
            </a:endParaRPr>
          </a:p>
          <a:p>
            <a:endParaRPr lang="en-IN" dirty="0"/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0D412C01-ED11-5415-A4DE-9C9D9ADDD8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5158" y="66076"/>
            <a:ext cx="8261684" cy="3108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34024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BAFED12-30FF-1650-EBBB-A8E2070167A4}"/>
              </a:ext>
            </a:extLst>
          </p:cNvPr>
          <p:cNvSpPr txBox="1"/>
          <p:nvPr/>
        </p:nvSpPr>
        <p:spPr>
          <a:xfrm>
            <a:off x="192504" y="449179"/>
            <a:ext cx="11662611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latin typeface="+mj-lt"/>
              </a:rPr>
              <a:t>Ammonia is also released during the purine nucleotide cycle (</a:t>
            </a:r>
            <a:r>
              <a:rPr lang="en-US" sz="3200" dirty="0" err="1">
                <a:latin typeface="+mj-lt"/>
              </a:rPr>
              <a:t>adenylosuccinase</a:t>
            </a:r>
            <a:r>
              <a:rPr lang="en-US" sz="3200" dirty="0">
                <a:latin typeface="+mj-lt"/>
              </a:rPr>
              <a:t>), purine catabolism (ADA and </a:t>
            </a:r>
            <a:r>
              <a:rPr lang="en-US" sz="3200" dirty="0" err="1">
                <a:latin typeface="+mj-lt"/>
              </a:rPr>
              <a:t>guanase</a:t>
            </a:r>
            <a:r>
              <a:rPr lang="en-US" sz="3200" dirty="0">
                <a:latin typeface="+mj-lt"/>
              </a:rPr>
              <a:t>) and pyrimidine catabolism.</a:t>
            </a:r>
            <a:endParaRPr lang="en-IN" sz="3200" dirty="0">
              <a:latin typeface="+mj-lt"/>
            </a:endParaRPr>
          </a:p>
          <a:p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A1C070-4B0D-84A8-353B-FC768F9F33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152" y="2665171"/>
            <a:ext cx="9763479" cy="3610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0775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1B94C24-BACD-869C-22F6-8EBC8E8819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456" y="2786814"/>
            <a:ext cx="11479407" cy="277929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238FB95-01BE-74D9-53F9-16009893F4EB}"/>
              </a:ext>
            </a:extLst>
          </p:cNvPr>
          <p:cNvSpPr txBox="1"/>
          <p:nvPr/>
        </p:nvSpPr>
        <p:spPr>
          <a:xfrm>
            <a:off x="1" y="593558"/>
            <a:ext cx="1219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endParaRPr lang="en-IN" sz="1800" dirty="0">
              <a:latin typeface="+mj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US" sz="3200" dirty="0"/>
              <a:t>Ammonia may be formed in the body through minor reactions like oxidation of monoamines by MAO (mono amine oxidase).</a:t>
            </a:r>
            <a:endParaRPr lang="en-IN" sz="3200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546922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6AC3DE9-B46D-DEB4-BB25-7BDA150C71D9}"/>
              </a:ext>
            </a:extLst>
          </p:cNvPr>
          <p:cNvSpPr txBox="1"/>
          <p:nvPr/>
        </p:nvSpPr>
        <p:spPr>
          <a:xfrm>
            <a:off x="0" y="0"/>
            <a:ext cx="121920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endParaRPr lang="en-IN" sz="3200" dirty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US" sz="3200" b="1" dirty="0"/>
              <a:t>Cysteine </a:t>
            </a:r>
            <a:r>
              <a:rPr lang="en-US" sz="3200" dirty="0"/>
              <a:t>undergoes deamination and simultaneous trans-sulphuration to form pyruvate by the enzyme </a:t>
            </a:r>
            <a:r>
              <a:rPr lang="en-US" sz="3200" dirty="0" err="1"/>
              <a:t>desulfhydrase</a:t>
            </a:r>
            <a:r>
              <a:rPr lang="en-US" sz="3200" dirty="0"/>
              <a:t>.  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IN" sz="2400" dirty="0">
              <a:latin typeface="+mj-lt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C269587-9DB4-FFB0-A4BA-7AE999EBF7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78" y="2468534"/>
            <a:ext cx="9881937" cy="3760348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D0FDBC3-E624-119E-EF6E-7283E80D1F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5610" y="2469600"/>
            <a:ext cx="9440779" cy="391245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B8BB3C4-3EF8-DF29-9BAB-D78226EB44D6}"/>
              </a:ext>
            </a:extLst>
          </p:cNvPr>
          <p:cNvSpPr txBox="1"/>
          <p:nvPr/>
        </p:nvSpPr>
        <p:spPr>
          <a:xfrm>
            <a:off x="0" y="705853"/>
            <a:ext cx="11967411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/>
              <a:t>The hydrolysis of glutamine to NH</a:t>
            </a:r>
            <a:r>
              <a:rPr lang="en-US" sz="3200" baseline="-25000" dirty="0"/>
              <a:t>3</a:t>
            </a:r>
            <a:r>
              <a:rPr lang="en-US" sz="3200" dirty="0"/>
              <a:t> and glutamate in the</a:t>
            </a:r>
            <a:br>
              <a:rPr lang="en-US" sz="3200" dirty="0"/>
            </a:br>
            <a:r>
              <a:rPr lang="en-US" sz="3200" dirty="0"/>
              <a:t>kidney where the NH</a:t>
            </a:r>
            <a:r>
              <a:rPr lang="en-US" sz="3200" baseline="-25000" dirty="0"/>
              <a:t>4</a:t>
            </a:r>
            <a:r>
              <a:rPr lang="en-US" sz="3200" baseline="30000" dirty="0"/>
              <a:t>+</a:t>
            </a:r>
            <a:r>
              <a:rPr lang="en-US" sz="3200" dirty="0"/>
              <a:t> excretion is required for acid base regulation.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250117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Text Box 4">
            <a:extLst>
              <a:ext uri="{FF2B5EF4-FFF2-40B4-BE49-F238E27FC236}">
                <a16:creationId xmlns:a16="http://schemas.microsoft.com/office/drawing/2014/main" id="{53FF665F-EFD5-CEE9-2928-69B0B61746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6863" y="2521993"/>
            <a:ext cx="4020652" cy="255454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marL="457200" indent="-457200">
              <a:buFont typeface="+mj-lt"/>
              <a:buAutoNum type="arabicPeriod"/>
              <a:defRPr/>
            </a:pPr>
            <a:r>
              <a:rPr lang="en-US" altLang="en-US" b="1" dirty="0">
                <a:latin typeface="+mj-lt"/>
              </a:rPr>
              <a:t>Reduced  production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en-US" altLang="en-US" b="1" dirty="0">
              <a:latin typeface="+mj-lt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en-US" b="1" dirty="0">
                <a:latin typeface="+mj-lt"/>
              </a:rPr>
              <a:t>Ammonia  trapping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en-US" altLang="en-US" b="1" dirty="0">
              <a:latin typeface="+mj-lt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en-US" b="1" dirty="0">
                <a:latin typeface="+mj-lt"/>
              </a:rPr>
              <a:t>Urea  synthesis</a:t>
            </a:r>
          </a:p>
        </p:txBody>
      </p:sp>
      <p:sp>
        <p:nvSpPr>
          <p:cNvPr id="105476" name="Text Box 5">
            <a:extLst>
              <a:ext uri="{FF2B5EF4-FFF2-40B4-BE49-F238E27FC236}">
                <a16:creationId xmlns:a16="http://schemas.microsoft.com/office/drawing/2014/main" id="{AAF92B35-5A1F-D457-9712-B4F568358D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5326" y="3973514"/>
            <a:ext cx="18473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5477" name="Text Box 7">
            <a:extLst>
              <a:ext uri="{FF2B5EF4-FFF2-40B4-BE49-F238E27FC236}">
                <a16:creationId xmlns:a16="http://schemas.microsoft.com/office/drawing/2014/main" id="{95EF44B9-ABF3-4C0F-0987-6F3C48EAC1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8326" y="2906714"/>
            <a:ext cx="18473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BCACA14-09C5-3C45-B495-674196F5A703}"/>
              </a:ext>
            </a:extLst>
          </p:cNvPr>
          <p:cNvSpPr txBox="1"/>
          <p:nvPr/>
        </p:nvSpPr>
        <p:spPr>
          <a:xfrm>
            <a:off x="240632" y="753979"/>
            <a:ext cx="53013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600" dirty="0">
                <a:solidFill>
                  <a:schemeClr val="accent1"/>
                </a:solidFill>
              </a:rPr>
              <a:t>Detoxification of Ammonia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498" name="Picture 1">
            <a:extLst>
              <a:ext uri="{FF2B5EF4-FFF2-40B4-BE49-F238E27FC236}">
                <a16:creationId xmlns:a16="http://schemas.microsoft.com/office/drawing/2014/main" id="{2548B1AE-D955-1A37-080B-1009A5966B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838200"/>
            <a:ext cx="7772400" cy="456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71" name="TextBox 2">
            <a:extLst>
              <a:ext uri="{FF2B5EF4-FFF2-40B4-BE49-F238E27FC236}">
                <a16:creationId xmlns:a16="http://schemas.microsoft.com/office/drawing/2014/main" id="{7BA34EF4-29AF-AF8F-4E4F-F409E1BFCD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410201"/>
            <a:ext cx="7696200" cy="4619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ctr">
              <a:defRPr/>
            </a:pPr>
            <a:r>
              <a:rPr lang="en-IN" altLang="en-US" sz="2400" b="1" dirty="0">
                <a:latin typeface="+mj-lt"/>
              </a:rPr>
              <a:t>Ammonia trapping as glutamine.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ext Box 2">
            <a:extLst>
              <a:ext uri="{FF2B5EF4-FFF2-40B4-BE49-F238E27FC236}">
                <a16:creationId xmlns:a16="http://schemas.microsoft.com/office/drawing/2014/main" id="{972A115C-1EBF-E71B-FD67-4F5BBE0E96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8926" y="42863"/>
            <a:ext cx="78898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  <a:ea typeface="Gadugi" panose="020B0502040204020203" pitchFamily="34" charset="0"/>
                <a:cs typeface="Times New Roman" panose="02020603050405020304" pitchFamily="18" charset="0"/>
              </a:rPr>
              <a:t>Urea Cycle Ornithine Cycle Krebs-Henseleit Cycle</a:t>
            </a:r>
          </a:p>
        </p:txBody>
      </p:sp>
      <p:sp>
        <p:nvSpPr>
          <p:cNvPr id="84995" name="Text Box 3">
            <a:extLst>
              <a:ext uri="{FF2B5EF4-FFF2-40B4-BE49-F238E27FC236}">
                <a16:creationId xmlns:a16="http://schemas.microsoft.com/office/drawing/2014/main" id="{4ACE6364-9ADF-5F17-9B2F-825D837F39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3100" y="688868"/>
            <a:ext cx="4581525" cy="46196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defRPr/>
            </a:pPr>
            <a:r>
              <a:rPr lang="en-US" altLang="en-US" sz="2400" dirty="0">
                <a:latin typeface="+mj-lt"/>
              </a:rPr>
              <a:t>End product of  Protein metabolism</a:t>
            </a:r>
          </a:p>
        </p:txBody>
      </p:sp>
      <p:sp>
        <p:nvSpPr>
          <p:cNvPr id="107524" name="Text Box 4">
            <a:extLst>
              <a:ext uri="{FF2B5EF4-FFF2-40B4-BE49-F238E27FC236}">
                <a16:creationId xmlns:a16="http://schemas.microsoft.com/office/drawing/2014/main" id="{66852FB0-A889-2181-0FDA-9F8D1A44BC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1" y="3897313"/>
            <a:ext cx="38782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r>
              <a:rPr lang="en-US" altLang="en-US"/>
              <a:t>				</a:t>
            </a:r>
          </a:p>
        </p:txBody>
      </p:sp>
      <p:pic>
        <p:nvPicPr>
          <p:cNvPr id="107525" name="Picture 1">
            <a:extLst>
              <a:ext uri="{FF2B5EF4-FFF2-40B4-BE49-F238E27FC236}">
                <a16:creationId xmlns:a16="http://schemas.microsoft.com/office/drawing/2014/main" id="{032C5896-00CA-382D-456F-852C4C8604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895" y="1220787"/>
            <a:ext cx="10993758" cy="504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2">
            <a:extLst>
              <a:ext uri="{FF2B5EF4-FFF2-40B4-BE49-F238E27FC236}">
                <a16:creationId xmlns:a16="http://schemas.microsoft.com/office/drawing/2014/main" id="{FC883592-2CDF-ED9F-D5E1-C6E8481BD4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2" y="6297320"/>
            <a:ext cx="6111875" cy="5232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ctr">
              <a:defRPr/>
            </a:pPr>
            <a:r>
              <a:rPr lang="en-IN" altLang="en-US" sz="2800" b="1" dirty="0">
                <a:latin typeface="+mj-lt"/>
              </a:rPr>
              <a:t>Summary of urea cycle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570" name="Picture 1">
            <a:extLst>
              <a:ext uri="{FF2B5EF4-FFF2-40B4-BE49-F238E27FC236}">
                <a16:creationId xmlns:a16="http://schemas.microsoft.com/office/drawing/2014/main" id="{09AAE590-82E7-AA1D-48F7-D6488BB6EC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1" y="882316"/>
            <a:ext cx="58769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571" name="Text Box 2">
            <a:extLst>
              <a:ext uri="{FF2B5EF4-FFF2-40B4-BE49-F238E27FC236}">
                <a16:creationId xmlns:a16="http://schemas.microsoft.com/office/drawing/2014/main" id="{3F72F018-7299-17FF-8417-81A3B3D8EA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76201"/>
            <a:ext cx="18811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  <a:ea typeface="Gadugi" panose="020B0502040204020203" pitchFamily="34" charset="0"/>
                <a:cs typeface="Times New Roman" panose="02020603050405020304" pitchFamily="18" charset="0"/>
              </a:rPr>
              <a:t>Urea Cycle</a:t>
            </a:r>
          </a:p>
        </p:txBody>
      </p:sp>
      <p:sp>
        <p:nvSpPr>
          <p:cNvPr id="87044" name="TextBox 3">
            <a:extLst>
              <a:ext uri="{FF2B5EF4-FFF2-40B4-BE49-F238E27FC236}">
                <a16:creationId xmlns:a16="http://schemas.microsoft.com/office/drawing/2014/main" id="{C9EA79F2-7897-E912-A260-A2739A1E1E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1" y="5435601"/>
            <a:ext cx="5876925" cy="107721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ctr">
              <a:defRPr/>
            </a:pPr>
            <a:r>
              <a:rPr lang="en-IN" altLang="en-US" b="1" u="sng" dirty="0">
                <a:latin typeface="+mj-lt"/>
              </a:rPr>
              <a:t>First and Rate limiting step of the urea cycle.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06D2BD7-6D8D-E14F-6511-F6B4D91EB9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981377"/>
              </p:ext>
            </p:extLst>
          </p:nvPr>
        </p:nvGraphicFramePr>
        <p:xfrm>
          <a:off x="0" y="304800"/>
          <a:ext cx="10299032" cy="63366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926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6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94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05233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Comparison</a:t>
                      </a:r>
                      <a:r>
                        <a:rPr lang="en-US" sz="2500" baseline="0" dirty="0">
                          <a:effectLst/>
                        </a:rPr>
                        <a:t> of </a:t>
                      </a:r>
                      <a:r>
                        <a:rPr lang="en-US" sz="2500" dirty="0">
                          <a:effectLst/>
                        </a:rPr>
                        <a:t> CPS I and II enzymes</a:t>
                      </a:r>
                      <a:endParaRPr lang="en-IN" sz="2500" dirty="0"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61" marR="61361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52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</a:rPr>
                        <a:t> </a:t>
                      </a:r>
                      <a:endParaRPr lang="en-IN" sz="2500"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61" marR="6136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500">
                          <a:effectLst/>
                        </a:rPr>
                        <a:t>CPS-I</a:t>
                      </a:r>
                      <a:endParaRPr lang="en-IN" sz="2500"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61" marR="6136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500">
                          <a:effectLst/>
                        </a:rPr>
                        <a:t>CPS-II</a:t>
                      </a:r>
                      <a:endParaRPr lang="en-IN" sz="2500"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61" marR="6136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52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500" dirty="0">
                          <a:effectLst/>
                        </a:rPr>
                        <a:t>1. Site</a:t>
                      </a:r>
                      <a:endParaRPr lang="en-IN" sz="2500" dirty="0"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61" marR="6136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500" dirty="0">
                          <a:effectLst/>
                        </a:rPr>
                        <a:t>Mitochondria</a:t>
                      </a:r>
                      <a:endParaRPr lang="en-IN" sz="2500" dirty="0"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61" marR="6136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500">
                          <a:effectLst/>
                        </a:rPr>
                        <a:t>Cytosol</a:t>
                      </a:r>
                      <a:endParaRPr lang="en-IN" sz="2500"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61" marR="61361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52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500" dirty="0">
                          <a:effectLst/>
                        </a:rPr>
                        <a:t>2. Pathway of</a:t>
                      </a:r>
                      <a:endParaRPr lang="en-IN" sz="2500" dirty="0"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61" marR="6136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500">
                          <a:effectLst/>
                        </a:rPr>
                        <a:t>Urea</a:t>
                      </a:r>
                      <a:endParaRPr lang="en-IN" sz="2500"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61" marR="6136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500">
                          <a:effectLst/>
                        </a:rPr>
                        <a:t>Pyrimidine</a:t>
                      </a:r>
                      <a:endParaRPr lang="en-IN" sz="2500"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61" marR="61361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52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500">
                          <a:effectLst/>
                        </a:rPr>
                        <a:t>3. Positive effector</a:t>
                      </a:r>
                      <a:endParaRPr lang="en-IN" sz="2500"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61" marR="6136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500">
                          <a:effectLst/>
                        </a:rPr>
                        <a:t>NAG</a:t>
                      </a:r>
                      <a:endParaRPr lang="en-IN" sz="2500"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61" marR="6136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500">
                          <a:effectLst/>
                        </a:rPr>
                        <a:t>Nil</a:t>
                      </a:r>
                      <a:endParaRPr lang="en-IN" sz="2500"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61" marR="61361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52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500">
                          <a:effectLst/>
                        </a:rPr>
                        <a:t>4. Source for N</a:t>
                      </a:r>
                      <a:endParaRPr lang="en-IN" sz="2500"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61" marR="6136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500">
                          <a:effectLst/>
                        </a:rPr>
                        <a:t>Ammonia</a:t>
                      </a:r>
                      <a:endParaRPr lang="en-IN" sz="2500"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61" marR="6136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500">
                          <a:effectLst/>
                        </a:rPr>
                        <a:t>Glutamine</a:t>
                      </a:r>
                      <a:endParaRPr lang="en-IN" sz="2500"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61" marR="61361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052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500">
                          <a:effectLst/>
                        </a:rPr>
                        <a:t>5. Inhibitor</a:t>
                      </a:r>
                      <a:endParaRPr lang="en-IN" sz="2500"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61" marR="6136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500">
                          <a:effectLst/>
                        </a:rPr>
                        <a:t>Nil</a:t>
                      </a:r>
                      <a:endParaRPr lang="en-IN" sz="2500"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61" marR="6136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500" dirty="0">
                          <a:effectLst/>
                        </a:rPr>
                        <a:t>CTP</a:t>
                      </a:r>
                      <a:endParaRPr lang="en-IN" sz="2500" dirty="0"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61" marR="61361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FC61377A-10E9-B303-DBCC-BD0024EAD37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600200" y="76200"/>
            <a:ext cx="7772400" cy="68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l"/>
            <a:r>
              <a:rPr lang="en-IN" altLang="en-US" sz="2800" b="1">
                <a:solidFill>
                  <a:schemeClr val="bg1"/>
                </a:solidFill>
                <a:ea typeface="Gadugi" panose="020B0502040204020203" pitchFamily="34" charset="0"/>
                <a:cs typeface="Times New Roman" panose="02020603050405020304" pitchFamily="18" charset="0"/>
              </a:rPr>
              <a:t>Inter-Organ Transport of Amino Acids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99B13-B06F-A79E-3677-83A802BF8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" y="355600"/>
            <a:ext cx="12009120" cy="65024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  <a:defRPr/>
            </a:pPr>
            <a:r>
              <a:rPr lang="en-IN" sz="3200" b="1" dirty="0"/>
              <a:t> Breakdown of muscle protein is the source of amino acids for</a:t>
            </a:r>
            <a:br>
              <a:rPr lang="en-IN" sz="3200" b="1" dirty="0"/>
            </a:br>
            <a:r>
              <a:rPr lang="en-IN" sz="3200" b="1" dirty="0"/>
              <a:t>tissues while liver is the site of disposal.</a:t>
            </a:r>
          </a:p>
          <a:p>
            <a:pPr marL="0" indent="0" algn="just">
              <a:buNone/>
              <a:defRPr/>
            </a:pPr>
            <a:endParaRPr lang="en-IN" b="1" dirty="0"/>
          </a:p>
          <a:p>
            <a:pPr marL="0" indent="0" algn="just">
              <a:buNone/>
              <a:defRPr/>
            </a:pPr>
            <a:r>
              <a:rPr lang="en-IN" sz="3200" b="1" dirty="0"/>
              <a:t>In Fasting State</a:t>
            </a:r>
          </a:p>
          <a:p>
            <a:pPr algn="just">
              <a:defRPr/>
            </a:pPr>
            <a:r>
              <a:rPr lang="en-IN" sz="3200" dirty="0"/>
              <a:t>The muscle releases mainly alanine and glutamine of which </a:t>
            </a:r>
            <a:r>
              <a:rPr lang="en-IN" sz="3200" b="1" dirty="0"/>
              <a:t>alanine is taken up by liver </a:t>
            </a:r>
            <a:r>
              <a:rPr lang="en-IN" sz="3200" dirty="0"/>
              <a:t>and glutamine by kidneys. </a:t>
            </a:r>
          </a:p>
          <a:p>
            <a:pPr marL="0" indent="0" algn="just">
              <a:buNone/>
              <a:defRPr/>
            </a:pPr>
            <a:endParaRPr lang="en-IN" sz="3200" dirty="0"/>
          </a:p>
          <a:p>
            <a:pPr algn="just">
              <a:defRPr/>
            </a:pPr>
            <a:r>
              <a:rPr lang="en-IN" sz="3200" dirty="0"/>
              <a:t>Liver removes the amino group and converts it to urea and the carbon skeleton is used for </a:t>
            </a:r>
            <a:r>
              <a:rPr lang="en-IN" sz="3200" b="1" dirty="0"/>
              <a:t>gluconeogenesis</a:t>
            </a:r>
            <a:r>
              <a:rPr lang="en-IN" sz="3200" dirty="0"/>
              <a:t>.</a:t>
            </a:r>
          </a:p>
          <a:p>
            <a:pPr marL="0" indent="0" algn="just">
              <a:buNone/>
              <a:defRPr/>
            </a:pPr>
            <a:endParaRPr lang="en-IN" sz="3200" dirty="0"/>
          </a:p>
          <a:p>
            <a:pPr algn="just">
              <a:defRPr/>
            </a:pPr>
            <a:r>
              <a:rPr lang="en-IN" sz="3200" dirty="0"/>
              <a:t> Glucose-alanine cycle, under gluconeogenesis. </a:t>
            </a:r>
          </a:p>
          <a:p>
            <a:pPr algn="just">
              <a:defRPr/>
            </a:pPr>
            <a:r>
              <a:rPr lang="en-IN" sz="3200" dirty="0"/>
              <a:t>The brain predominantly takes up branched chain amino acids.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594" name="Picture 6">
            <a:extLst>
              <a:ext uri="{FF2B5EF4-FFF2-40B4-BE49-F238E27FC236}">
                <a16:creationId xmlns:a16="http://schemas.microsoft.com/office/drawing/2014/main" id="{5DF57A5C-AE93-CC40-3486-DD036E33EE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1838" y="838200"/>
            <a:ext cx="7370762" cy="475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3D92152-001D-C01D-FF83-F5B8E33BE1B9}"/>
              </a:ext>
            </a:extLst>
          </p:cNvPr>
          <p:cNvSpPr/>
          <p:nvPr/>
        </p:nvSpPr>
        <p:spPr>
          <a:xfrm>
            <a:off x="2001838" y="5638801"/>
            <a:ext cx="7370762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IN" altLang="en-US" sz="2400" b="1" dirty="0">
                <a:latin typeface="+mj-lt"/>
              </a:rPr>
              <a:t>Step 2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TextBox 3">
            <a:extLst>
              <a:ext uri="{FF2B5EF4-FFF2-40B4-BE49-F238E27FC236}">
                <a16:creationId xmlns:a16="http://schemas.microsoft.com/office/drawing/2014/main" id="{2761D162-022A-F8CD-F4B5-30A8F9927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788" y="6383937"/>
            <a:ext cx="5029200" cy="4619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ctr">
              <a:defRPr/>
            </a:pPr>
            <a:r>
              <a:rPr lang="en-IN" altLang="en-US" sz="2400" b="1" dirty="0">
                <a:latin typeface="+mj-lt"/>
              </a:rPr>
              <a:t>Step 3</a:t>
            </a:r>
          </a:p>
        </p:txBody>
      </p:sp>
      <p:pic>
        <p:nvPicPr>
          <p:cNvPr id="111619" name="Picture 4">
            <a:extLst>
              <a:ext uri="{FF2B5EF4-FFF2-40B4-BE49-F238E27FC236}">
                <a16:creationId xmlns:a16="http://schemas.microsoft.com/office/drawing/2014/main" id="{9E52A269-59F8-9F38-45C6-F4DA7149E2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519" y="71507"/>
            <a:ext cx="7397250" cy="6774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TextBox 3">
            <a:extLst>
              <a:ext uri="{FF2B5EF4-FFF2-40B4-BE49-F238E27FC236}">
                <a16:creationId xmlns:a16="http://schemas.microsoft.com/office/drawing/2014/main" id="{1E1662A3-4C89-DD03-6F60-F178A7696D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664201"/>
            <a:ext cx="6781800" cy="4619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ctr">
              <a:defRPr/>
            </a:pPr>
            <a:r>
              <a:rPr lang="en-IN" altLang="en-US" sz="2400" b="1" dirty="0">
                <a:latin typeface="+mj-lt"/>
              </a:rPr>
              <a:t>Step 4</a:t>
            </a:r>
          </a:p>
        </p:txBody>
      </p:sp>
      <p:pic>
        <p:nvPicPr>
          <p:cNvPr id="112643" name="Picture 4">
            <a:extLst>
              <a:ext uri="{FF2B5EF4-FFF2-40B4-BE49-F238E27FC236}">
                <a16:creationId xmlns:a16="http://schemas.microsoft.com/office/drawing/2014/main" id="{DB010ED8-0224-FB40-FE49-0900E377C1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781050"/>
            <a:ext cx="6781800" cy="491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TextBox 4">
            <a:extLst>
              <a:ext uri="{FF2B5EF4-FFF2-40B4-BE49-F238E27FC236}">
                <a16:creationId xmlns:a16="http://schemas.microsoft.com/office/drawing/2014/main" id="{3D4121E6-8071-0D39-E668-D42463073B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990601" y="6339891"/>
            <a:ext cx="4419600" cy="4619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ctr">
              <a:defRPr/>
            </a:pPr>
            <a:r>
              <a:rPr lang="en-IN" altLang="en-US" sz="2400" b="1" dirty="0">
                <a:latin typeface="+mj-lt"/>
              </a:rPr>
              <a:t>Step 5</a:t>
            </a:r>
          </a:p>
        </p:txBody>
      </p:sp>
      <p:pic>
        <p:nvPicPr>
          <p:cNvPr id="113667" name="Picture 5">
            <a:extLst>
              <a:ext uri="{FF2B5EF4-FFF2-40B4-BE49-F238E27FC236}">
                <a16:creationId xmlns:a16="http://schemas.microsoft.com/office/drawing/2014/main" id="{DFA0C67C-8E9B-B08E-AC95-7B9E905F2A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386" y="0"/>
            <a:ext cx="6146308" cy="6742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690" name="Picture 1">
            <a:extLst>
              <a:ext uri="{FF2B5EF4-FFF2-40B4-BE49-F238E27FC236}">
                <a16:creationId xmlns:a16="http://schemas.microsoft.com/office/drawing/2014/main" id="{F9B527CC-9981-A873-7524-16E3806392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050" y="45627"/>
            <a:ext cx="7404118" cy="6766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714" name="Picture 1">
            <a:extLst>
              <a:ext uri="{FF2B5EF4-FFF2-40B4-BE49-F238E27FC236}">
                <a16:creationId xmlns:a16="http://schemas.microsoft.com/office/drawing/2014/main" id="{1EC0C98E-D87E-06BF-F0BF-B6B1B321CD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5" y="0"/>
            <a:ext cx="1191928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itle 1">
            <a:extLst>
              <a:ext uri="{FF2B5EF4-FFF2-40B4-BE49-F238E27FC236}">
                <a16:creationId xmlns:a16="http://schemas.microsoft.com/office/drawing/2014/main" id="{E5A50F69-F4C5-5688-B3B4-E1129E1D305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676400" y="31750"/>
            <a:ext cx="7772400" cy="730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l"/>
            <a:r>
              <a:rPr lang="en-IN" altLang="en-US" sz="2800" b="1">
                <a:solidFill>
                  <a:schemeClr val="bg1"/>
                </a:solidFill>
                <a:ea typeface="Gadugi" panose="020B0502040204020203" pitchFamily="34" charset="0"/>
                <a:cs typeface="Times New Roman" panose="02020603050405020304" pitchFamily="18" charset="0"/>
              </a:rPr>
              <a:t>Energetics of Urea Cycle</a:t>
            </a:r>
          </a:p>
        </p:txBody>
      </p:sp>
      <p:sp>
        <p:nvSpPr>
          <p:cNvPr id="116739" name="Content Placeholder 2">
            <a:extLst>
              <a:ext uri="{FF2B5EF4-FFF2-40B4-BE49-F238E27FC236}">
                <a16:creationId xmlns:a16="http://schemas.microsoft.com/office/drawing/2014/main" id="{7066A005-BE19-3BB7-C9F3-62FE25CC85A4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0" y="31750"/>
            <a:ext cx="12015537" cy="6794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/>
          </a:bodyPr>
          <a:lstStyle/>
          <a:p>
            <a:pPr marL="0" indent="0" algn="just">
              <a:buNone/>
            </a:pPr>
            <a:endParaRPr lang="en-IN" altLang="en-US" sz="2300" dirty="0"/>
          </a:p>
          <a:p>
            <a:pPr marL="0" indent="0" algn="just">
              <a:buNone/>
            </a:pPr>
            <a:r>
              <a:rPr lang="en-IN" altLang="en-US" sz="3900" dirty="0">
                <a:solidFill>
                  <a:schemeClr val="accent1"/>
                </a:solidFill>
              </a:rPr>
              <a:t>Energetics of urea cycle</a:t>
            </a:r>
            <a:endParaRPr lang="en-IN" altLang="en-US" sz="3500" dirty="0"/>
          </a:p>
          <a:p>
            <a:pPr marL="0" indent="0" algn="just">
              <a:buNone/>
            </a:pPr>
            <a:r>
              <a:rPr lang="en-IN" altLang="en-US" sz="3500" dirty="0"/>
              <a:t>The overall reaction may be summarized as:</a:t>
            </a:r>
            <a:endParaRPr lang="en-IN" altLang="en-US" sz="4300" dirty="0"/>
          </a:p>
          <a:p>
            <a:pPr algn="just"/>
            <a:r>
              <a:rPr lang="en-IN" altLang="en-US" sz="3200" dirty="0"/>
              <a:t>NH3 + CO2 + Aspartate → Urea + Fumarate</a:t>
            </a:r>
          </a:p>
          <a:p>
            <a:pPr algn="just"/>
            <a:r>
              <a:rPr lang="en-IN" altLang="en-US" sz="3200" dirty="0"/>
              <a:t>In the urea cycle 2 ATPs are used in the first reaction.</a:t>
            </a:r>
          </a:p>
          <a:p>
            <a:pPr algn="just"/>
            <a:r>
              <a:rPr lang="en-IN" altLang="en-US" sz="3200" dirty="0"/>
              <a:t>Another ATP is converted to AMP and </a:t>
            </a:r>
            <a:r>
              <a:rPr lang="en-IN" altLang="en-US" sz="3200" dirty="0" err="1"/>
              <a:t>PPi</a:t>
            </a:r>
            <a:r>
              <a:rPr lang="en-IN" altLang="en-US" sz="3200" dirty="0"/>
              <a:t>, which is equivalent to 2 ATPs.</a:t>
            </a:r>
          </a:p>
          <a:p>
            <a:pPr algn="just"/>
            <a:r>
              <a:rPr lang="en-IN" altLang="en-US" sz="3200" dirty="0"/>
              <a:t>The urea cycle consumes </a:t>
            </a:r>
            <a:r>
              <a:rPr lang="en-IN" altLang="en-US" sz="3200" b="1" dirty="0"/>
              <a:t>4 high energy phosphate bonds. </a:t>
            </a:r>
          </a:p>
          <a:p>
            <a:pPr algn="just"/>
            <a:r>
              <a:rPr lang="en-IN" altLang="en-US" sz="3200" dirty="0"/>
              <a:t>However, fumarate formed in the 4th step may be converted to malate. </a:t>
            </a:r>
          </a:p>
          <a:p>
            <a:pPr algn="just"/>
            <a:r>
              <a:rPr lang="en-IN" altLang="en-US" sz="3200" dirty="0"/>
              <a:t>Malate when oxidized to oxaloacetate produces 1 NADH equivalent to 2.5 ATP. </a:t>
            </a:r>
          </a:p>
          <a:p>
            <a:pPr algn="just"/>
            <a:r>
              <a:rPr lang="en-IN" altLang="en-US" sz="3200" dirty="0"/>
              <a:t>So, </a:t>
            </a:r>
            <a:r>
              <a:rPr lang="en-IN" altLang="en-US" sz="3200" b="1" dirty="0"/>
              <a:t>net energy expenditure is only 1.5 high energy phosphates</a:t>
            </a:r>
            <a:r>
              <a:rPr lang="en-IN" altLang="en-US" sz="3200" dirty="0"/>
              <a:t>. </a:t>
            </a:r>
          </a:p>
          <a:p>
            <a:pPr algn="just"/>
            <a:r>
              <a:rPr lang="en-IN" altLang="en-US" sz="3200" dirty="0"/>
              <a:t>The urea cycle and TCA cycle are interlinked, and so, it is called as "</a:t>
            </a:r>
            <a:r>
              <a:rPr lang="en-IN" altLang="en-US" sz="3200" b="1" dirty="0"/>
              <a:t>urea bicycle</a:t>
            </a:r>
            <a:r>
              <a:rPr lang="en-IN" altLang="en-US" sz="3200" dirty="0"/>
              <a:t>".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itle 1">
            <a:extLst>
              <a:ext uri="{FF2B5EF4-FFF2-40B4-BE49-F238E27FC236}">
                <a16:creationId xmlns:a16="http://schemas.microsoft.com/office/drawing/2014/main" id="{EC06E8C0-1551-67E2-6117-4824DEA40F2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676400" y="87314"/>
            <a:ext cx="7772400" cy="5984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l"/>
            <a:r>
              <a:rPr lang="en-IN" altLang="en-US" sz="2800" b="1">
                <a:solidFill>
                  <a:schemeClr val="bg1"/>
                </a:solidFill>
                <a:ea typeface="Gadugi" panose="020B0502040204020203" pitchFamily="34" charset="0"/>
                <a:cs typeface="Times New Roman" panose="02020603050405020304" pitchFamily="18" charset="0"/>
              </a:rPr>
              <a:t>Regulation of the Urea Cycle</a:t>
            </a:r>
          </a:p>
        </p:txBody>
      </p:sp>
      <p:sp>
        <p:nvSpPr>
          <p:cNvPr id="117763" name="Content Placeholder 2">
            <a:extLst>
              <a:ext uri="{FF2B5EF4-FFF2-40B4-BE49-F238E27FC236}">
                <a16:creationId xmlns:a16="http://schemas.microsoft.com/office/drawing/2014/main" id="{08CDE19B-15BA-7B1D-AFE0-043FCB032B79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0" y="2017294"/>
            <a:ext cx="12192000" cy="475339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/>
          <a:p>
            <a:pPr algn="just"/>
            <a:r>
              <a:rPr lang="en-IN" altLang="en-US" i="1" dirty="0"/>
              <a:t>Coarse Regulation</a:t>
            </a:r>
          </a:p>
          <a:p>
            <a:pPr marL="0" indent="0">
              <a:buNone/>
            </a:pPr>
            <a:r>
              <a:rPr lang="en-IN" altLang="en-US" dirty="0"/>
              <a:t>During starvation, the activity of urea cycle enzymes is</a:t>
            </a:r>
            <a:br>
              <a:rPr lang="en-IN" altLang="en-US" dirty="0"/>
            </a:br>
            <a:r>
              <a:rPr lang="en-IN" altLang="en-US" dirty="0"/>
              <a:t>elevated to meet the increased rate of protein catabolism.</a:t>
            </a:r>
          </a:p>
          <a:p>
            <a:pPr marL="0" indent="0">
              <a:buNone/>
            </a:pPr>
            <a:endParaRPr lang="en-IN" altLang="en-US" dirty="0"/>
          </a:p>
          <a:p>
            <a:pPr marL="0" indent="0">
              <a:buNone/>
            </a:pPr>
            <a:endParaRPr lang="en-IN" altLang="en-US" dirty="0"/>
          </a:p>
          <a:p>
            <a:pPr algn="just"/>
            <a:r>
              <a:rPr lang="en-IN" altLang="en-US" i="1" dirty="0"/>
              <a:t>Fine Regulation</a:t>
            </a:r>
          </a:p>
          <a:p>
            <a:pPr algn="just"/>
            <a:r>
              <a:rPr lang="en-IN" altLang="en-US" dirty="0"/>
              <a:t>The major regulatory enzyme is CPS-I. </a:t>
            </a:r>
            <a:r>
              <a:rPr lang="en-IN" altLang="en-US" b="1" dirty="0"/>
              <a:t>N-acetyl glutamate </a:t>
            </a:r>
            <a:r>
              <a:rPr lang="en-IN" altLang="en-US" dirty="0"/>
              <a:t>(NAG) will stimulate this reaction. </a:t>
            </a:r>
          </a:p>
          <a:p>
            <a:pPr algn="just"/>
            <a:r>
              <a:rPr lang="en-IN" altLang="en-US" dirty="0"/>
              <a:t>It is formed from glutamate and acetyl CoA. </a:t>
            </a:r>
          </a:p>
          <a:p>
            <a:pPr algn="just"/>
            <a:r>
              <a:rPr lang="en-IN" altLang="en-US" dirty="0"/>
              <a:t>Arginine is an activator of NAG synthase.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668E116-5E16-3AF2-8400-3D67F8A26899}"/>
              </a:ext>
            </a:extLst>
          </p:cNvPr>
          <p:cNvSpPr txBox="1"/>
          <p:nvPr/>
        </p:nvSpPr>
        <p:spPr>
          <a:xfrm>
            <a:off x="0" y="382051"/>
            <a:ext cx="4684294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IN" sz="3600" dirty="0"/>
              <a:t>Regulation of urea cycle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587BE59-2EED-EBAD-E489-F656D21F94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17096"/>
            <a:ext cx="12192000" cy="4988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09667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74B299B-9804-33C2-C0AA-9DD105F466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95" y="428"/>
            <a:ext cx="12079705" cy="6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864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Content Placeholder 2">
            <a:extLst>
              <a:ext uri="{FF2B5EF4-FFF2-40B4-BE49-F238E27FC236}">
                <a16:creationId xmlns:a16="http://schemas.microsoft.com/office/drawing/2014/main" id="{674D6F74-B006-EE40-969A-487160FEF429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0" y="1028299"/>
            <a:ext cx="12090400" cy="3881120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indent="0" algn="just">
              <a:buNone/>
              <a:defRPr/>
            </a:pPr>
            <a:r>
              <a:rPr lang="en-IN" altLang="en-US" sz="3600" b="1" dirty="0">
                <a:solidFill>
                  <a:schemeClr val="accent1"/>
                </a:solidFill>
              </a:rPr>
              <a:t>In the Fed State</a:t>
            </a:r>
          </a:p>
          <a:p>
            <a:pPr>
              <a:defRPr/>
            </a:pPr>
            <a:r>
              <a:rPr lang="en-IN" altLang="en-US" dirty="0"/>
              <a:t>Amino acids absorbed from the diet are taken up by different</a:t>
            </a:r>
            <a:br>
              <a:rPr lang="en-IN" altLang="en-US" dirty="0"/>
            </a:br>
            <a:r>
              <a:rPr lang="en-IN" altLang="en-US" dirty="0"/>
              <a:t>tissues. </a:t>
            </a:r>
          </a:p>
          <a:p>
            <a:pPr marL="0" indent="0">
              <a:buNone/>
              <a:defRPr/>
            </a:pPr>
            <a:endParaRPr lang="en-IN" altLang="en-US" dirty="0"/>
          </a:p>
          <a:p>
            <a:pPr algn="just">
              <a:defRPr/>
            </a:pPr>
            <a:r>
              <a:rPr lang="en-IN" altLang="en-US" dirty="0"/>
              <a:t>Both muscle and brain take up branched chain amino acids, and release glutamine and alanine. </a:t>
            </a:r>
          </a:p>
          <a:p>
            <a:pPr marL="0" indent="0" algn="just">
              <a:buNone/>
              <a:defRPr/>
            </a:pPr>
            <a:endParaRPr lang="en-IN" altLang="en-US" dirty="0"/>
          </a:p>
          <a:p>
            <a:pPr algn="just">
              <a:defRPr/>
            </a:pPr>
            <a:r>
              <a:rPr lang="en-IN" altLang="en-US" dirty="0"/>
              <a:t>The glutamine is delivered to kidneys to aid in regulation of acid-base balance, while alanine is taken up by liver.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Content Placeholder 2">
            <a:extLst>
              <a:ext uri="{FF2B5EF4-FFF2-40B4-BE49-F238E27FC236}">
                <a16:creationId xmlns:a16="http://schemas.microsoft.com/office/drawing/2014/main" id="{F0032F30-4056-8C4A-C3BC-22FB4D493F8E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-1" y="144379"/>
            <a:ext cx="12192001" cy="671362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indent="0" algn="just">
              <a:buNone/>
            </a:pPr>
            <a:r>
              <a:rPr lang="en-IN" altLang="en-US" sz="3200" b="1" dirty="0">
                <a:solidFill>
                  <a:schemeClr val="accent1"/>
                </a:solidFill>
              </a:rPr>
              <a:t>Free Ammonia is toxic to brain – </a:t>
            </a:r>
          </a:p>
          <a:p>
            <a:pPr algn="just"/>
            <a:r>
              <a:rPr lang="en-IN" altLang="en-US" sz="3200" b="1" dirty="0"/>
              <a:t>Depletes </a:t>
            </a:r>
            <a:r>
              <a:rPr lang="el-GR" altLang="en-US" sz="3200" b="1" dirty="0"/>
              <a:t>α</a:t>
            </a:r>
            <a:r>
              <a:rPr lang="en-IN" altLang="en-US" sz="3200" b="1" dirty="0"/>
              <a:t>-KG and ATP. </a:t>
            </a:r>
          </a:p>
          <a:p>
            <a:pPr algn="just"/>
            <a:r>
              <a:rPr lang="en-IN" altLang="en-US" sz="3200" b="1" dirty="0"/>
              <a:t>Brain is very sensitive to ammonia. Hepatic Encephalopathy.</a:t>
            </a:r>
          </a:p>
          <a:p>
            <a:r>
              <a:rPr lang="en-IN" altLang="en-US" sz="3200" dirty="0"/>
              <a:t>low protein diet and frequent small feeds are given. (&lt;0.5g/kg/day)</a:t>
            </a:r>
          </a:p>
          <a:p>
            <a:r>
              <a:rPr lang="en-IN" altLang="en-US" sz="3200" dirty="0"/>
              <a:t>Lactulose – Osmotic laxative.</a:t>
            </a:r>
          </a:p>
          <a:p>
            <a:r>
              <a:rPr lang="en-IN" altLang="en-US" sz="3200" dirty="0"/>
              <a:t>Antibiotics – Rifaximin, </a:t>
            </a:r>
            <a:r>
              <a:rPr lang="en-IN" altLang="en-US" sz="3200" dirty="0" err="1"/>
              <a:t>Hemodialysis</a:t>
            </a:r>
            <a:r>
              <a:rPr lang="en-IN" altLang="en-US" sz="3200" dirty="0"/>
              <a:t> and Liver Transplantation.</a:t>
            </a:r>
          </a:p>
          <a:p>
            <a:pPr algn="just"/>
            <a:r>
              <a:rPr lang="en-IN" altLang="en-US" sz="3200" dirty="0"/>
              <a:t>Attempts may be made to eliminate the amino nitrogen in other forms, e.g. as hippuric acid (Benzoyl conjugate of glycine) or phenyl acetyl glutamine.</a:t>
            </a:r>
          </a:p>
          <a:p>
            <a:pPr algn="just"/>
            <a:r>
              <a:rPr lang="en-IN" altLang="en-US" sz="3200" dirty="0"/>
              <a:t>Since </a:t>
            </a:r>
            <a:r>
              <a:rPr lang="en-IN" altLang="en-US" sz="3200" b="1" dirty="0"/>
              <a:t>Citrulline </a:t>
            </a:r>
            <a:r>
              <a:rPr lang="en-IN" altLang="en-US" sz="3200" dirty="0"/>
              <a:t>is present in significant quantities in milk, breast milk is to be avoided in citrullinemia.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Title 1">
            <a:extLst>
              <a:ext uri="{FF2B5EF4-FFF2-40B4-BE49-F238E27FC236}">
                <a16:creationId xmlns:a16="http://schemas.microsoft.com/office/drawing/2014/main" id="{297D3491-9B28-1F63-899D-4AB8CC75227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600200" y="100014"/>
            <a:ext cx="7772400" cy="5857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l"/>
            <a:r>
              <a:rPr lang="en-IN" altLang="en-US" sz="2800" b="1">
                <a:solidFill>
                  <a:schemeClr val="bg1"/>
                </a:solidFill>
                <a:ea typeface="Gadugi" panose="020B0502040204020203" pitchFamily="34" charset="0"/>
                <a:cs typeface="Times New Roman" panose="02020603050405020304" pitchFamily="18" charset="0"/>
              </a:rPr>
              <a:t>Disorders of  Urea Cycle</a:t>
            </a:r>
          </a:p>
        </p:txBody>
      </p:sp>
      <p:sp>
        <p:nvSpPr>
          <p:cNvPr id="119811" name="Content Placeholder 2">
            <a:extLst>
              <a:ext uri="{FF2B5EF4-FFF2-40B4-BE49-F238E27FC236}">
                <a16:creationId xmlns:a16="http://schemas.microsoft.com/office/drawing/2014/main" id="{7996271E-8C4B-58DD-874D-8B54229C29AE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-1" y="1307433"/>
            <a:ext cx="12192001" cy="556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/>
          <a:p>
            <a:r>
              <a:rPr lang="en-IN" altLang="en-US" dirty="0"/>
              <a:t>Deficiency of any of the urea cycle enzymes would result in </a:t>
            </a:r>
            <a:r>
              <a:rPr lang="en-IN" altLang="en-US" b="1" dirty="0" err="1"/>
              <a:t>hyperammonemia</a:t>
            </a:r>
            <a:r>
              <a:rPr lang="en-IN" altLang="en-US" dirty="0"/>
              <a:t>. </a:t>
            </a:r>
          </a:p>
          <a:p>
            <a:pPr marL="0" indent="0">
              <a:buNone/>
            </a:pPr>
            <a:endParaRPr lang="en-IN" altLang="en-US" dirty="0"/>
          </a:p>
          <a:p>
            <a:r>
              <a:rPr lang="en-IN" altLang="en-US" dirty="0"/>
              <a:t>When the block is in one of the earlier steps, the condition is more severe, since ammonia itself accumulates. </a:t>
            </a:r>
          </a:p>
          <a:p>
            <a:pPr marL="0" indent="0">
              <a:buNone/>
            </a:pPr>
            <a:endParaRPr lang="en-IN" altLang="en-US" dirty="0"/>
          </a:p>
          <a:p>
            <a:r>
              <a:rPr lang="en-IN" altLang="en-US" dirty="0"/>
              <a:t>Deficiencies of later enzymes result in the accumulation of other intermediates, which are less toxic and hence symptoms are less. </a:t>
            </a:r>
          </a:p>
          <a:p>
            <a:pPr marL="0" indent="0">
              <a:buNone/>
            </a:pPr>
            <a:endParaRPr lang="en-IN" altLang="en-US" dirty="0"/>
          </a:p>
          <a:p>
            <a:r>
              <a:rPr lang="en-IN" altLang="en-US" dirty="0"/>
              <a:t>As a general description, disorders of urea cycle are characterized by </a:t>
            </a:r>
            <a:r>
              <a:rPr lang="en-IN" altLang="en-US" dirty="0" err="1"/>
              <a:t>hyperammonemia</a:t>
            </a:r>
            <a:r>
              <a:rPr lang="en-IN" altLang="en-US" dirty="0"/>
              <a:t>, encephalopathy and respiratory alkalosis. Clinical symptoms include vomiting, irritability, lethargy and severe mental retardation. </a:t>
            </a:r>
          </a:p>
          <a:p>
            <a:pPr marL="0" indent="0">
              <a:buNone/>
            </a:pPr>
            <a:endParaRPr lang="en-IN" altLang="en-US" dirty="0"/>
          </a:p>
          <a:p>
            <a:r>
              <a:rPr lang="en-IN" altLang="en-US" dirty="0"/>
              <a:t>Infants appear normal at birth, but within days progressive lethargy sets in.</a:t>
            </a:r>
          </a:p>
          <a:p>
            <a:pPr algn="just"/>
            <a:endParaRPr lang="en-IN" altLang="en-US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800A285-7BE5-9EFA-6B7B-FA75EB4D836B}"/>
              </a:ext>
            </a:extLst>
          </p:cNvPr>
          <p:cNvSpPr txBox="1"/>
          <p:nvPr/>
        </p:nvSpPr>
        <p:spPr>
          <a:xfrm>
            <a:off x="0" y="175477"/>
            <a:ext cx="457200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IN" sz="3200" dirty="0"/>
              <a:t>Disorders Of Urea Cycle 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26C527B-B489-66CE-BE4E-2F3881F3D2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2769544"/>
              </p:ext>
            </p:extLst>
          </p:nvPr>
        </p:nvGraphicFramePr>
        <p:xfrm>
          <a:off x="385011" y="-1"/>
          <a:ext cx="11598442" cy="6960684"/>
        </p:xfrm>
        <a:graphic>
          <a:graphicData uri="http://schemas.openxmlformats.org/drawingml/2006/table">
            <a:tbl>
              <a:tblPr/>
              <a:tblGrid>
                <a:gridCol w="21179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71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633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0622">
                <a:tc gridSpan="3">
                  <a:txBody>
                    <a:bodyPr/>
                    <a:lstStyle>
                      <a:lvl1pPr marL="274638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2746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Urea cycle disorders</a:t>
                      </a:r>
                      <a:endParaRPr kumimoji="0" lang="en-IN" alt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3387">
                <a:tc>
                  <a:txBody>
                    <a:bodyPr/>
                    <a:lstStyle>
                      <a:lvl1pPr marL="274638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2746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Diseases</a:t>
                      </a:r>
                      <a:endParaRPr kumimoji="0" lang="en-IN" alt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274638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2746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Enzyme deficit</a:t>
                      </a:r>
                      <a:endParaRPr kumimoji="0" lang="en-IN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 marL="274638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2746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Features</a:t>
                      </a:r>
                      <a:endParaRPr kumimoji="0" lang="en-IN" alt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7892">
                <a:tc>
                  <a:txBody>
                    <a:bodyPr/>
                    <a:lstStyle>
                      <a:lvl1pPr marL="274638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2746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Hyperammonemia type 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274638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2746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CPS-I</a:t>
                      </a:r>
                      <a:endParaRPr kumimoji="0" lang="en-IN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 marL="274638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2746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8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Very high NH3 levels in blood. Autosomal recessive. Mental retardation. Incidence is 1 in 100,000.</a:t>
                      </a:r>
                      <a:endParaRPr kumimoji="0" lang="en-IN" alt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21837">
                <a:tc>
                  <a:txBody>
                    <a:bodyPr/>
                    <a:lstStyle>
                      <a:lvl1pPr marL="274638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2746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2746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Hyperammonemia type II</a:t>
                      </a:r>
                      <a:endParaRPr kumimoji="0" lang="en-IN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274638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2746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8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(OTC) Ornithine </a:t>
                      </a:r>
                      <a:r>
                        <a:rPr kumimoji="0" lang="en-US" alt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transcar</a:t>
                      </a: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r>
                        <a:rPr kumimoji="0" lang="en-US" alt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bamoy</a:t>
                      </a: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-lase</a:t>
                      </a:r>
                      <a:endParaRPr kumimoji="0" lang="en-IN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 marL="274638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2746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8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Ammonia level high in blood. Increased glutamine in blood, CSF and urine. </a:t>
                      </a:r>
                      <a:r>
                        <a:rPr kumimoji="0" lang="en-US" alt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Orotic</a:t>
                      </a: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aciduria</a:t>
                      </a: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 due to </a:t>
                      </a:r>
                      <a:r>
                        <a:rPr kumimoji="0" lang="en-US" alt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channelling</a:t>
                      </a: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 of </a:t>
                      </a:r>
                      <a:r>
                        <a:rPr kumimoji="0" lang="en-US" alt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carbamoyl</a:t>
                      </a: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 phosphate into Pyrimidine synthesis. X-linked.</a:t>
                      </a:r>
                      <a:endParaRPr kumimoji="0" lang="en-IN" alt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58813">
                <a:tc>
                  <a:txBody>
                    <a:bodyPr/>
                    <a:lstStyle>
                      <a:lvl1pPr marL="274638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2746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Hyperornithinemi</a:t>
                      </a:r>
                      <a:r>
                        <a:rPr kumimoji="0" lang="en-US" altLang="en-US" sz="17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A</a:t>
                      </a:r>
                      <a:endParaRPr kumimoji="0" lang="en-IN" alt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274638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2746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Defective ornithine trans-porter protein</a:t>
                      </a:r>
                      <a:endParaRPr kumimoji="0" lang="en-IN" alt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274638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2746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Failure to import ornithine from cytoplasm to mitochondria. Defect in ORNT1 gene. </a:t>
                      </a:r>
                      <a:r>
                        <a:rPr kumimoji="0" lang="en-US" alt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Hyperornithinemia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kumimoji="0" lang="en-US" alt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hyperammonemia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 and </a:t>
                      </a:r>
                      <a:r>
                        <a:rPr kumimoji="0" lang="en-US" alt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homocitrullinuria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 is seen (HHH syndrome). Decreased urea in blood. Autosomal recessive condition.</a:t>
                      </a:r>
                      <a:endParaRPr kumimoji="0" lang="en-IN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318DFD1-C343-5E33-E594-493075AD4A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7792345"/>
              </p:ext>
            </p:extLst>
          </p:nvPr>
        </p:nvGraphicFramePr>
        <p:xfrm>
          <a:off x="-1" y="0"/>
          <a:ext cx="12352421" cy="685799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566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57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99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7689">
                <a:tc gridSpan="3">
                  <a:txBody>
                    <a:bodyPr/>
                    <a:lstStyle/>
                    <a:p>
                      <a:pPr marL="274955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Urea cycle disorders</a:t>
                      </a:r>
                      <a:endParaRPr lang="en-IN" sz="3200" dirty="0"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6971">
                <a:tc>
                  <a:txBody>
                    <a:bodyPr/>
                    <a:lstStyle/>
                    <a:p>
                      <a:pPr marL="274955">
                        <a:lnSpc>
                          <a:spcPct val="100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Diseases</a:t>
                      </a:r>
                      <a:endParaRPr lang="en-IN" sz="2800" dirty="0"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4955">
                        <a:lnSpc>
                          <a:spcPct val="100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Enzyme deficit</a:t>
                      </a:r>
                      <a:endParaRPr lang="en-IN" sz="2800" dirty="0"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4955">
                        <a:lnSpc>
                          <a:spcPct val="100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Features</a:t>
                      </a:r>
                      <a:endParaRPr lang="en-IN" sz="2800" dirty="0"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13941">
                <a:tc>
                  <a:txBody>
                    <a:bodyPr/>
                    <a:lstStyle/>
                    <a:p>
                      <a:pPr marL="274955">
                        <a:lnSpc>
                          <a:spcPct val="100000"/>
                        </a:lnSpc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Citrullinemia</a:t>
                      </a:r>
                      <a:endParaRPr lang="en-IN" sz="2800" dirty="0"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4955">
                        <a:lnSpc>
                          <a:spcPct val="100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Argininosuccinate </a:t>
                      </a:r>
                      <a:r>
                        <a:rPr lang="en-US" sz="2800" dirty="0" err="1">
                          <a:effectLst/>
                        </a:rPr>
                        <a:t>synthe-tase</a:t>
                      </a:r>
                      <a:endParaRPr lang="en-IN" sz="2800" dirty="0"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4955">
                        <a:lnSpc>
                          <a:spcPct val="100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Autosomal recessive inheritance. High blood levels of ammonia and citrulline. </a:t>
                      </a:r>
                      <a:r>
                        <a:rPr lang="en-US" sz="2800" dirty="0" err="1">
                          <a:effectLst/>
                        </a:rPr>
                        <a:t>Citrullinuria</a:t>
                      </a:r>
                      <a:r>
                        <a:rPr lang="en-US" sz="2800" dirty="0">
                          <a:effectLst/>
                        </a:rPr>
                        <a:t> (1-2 g/day).</a:t>
                      </a:r>
                      <a:endParaRPr lang="en-IN" sz="2800" dirty="0"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3941">
                <a:tc>
                  <a:txBody>
                    <a:bodyPr/>
                    <a:lstStyle/>
                    <a:p>
                      <a:pPr marL="274955">
                        <a:lnSpc>
                          <a:spcPct val="10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Argininosuccinic</a:t>
                      </a:r>
                      <a:r>
                        <a:rPr lang="en-US" sz="2400" dirty="0">
                          <a:effectLst/>
                        </a:rPr>
                        <a:t> aciduria</a:t>
                      </a:r>
                      <a:endParaRPr lang="en-IN" sz="2400" dirty="0"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4955">
                        <a:lnSpc>
                          <a:spcPct val="100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Arginino</a:t>
                      </a:r>
                      <a:r>
                        <a:rPr lang="en-US" sz="2800" dirty="0">
                          <a:effectLst/>
                        </a:rPr>
                        <a:t>-succinate lyase</a:t>
                      </a:r>
                      <a:endParaRPr lang="en-IN" sz="2800" dirty="0"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4955">
                        <a:lnSpc>
                          <a:spcPct val="100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Argininosuccinate in blood and urine. Friable brittle tufted hair (</a:t>
                      </a:r>
                      <a:r>
                        <a:rPr lang="en-US" sz="2800" dirty="0" err="1">
                          <a:effectLst/>
                        </a:rPr>
                        <a:t>Trichorrhexis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nodosa</a:t>
                      </a:r>
                      <a:r>
                        <a:rPr lang="en-US" sz="2800" dirty="0">
                          <a:effectLst/>
                        </a:rPr>
                        <a:t>). Incidence 3/200,000</a:t>
                      </a:r>
                      <a:endParaRPr lang="en-IN" sz="2800" dirty="0"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35457">
                <a:tc>
                  <a:txBody>
                    <a:bodyPr/>
                    <a:lstStyle/>
                    <a:p>
                      <a:pPr marL="274955">
                        <a:lnSpc>
                          <a:spcPct val="100000"/>
                        </a:lnSpc>
                        <a:spcBef>
                          <a:spcPts val="315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Hyperargininemia</a:t>
                      </a:r>
                      <a:endParaRPr lang="en-IN" sz="2800" dirty="0"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4955">
                        <a:lnSpc>
                          <a:spcPct val="10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Arginase</a:t>
                      </a:r>
                      <a:endParaRPr lang="en-IN" sz="3200" dirty="0"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4955">
                        <a:lnSpc>
                          <a:spcPct val="10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Arginine increased in blood and CSF. Instead of arginine, cysteine and lysine are lost in urine. Incidence 1 in 100,000</a:t>
                      </a:r>
                      <a:endParaRPr lang="en-IN" sz="2800" dirty="0"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Content Placeholder 2">
            <a:extLst>
              <a:ext uri="{FF2B5EF4-FFF2-40B4-BE49-F238E27FC236}">
                <a16:creationId xmlns:a16="http://schemas.microsoft.com/office/drawing/2014/main" id="{EECB1622-3B2D-0D5C-A867-21E68F6724C4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-1" y="112295"/>
            <a:ext cx="11999495" cy="674570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0" indent="0" algn="just">
              <a:buNone/>
            </a:pPr>
            <a:r>
              <a:rPr lang="en-IN" altLang="en-US" sz="3200" dirty="0">
                <a:solidFill>
                  <a:schemeClr val="accent1"/>
                </a:solidFill>
              </a:rPr>
              <a:t>Treatment –</a:t>
            </a:r>
          </a:p>
          <a:p>
            <a:pPr marL="0" indent="0" algn="just">
              <a:buNone/>
            </a:pPr>
            <a:endParaRPr lang="en-IN" altLang="en-US" sz="3200" dirty="0">
              <a:solidFill>
                <a:schemeClr val="accent1"/>
              </a:solidFill>
            </a:endParaRPr>
          </a:p>
          <a:p>
            <a:pPr algn="just"/>
            <a:r>
              <a:rPr lang="en-IN" altLang="en-US" sz="3200" dirty="0"/>
              <a:t> mainly symptomatic. </a:t>
            </a:r>
          </a:p>
          <a:p>
            <a:pPr marL="0" indent="0" algn="just">
              <a:buNone/>
            </a:pPr>
            <a:endParaRPr lang="en-IN" altLang="en-US" sz="3200" dirty="0"/>
          </a:p>
          <a:p>
            <a:r>
              <a:rPr lang="en-IN" altLang="en-US" sz="3200" dirty="0"/>
              <a:t>Low protein diet with sufficient arginine and energy by</a:t>
            </a:r>
            <a:br>
              <a:rPr lang="en-IN" altLang="en-US" sz="3200" dirty="0"/>
            </a:br>
            <a:r>
              <a:rPr lang="en-IN" altLang="en-US" sz="3200" dirty="0"/>
              <a:t>frequent feeding can minimize brain damage since ammonia levels do not increase very high.</a:t>
            </a:r>
          </a:p>
          <a:p>
            <a:pPr marL="0" indent="0">
              <a:buNone/>
            </a:pPr>
            <a:endParaRPr lang="en-IN" altLang="en-US" sz="3200" dirty="0"/>
          </a:p>
          <a:p>
            <a:pPr algn="just"/>
            <a:r>
              <a:rPr lang="en-IN" altLang="en-US" sz="3200" dirty="0"/>
              <a:t>Ornithine transporter deficiency is characterized by </a:t>
            </a:r>
            <a:r>
              <a:rPr lang="en-IN" altLang="en-US" sz="3200" dirty="0" err="1"/>
              <a:t>hyperornithinemia</a:t>
            </a:r>
            <a:r>
              <a:rPr lang="en-IN" altLang="en-US" sz="3200" dirty="0"/>
              <a:t>, </a:t>
            </a:r>
            <a:r>
              <a:rPr lang="en-IN" altLang="en-US" sz="3200" dirty="0" err="1"/>
              <a:t>hyperammonemia</a:t>
            </a:r>
            <a:r>
              <a:rPr lang="en-IN" altLang="en-US" sz="3200" dirty="0"/>
              <a:t> and </a:t>
            </a:r>
            <a:r>
              <a:rPr lang="en-IN" altLang="en-US" sz="3200" dirty="0" err="1"/>
              <a:t>homocitrullinuria</a:t>
            </a:r>
            <a:r>
              <a:rPr lang="en-IN" altLang="en-US" sz="3200" dirty="0"/>
              <a:t> (HHH syndrome). </a:t>
            </a:r>
          </a:p>
          <a:p>
            <a:pPr marL="0" indent="0" algn="just">
              <a:buNone/>
            </a:pPr>
            <a:endParaRPr lang="en-IN" altLang="en-US" sz="3200" dirty="0"/>
          </a:p>
          <a:p>
            <a:pPr algn="just"/>
            <a:r>
              <a:rPr lang="en-IN" altLang="en-US" sz="3200" dirty="0"/>
              <a:t>Since ornithine is not available in the mitochondria, lysine is carbamylated to form </a:t>
            </a:r>
            <a:r>
              <a:rPr lang="en-IN" altLang="en-US" sz="3200" dirty="0" err="1"/>
              <a:t>homocitrulline</a:t>
            </a:r>
            <a:r>
              <a:rPr lang="en-IN" altLang="en-US" sz="3200" dirty="0"/>
              <a:t>.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ECFF2-1C9C-21B2-B8FC-3543BBB09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0307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07A98C7-28FC-400F-D0EE-EDDA1C6818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5810" y="2013230"/>
            <a:ext cx="4989095" cy="3155755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6D3D468-AD28-3EF3-F0F8-873B4C1031AD}"/>
              </a:ext>
            </a:extLst>
          </p:cNvPr>
          <p:cNvSpPr txBox="1"/>
          <p:nvPr/>
        </p:nvSpPr>
        <p:spPr>
          <a:xfrm>
            <a:off x="0" y="365125"/>
            <a:ext cx="6063916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IN" altLang="en-US" sz="3200" b="1" dirty="0" err="1"/>
              <a:t>Argininosuccinate</a:t>
            </a:r>
            <a:r>
              <a:rPr lang="en-IN" altLang="en-US" sz="3200" b="1" dirty="0"/>
              <a:t> lyase deficiency </a:t>
            </a:r>
            <a:r>
              <a:rPr lang="en-IN" altLang="en-US" sz="3200" dirty="0"/>
              <a:t>leads to </a:t>
            </a:r>
            <a:r>
              <a:rPr lang="en-IN" altLang="en-US" sz="3200" dirty="0" err="1"/>
              <a:t>argininosuccinic</a:t>
            </a:r>
            <a:r>
              <a:rPr lang="en-IN" altLang="en-US" sz="3200" dirty="0"/>
              <a:t> </a:t>
            </a:r>
            <a:r>
              <a:rPr lang="en-IN" altLang="en-US" sz="3200" dirty="0" err="1"/>
              <a:t>acidemia</a:t>
            </a:r>
            <a:r>
              <a:rPr lang="en-IN" altLang="en-US" sz="3200" dirty="0"/>
              <a:t> and therefore metabolic acidosis.</a:t>
            </a:r>
          </a:p>
          <a:p>
            <a:pPr algn="just"/>
            <a:endParaRPr lang="en-IN" altLang="en-US" sz="32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IN" altLang="en-US" sz="3200" dirty="0" err="1"/>
              <a:t>Hyperammonemia</a:t>
            </a:r>
            <a:r>
              <a:rPr lang="en-IN" altLang="en-US" sz="3200" dirty="0"/>
              <a:t> is less severe and </a:t>
            </a:r>
            <a:r>
              <a:rPr lang="en-IN" altLang="en-US" sz="3200" dirty="0" err="1"/>
              <a:t>argininosuccinate</a:t>
            </a:r>
            <a:r>
              <a:rPr lang="en-IN" altLang="en-US" sz="3200" dirty="0"/>
              <a:t> is elevated in CSF and excreted in urine.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IN" altLang="en-US" sz="32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IN" altLang="en-US" sz="3200" dirty="0"/>
              <a:t>A typical clinical feature is friable tufted hair (</a:t>
            </a:r>
            <a:r>
              <a:rPr lang="en-IN" altLang="en-US" sz="3200" dirty="0" err="1"/>
              <a:t>trichorrhexis</a:t>
            </a:r>
            <a:r>
              <a:rPr lang="en-IN" altLang="en-US" sz="3200" dirty="0"/>
              <a:t> nodosa).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2615336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7AB82-4E8C-A70A-C18A-192FED740723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IN" altLang="en-US" sz="4400" dirty="0"/>
              <a:t>Phenylbutyrate and benzoate are used to scavenge Ammonia.</a:t>
            </a:r>
            <a:endParaRPr lang="en-IN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A134C28-E2BB-10E1-09A1-71CEFF8E32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5625"/>
            <a:ext cx="10515600" cy="4351338"/>
          </a:xfrm>
        </p:spPr>
      </p:pic>
    </p:spTree>
    <p:extLst>
      <p:ext uri="{BB962C8B-B14F-4D97-AF65-F5344CB8AC3E}">
        <p14:creationId xmlns:p14="http://schemas.microsoft.com/office/powerpoint/2010/main" val="2510956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970" name="Picture 3">
            <a:extLst>
              <a:ext uri="{FF2B5EF4-FFF2-40B4-BE49-F238E27FC236}">
                <a16:creationId xmlns:a16="http://schemas.microsoft.com/office/drawing/2014/main" id="{1D040677-C27E-E3F9-7F49-246AA01A07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" y="146824"/>
            <a:ext cx="11805920" cy="5451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3" name="Rectangle 4">
            <a:extLst>
              <a:ext uri="{FF2B5EF4-FFF2-40B4-BE49-F238E27FC236}">
                <a16:creationId xmlns:a16="http://schemas.microsoft.com/office/drawing/2014/main" id="{91815240-C526-7101-AD3B-C6CF34A0D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788343"/>
            <a:ext cx="7620000" cy="8318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IN" altLang="en-US" sz="2400" b="1" dirty="0"/>
              <a:t>Inter-organ transport of amino acids during fasting conditions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18" name="Picture 3">
            <a:extLst>
              <a:ext uri="{FF2B5EF4-FFF2-40B4-BE49-F238E27FC236}">
                <a16:creationId xmlns:a16="http://schemas.microsoft.com/office/drawing/2014/main" id="{78317ECE-112A-4693-C6A8-B7C035FCA8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762000"/>
            <a:ext cx="7616825" cy="425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1" name="Rectangle 4">
            <a:extLst>
              <a:ext uri="{FF2B5EF4-FFF2-40B4-BE49-F238E27FC236}">
                <a16:creationId xmlns:a16="http://schemas.microsoft.com/office/drawing/2014/main" id="{A1A33E8F-BD65-8833-7236-614B24AC5C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1" y="5029200"/>
            <a:ext cx="7616825" cy="8318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IN" altLang="en-US" sz="2400" b="1" dirty="0">
                <a:latin typeface="+mj-lt"/>
              </a:rPr>
              <a:t>Inter-organ transport of amino acids after taking food (post-prandial condition)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2" name="Picture 1">
            <a:extLst>
              <a:ext uri="{FF2B5EF4-FFF2-40B4-BE49-F238E27FC236}">
                <a16:creationId xmlns:a16="http://schemas.microsoft.com/office/drawing/2014/main" id="{127CBC74-4696-A669-0F5B-D7F8162865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600200"/>
            <a:ext cx="88392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15" name="TextBox 2">
            <a:extLst>
              <a:ext uri="{FF2B5EF4-FFF2-40B4-BE49-F238E27FC236}">
                <a16:creationId xmlns:a16="http://schemas.microsoft.com/office/drawing/2014/main" id="{036EDF2F-C68E-9C07-FB08-0709F5B186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6151" y="5181601"/>
            <a:ext cx="3721275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defRPr/>
            </a:pPr>
            <a:r>
              <a:rPr lang="en-IN" altLang="en-US" sz="2400" b="1" dirty="0">
                <a:latin typeface="+mj-lt"/>
              </a:rPr>
              <a:t>Sources and fate of ammonia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66" name="Picture 1">
            <a:extLst>
              <a:ext uri="{FF2B5EF4-FFF2-40B4-BE49-F238E27FC236}">
                <a16:creationId xmlns:a16="http://schemas.microsoft.com/office/drawing/2014/main" id="{5FBC07EE-37C2-F84C-0965-825F1A0915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7971" y="1"/>
            <a:ext cx="8414808" cy="5554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39" name="TextBox 2">
            <a:extLst>
              <a:ext uri="{FF2B5EF4-FFF2-40B4-BE49-F238E27FC236}">
                <a16:creationId xmlns:a16="http://schemas.microsoft.com/office/drawing/2014/main" id="{0FF63522-A4C5-DD34-B3D2-E0A677F959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554580"/>
            <a:ext cx="7162800" cy="11080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ctr">
              <a:defRPr/>
            </a:pPr>
            <a:r>
              <a:rPr lang="en-IN" altLang="en-US" sz="2200" b="1" dirty="0">
                <a:latin typeface="+mj-lt"/>
              </a:rPr>
              <a:t>Transamination reaction. In this example, the enzyme is alanine aminotransferase (ALT) and the coenzyme is </a:t>
            </a:r>
            <a:r>
              <a:rPr lang="en-IN" altLang="en-US" sz="2200" b="1" dirty="0" err="1">
                <a:latin typeface="+mj-lt"/>
              </a:rPr>
              <a:t>pyridoxal</a:t>
            </a:r>
            <a:r>
              <a:rPr lang="en-IN" altLang="en-US" sz="2200" b="1" dirty="0">
                <a:latin typeface="+mj-lt"/>
              </a:rPr>
              <a:t> phosphate. The reaction is readily reversible.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2" name="Picture 1">
            <a:extLst>
              <a:ext uri="{FF2B5EF4-FFF2-40B4-BE49-F238E27FC236}">
                <a16:creationId xmlns:a16="http://schemas.microsoft.com/office/drawing/2014/main" id="{03F18CDF-7706-7002-1557-66FA615359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431" y="174028"/>
            <a:ext cx="11452191" cy="6509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857</TotalTime>
  <Words>1594</Words>
  <Application>Microsoft Office PowerPoint</Application>
  <PresentationFormat>Widescreen</PresentationFormat>
  <Paragraphs>208</Paragraphs>
  <Slides>46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4" baseType="lpstr">
      <vt:lpstr>Arial</vt:lpstr>
      <vt:lpstr>Arial Black</vt:lpstr>
      <vt:lpstr>Calibri</vt:lpstr>
      <vt:lpstr>Calibri Light</vt:lpstr>
      <vt:lpstr>Helvetica</vt:lpstr>
      <vt:lpstr>Times New Roman</vt:lpstr>
      <vt:lpstr>Wingdings</vt:lpstr>
      <vt:lpstr>Office Theme</vt:lpstr>
      <vt:lpstr>PowerPoint Presentation</vt:lpstr>
      <vt:lpstr>PowerPoint Presentation</vt:lpstr>
      <vt:lpstr>Inter-Organ Transport of Amino Acids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Oxidative Deamination of Glutamate</vt:lpstr>
      <vt:lpstr>PowerPoint Presentation</vt:lpstr>
      <vt:lpstr>PowerPoint Presentation</vt:lpstr>
      <vt:lpstr>Formation of Ammonia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Energetics of Urea Cycle</vt:lpstr>
      <vt:lpstr>Regulation of the Urea Cycle</vt:lpstr>
      <vt:lpstr>PowerPoint Presentation</vt:lpstr>
      <vt:lpstr>PowerPoint Presentation</vt:lpstr>
      <vt:lpstr>PowerPoint Presentation</vt:lpstr>
      <vt:lpstr>Disorders of  Urea Cycle</vt:lpstr>
      <vt:lpstr>PowerPoint Presentation</vt:lpstr>
      <vt:lpstr>PowerPoint Presentation</vt:lpstr>
      <vt:lpstr>PowerPoint Presentation</vt:lpstr>
      <vt:lpstr>PowerPoint Presentation</vt:lpstr>
      <vt:lpstr>Phenylbutyrate and benzoate are used to scavenge Ammonia.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Amit Samadhiya</dc:creator>
  <cp:lastModifiedBy>Amit Samadhiya</cp:lastModifiedBy>
  <cp:revision>9</cp:revision>
  <dcterms:created xsi:type="dcterms:W3CDTF">2022-06-02T04:15:07Z</dcterms:created>
  <dcterms:modified xsi:type="dcterms:W3CDTF">2022-06-08T09:17:12Z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850107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S10.2.0</vt:lpwstr>
  </property>
</Properties>
</file>