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332" r:id="rId3"/>
    <p:sldId id="339" r:id="rId4"/>
    <p:sldId id="293" r:id="rId5"/>
    <p:sldId id="294" r:id="rId6"/>
    <p:sldId id="353" r:id="rId7"/>
    <p:sldId id="295" r:id="rId8"/>
    <p:sldId id="297" r:id="rId9"/>
    <p:sldId id="351" r:id="rId10"/>
    <p:sldId id="298" r:id="rId11"/>
    <p:sldId id="299" r:id="rId12"/>
    <p:sldId id="354" r:id="rId13"/>
    <p:sldId id="302" r:id="rId14"/>
    <p:sldId id="304" r:id="rId15"/>
    <p:sldId id="305" r:id="rId16"/>
    <p:sldId id="308" r:id="rId17"/>
    <p:sldId id="309" r:id="rId18"/>
    <p:sldId id="34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1FF68-DE54-4988-ADF2-72EB1BE8939A}" v="3" dt="2024-04-15T06:08:10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953" autoAdjust="0"/>
  </p:normalViewPr>
  <p:slideViewPr>
    <p:cSldViewPr>
      <p:cViewPr varScale="1">
        <p:scale>
          <a:sx n="82" d="100"/>
          <a:sy n="82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D32BF-6F3E-49B5-8EA5-E4347985EE7D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6503CCF0-68F9-47C1-9674-1E3FED8549C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/>
            <a:t>PROVISIONAL  DIAGNOSIS: organism suspected </a:t>
          </a:r>
        </a:p>
      </dgm:t>
    </dgm:pt>
    <dgm:pt modelId="{B8D2687E-E35B-47A9-8FA5-9BFAECF23AA5}" type="parTrans" cxnId="{76385CE9-1873-4F1D-87CC-EF0085A9A5DC}">
      <dgm:prSet/>
      <dgm:spPr/>
      <dgm:t>
        <a:bodyPr/>
        <a:lstStyle/>
        <a:p>
          <a:endParaRPr lang="en-US"/>
        </a:p>
      </dgm:t>
    </dgm:pt>
    <dgm:pt modelId="{78EE4809-061A-456F-A23F-E39909881425}" type="sibTrans" cxnId="{76385CE9-1873-4F1D-87CC-EF0085A9A5DC}">
      <dgm:prSet/>
      <dgm:spPr/>
      <dgm:t>
        <a:bodyPr/>
        <a:lstStyle/>
        <a:p>
          <a:endParaRPr lang="en-US"/>
        </a:p>
      </dgm:t>
    </dgm:pt>
    <dgm:pt modelId="{0B48FBEB-F942-4ACD-9FB9-BF83556B204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/>
            <a:t>Communication with microbiologist</a:t>
          </a:r>
        </a:p>
      </dgm:t>
    </dgm:pt>
    <dgm:pt modelId="{7D62CA4F-A5C7-468A-96D0-6FA785F3B2B3}" type="parTrans" cxnId="{9B7D9FD4-93AF-49ED-AA1E-BFD49A76CF47}">
      <dgm:prSet/>
      <dgm:spPr/>
      <dgm:t>
        <a:bodyPr/>
        <a:lstStyle/>
        <a:p>
          <a:endParaRPr lang="en-US"/>
        </a:p>
      </dgm:t>
    </dgm:pt>
    <dgm:pt modelId="{166B9F93-EDC6-4F57-A090-C1791395CFF7}" type="sibTrans" cxnId="{9B7D9FD4-93AF-49ED-AA1E-BFD49A76CF47}">
      <dgm:prSet/>
      <dgm:spPr/>
      <dgm:t>
        <a:bodyPr/>
        <a:lstStyle/>
        <a:p>
          <a:endParaRPr lang="en-US"/>
        </a:p>
      </dgm:t>
    </dgm:pt>
    <dgm:pt modelId="{4B210A28-906F-4B50-A522-01C3B5A0AA22}">
      <dgm:prSet phldrT="[Text]" custT="1"/>
      <dgm:spPr>
        <a:solidFill>
          <a:srgbClr val="0070C0"/>
        </a:solidFill>
      </dgm:spPr>
      <dgm:t>
        <a:bodyPr/>
        <a:lstStyle/>
        <a:p>
          <a:endParaRPr lang="en-US" sz="1400" b="1" dirty="0"/>
        </a:p>
        <a:p>
          <a:r>
            <a:rPr lang="en-US" sz="1400" b="1" dirty="0"/>
            <a:t>SAMPLE COLLECTION</a:t>
          </a:r>
        </a:p>
        <a:p>
          <a:r>
            <a:rPr lang="en-US" sz="1400" dirty="0"/>
            <a:t>At appropriate time -from app. Site, in appropriate  container, -using proper technique</a:t>
          </a:r>
        </a:p>
        <a:p>
          <a:endParaRPr lang="en-US" sz="1400" b="1" dirty="0"/>
        </a:p>
      </dgm:t>
    </dgm:pt>
    <dgm:pt modelId="{EA31DC32-FA1D-4FF1-BD9B-66EEF2151659}" type="parTrans" cxnId="{F62EA4B2-7518-4762-8830-1050625255B6}">
      <dgm:prSet/>
      <dgm:spPr/>
      <dgm:t>
        <a:bodyPr/>
        <a:lstStyle/>
        <a:p>
          <a:endParaRPr lang="en-US"/>
        </a:p>
      </dgm:t>
    </dgm:pt>
    <dgm:pt modelId="{4FF6CC57-5E76-4DD2-98B4-D98A9EA26945}" type="sibTrans" cxnId="{F62EA4B2-7518-4762-8830-1050625255B6}">
      <dgm:prSet/>
      <dgm:spPr/>
      <dgm:t>
        <a:bodyPr/>
        <a:lstStyle/>
        <a:p>
          <a:endParaRPr lang="en-US"/>
        </a:p>
      </dgm:t>
    </dgm:pt>
    <dgm:pt modelId="{50FA2291-22A0-44C6-9F7D-EAF289CB3BA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/>
            <a:t>TEST SELECTION:</a:t>
          </a:r>
        </a:p>
        <a:p>
          <a:r>
            <a:rPr lang="en-US" sz="1400" b="1" dirty="0"/>
            <a:t> select test/tests to confirm/rule out infection </a:t>
          </a:r>
        </a:p>
      </dgm:t>
    </dgm:pt>
    <dgm:pt modelId="{A5C86A0D-0E9D-4D0F-B1E6-EFB68B64EA9C}" type="parTrans" cxnId="{FF1F4F57-B536-47C8-86AB-DF0C0FA60DCB}">
      <dgm:prSet/>
      <dgm:spPr/>
      <dgm:t>
        <a:bodyPr/>
        <a:lstStyle/>
        <a:p>
          <a:endParaRPr lang="en-US"/>
        </a:p>
      </dgm:t>
    </dgm:pt>
    <dgm:pt modelId="{26D51F17-850D-4E17-81CB-57F53F0956B4}" type="sibTrans" cxnId="{FF1F4F57-B536-47C8-86AB-DF0C0FA60DCB}">
      <dgm:prSet/>
      <dgm:spPr/>
      <dgm:t>
        <a:bodyPr/>
        <a:lstStyle/>
        <a:p>
          <a:endParaRPr lang="en-US"/>
        </a:p>
      </dgm:t>
    </dgm:pt>
    <dgm:pt modelId="{87D7BBD4-A904-4487-8F69-D8E6ED2D98C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 err="1"/>
            <a:t>Labelling</a:t>
          </a:r>
          <a:r>
            <a:rPr lang="en-US" sz="1400" b="1" dirty="0"/>
            <a:t> and Filling Requisition form</a:t>
          </a:r>
        </a:p>
      </dgm:t>
    </dgm:pt>
    <dgm:pt modelId="{BD30012F-730F-44BB-8895-CAF18A278103}" type="parTrans" cxnId="{F7297B95-6F13-4A81-9A7F-CA1A8B106F47}">
      <dgm:prSet/>
      <dgm:spPr/>
      <dgm:t>
        <a:bodyPr/>
        <a:lstStyle/>
        <a:p>
          <a:endParaRPr lang="en-US"/>
        </a:p>
      </dgm:t>
    </dgm:pt>
    <dgm:pt modelId="{8E108160-0D3A-4D7D-AE2A-715A9C70C345}" type="sibTrans" cxnId="{F7297B95-6F13-4A81-9A7F-CA1A8B106F47}">
      <dgm:prSet/>
      <dgm:spPr/>
      <dgm:t>
        <a:bodyPr/>
        <a:lstStyle/>
        <a:p>
          <a:endParaRPr lang="en-US"/>
        </a:p>
      </dgm:t>
    </dgm:pt>
    <dgm:pt modelId="{527065C8-F619-4D33-954B-D9FAB078538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/>
            <a:t>Transport and Storage</a:t>
          </a:r>
        </a:p>
      </dgm:t>
    </dgm:pt>
    <dgm:pt modelId="{D8270F71-9CFD-4072-A825-17FC312948DD}" type="parTrans" cxnId="{DE8022FE-B35C-4468-A485-7930C18EE46C}">
      <dgm:prSet/>
      <dgm:spPr/>
      <dgm:t>
        <a:bodyPr/>
        <a:lstStyle/>
        <a:p>
          <a:endParaRPr lang="en-US"/>
        </a:p>
      </dgm:t>
    </dgm:pt>
    <dgm:pt modelId="{FF93A47B-B7C3-4CB9-AFFC-5CB9D1C0E442}" type="sibTrans" cxnId="{DE8022FE-B35C-4468-A485-7930C18EE46C}">
      <dgm:prSet/>
      <dgm:spPr/>
      <dgm:t>
        <a:bodyPr/>
        <a:lstStyle/>
        <a:p>
          <a:endParaRPr lang="en-US"/>
        </a:p>
      </dgm:t>
    </dgm:pt>
    <dgm:pt modelId="{D4646748-0AF6-46AD-B10B-35F855963A01}" type="pres">
      <dgm:prSet presAssocID="{C13D32BF-6F3E-49B5-8EA5-E4347985EE7D}" presName="linearFlow" presStyleCnt="0">
        <dgm:presLayoutVars>
          <dgm:resizeHandles val="exact"/>
        </dgm:presLayoutVars>
      </dgm:prSet>
      <dgm:spPr/>
    </dgm:pt>
    <dgm:pt modelId="{4B64CA3C-7728-4E86-B678-95768EB61867}" type="pres">
      <dgm:prSet presAssocID="{6503CCF0-68F9-47C1-9674-1E3FED8549C4}" presName="node" presStyleLbl="node1" presStyleIdx="0" presStyleCnt="6" custScaleX="122076">
        <dgm:presLayoutVars>
          <dgm:bulletEnabled val="1"/>
        </dgm:presLayoutVars>
      </dgm:prSet>
      <dgm:spPr/>
    </dgm:pt>
    <dgm:pt modelId="{E1654B8F-9391-4023-9F58-85861C78D19A}" type="pres">
      <dgm:prSet presAssocID="{78EE4809-061A-456F-A23F-E39909881425}" presName="sibTrans" presStyleLbl="sibTrans2D1" presStyleIdx="0" presStyleCnt="5"/>
      <dgm:spPr/>
    </dgm:pt>
    <dgm:pt modelId="{B99CE293-0457-42E2-AC1D-7EA900BCDB0C}" type="pres">
      <dgm:prSet presAssocID="{78EE4809-061A-456F-A23F-E39909881425}" presName="connectorText" presStyleLbl="sibTrans2D1" presStyleIdx="0" presStyleCnt="5"/>
      <dgm:spPr/>
    </dgm:pt>
    <dgm:pt modelId="{66BA2748-1D3C-45CB-A978-ED5D01F8799F}" type="pres">
      <dgm:prSet presAssocID="{50FA2291-22A0-44C6-9F7D-EAF289CB3BA7}" presName="node" presStyleLbl="node1" presStyleIdx="1" presStyleCnt="6" custScaleX="135698" custScaleY="131914">
        <dgm:presLayoutVars>
          <dgm:bulletEnabled val="1"/>
        </dgm:presLayoutVars>
      </dgm:prSet>
      <dgm:spPr/>
    </dgm:pt>
    <dgm:pt modelId="{9C4DE9EB-3DC9-4A06-85D0-33FADA64B892}" type="pres">
      <dgm:prSet presAssocID="{26D51F17-850D-4E17-81CB-57F53F0956B4}" presName="sibTrans" presStyleLbl="sibTrans2D1" presStyleIdx="1" presStyleCnt="5" custLinFactNeighborX="-18544" custLinFactNeighborY="-9545"/>
      <dgm:spPr/>
    </dgm:pt>
    <dgm:pt modelId="{B8832B0C-43CB-4252-BDD3-E8D6B194BD1D}" type="pres">
      <dgm:prSet presAssocID="{26D51F17-850D-4E17-81CB-57F53F0956B4}" presName="connectorText" presStyleLbl="sibTrans2D1" presStyleIdx="1" presStyleCnt="5"/>
      <dgm:spPr/>
    </dgm:pt>
    <dgm:pt modelId="{BC9A1B87-CEB5-4842-9412-2117F8A632D9}" type="pres">
      <dgm:prSet presAssocID="{0B48FBEB-F942-4ACD-9FB9-BF83556B2048}" presName="node" presStyleLbl="node1" presStyleIdx="2" presStyleCnt="6" custScaleY="56210">
        <dgm:presLayoutVars>
          <dgm:bulletEnabled val="1"/>
        </dgm:presLayoutVars>
      </dgm:prSet>
      <dgm:spPr/>
    </dgm:pt>
    <dgm:pt modelId="{F4FCDB27-F9E7-4437-BE13-3465FC4D464C}" type="pres">
      <dgm:prSet presAssocID="{166B9F93-EDC6-4F57-A090-C1791395CFF7}" presName="sibTrans" presStyleLbl="sibTrans2D1" presStyleIdx="2" presStyleCnt="5"/>
      <dgm:spPr/>
    </dgm:pt>
    <dgm:pt modelId="{E391164D-4868-477D-BA96-DC95E34F3564}" type="pres">
      <dgm:prSet presAssocID="{166B9F93-EDC6-4F57-A090-C1791395CFF7}" presName="connectorText" presStyleLbl="sibTrans2D1" presStyleIdx="2" presStyleCnt="5"/>
      <dgm:spPr/>
    </dgm:pt>
    <dgm:pt modelId="{62ACA1FA-3C46-4A80-A91C-061DF78A3A74}" type="pres">
      <dgm:prSet presAssocID="{4B210A28-906F-4B50-A522-01C3B5A0AA22}" presName="node" presStyleLbl="node1" presStyleIdx="3" presStyleCnt="6" custScaleX="206178">
        <dgm:presLayoutVars>
          <dgm:bulletEnabled val="1"/>
        </dgm:presLayoutVars>
      </dgm:prSet>
      <dgm:spPr/>
    </dgm:pt>
    <dgm:pt modelId="{1F1AEAEC-D516-4B6A-A359-32A224E18EC6}" type="pres">
      <dgm:prSet presAssocID="{4FF6CC57-5E76-4DD2-98B4-D98A9EA26945}" presName="sibTrans" presStyleLbl="sibTrans2D1" presStyleIdx="3" presStyleCnt="5"/>
      <dgm:spPr/>
    </dgm:pt>
    <dgm:pt modelId="{10D219A0-1B99-4129-9C95-C09D63FAD769}" type="pres">
      <dgm:prSet presAssocID="{4FF6CC57-5E76-4DD2-98B4-D98A9EA26945}" presName="connectorText" presStyleLbl="sibTrans2D1" presStyleIdx="3" presStyleCnt="5"/>
      <dgm:spPr/>
    </dgm:pt>
    <dgm:pt modelId="{11CE7440-A4F3-46F1-B9EB-2157D69CAD9D}" type="pres">
      <dgm:prSet presAssocID="{87D7BBD4-A904-4487-8F69-D8E6ED2D98C2}" presName="node" presStyleLbl="node1" presStyleIdx="4" presStyleCnt="6" custScaleX="130559">
        <dgm:presLayoutVars>
          <dgm:bulletEnabled val="1"/>
        </dgm:presLayoutVars>
      </dgm:prSet>
      <dgm:spPr/>
    </dgm:pt>
    <dgm:pt modelId="{AB857552-8684-4A1A-9856-769BBD12A782}" type="pres">
      <dgm:prSet presAssocID="{8E108160-0D3A-4D7D-AE2A-715A9C70C345}" presName="sibTrans" presStyleLbl="sibTrans2D1" presStyleIdx="4" presStyleCnt="5"/>
      <dgm:spPr/>
    </dgm:pt>
    <dgm:pt modelId="{02352FC6-D267-4A6A-B9DE-A2774BDADB76}" type="pres">
      <dgm:prSet presAssocID="{8E108160-0D3A-4D7D-AE2A-715A9C70C345}" presName="connectorText" presStyleLbl="sibTrans2D1" presStyleIdx="4" presStyleCnt="5"/>
      <dgm:spPr/>
    </dgm:pt>
    <dgm:pt modelId="{01DF44DC-E838-487B-8761-8CED054B19F9}" type="pres">
      <dgm:prSet presAssocID="{527065C8-F619-4D33-954B-D9FAB078538C}" presName="node" presStyleLbl="node1" presStyleIdx="5" presStyleCnt="6">
        <dgm:presLayoutVars>
          <dgm:bulletEnabled val="1"/>
        </dgm:presLayoutVars>
      </dgm:prSet>
      <dgm:spPr/>
    </dgm:pt>
  </dgm:ptLst>
  <dgm:cxnLst>
    <dgm:cxn modelId="{95D4E40A-1D33-4297-AD49-235C313A6BBD}" type="presOf" srcId="{78EE4809-061A-456F-A23F-E39909881425}" destId="{B99CE293-0457-42E2-AC1D-7EA900BCDB0C}" srcOrd="1" destOrd="0" presId="urn:microsoft.com/office/officeart/2005/8/layout/process2"/>
    <dgm:cxn modelId="{A4B64A16-AA07-4EB5-B956-302611381AFF}" type="presOf" srcId="{527065C8-F619-4D33-954B-D9FAB078538C}" destId="{01DF44DC-E838-487B-8761-8CED054B19F9}" srcOrd="0" destOrd="0" presId="urn:microsoft.com/office/officeart/2005/8/layout/process2"/>
    <dgm:cxn modelId="{C3C75224-307D-4CFB-9C65-B272A37F0F34}" type="presOf" srcId="{4FF6CC57-5E76-4DD2-98B4-D98A9EA26945}" destId="{10D219A0-1B99-4129-9C95-C09D63FAD769}" srcOrd="1" destOrd="0" presId="urn:microsoft.com/office/officeart/2005/8/layout/process2"/>
    <dgm:cxn modelId="{46B8C627-3343-41BD-839E-1556D257CC56}" type="presOf" srcId="{8E108160-0D3A-4D7D-AE2A-715A9C70C345}" destId="{02352FC6-D267-4A6A-B9DE-A2774BDADB76}" srcOrd="1" destOrd="0" presId="urn:microsoft.com/office/officeart/2005/8/layout/process2"/>
    <dgm:cxn modelId="{3B4CFC60-9B90-4BE2-8210-D7522B645B2F}" type="presOf" srcId="{8E108160-0D3A-4D7D-AE2A-715A9C70C345}" destId="{AB857552-8684-4A1A-9856-769BBD12A782}" srcOrd="0" destOrd="0" presId="urn:microsoft.com/office/officeart/2005/8/layout/process2"/>
    <dgm:cxn modelId="{FF1F4F57-B536-47C8-86AB-DF0C0FA60DCB}" srcId="{C13D32BF-6F3E-49B5-8EA5-E4347985EE7D}" destId="{50FA2291-22A0-44C6-9F7D-EAF289CB3BA7}" srcOrd="1" destOrd="0" parTransId="{A5C86A0D-0E9D-4D0F-B1E6-EFB68B64EA9C}" sibTransId="{26D51F17-850D-4E17-81CB-57F53F0956B4}"/>
    <dgm:cxn modelId="{8BF9A679-25E1-4239-A4E3-7F1CBB9870B2}" type="presOf" srcId="{87D7BBD4-A904-4487-8F69-D8E6ED2D98C2}" destId="{11CE7440-A4F3-46F1-B9EB-2157D69CAD9D}" srcOrd="0" destOrd="0" presId="urn:microsoft.com/office/officeart/2005/8/layout/process2"/>
    <dgm:cxn modelId="{4D9DAB59-6B6E-4991-B37B-F4967D04FB32}" type="presOf" srcId="{26D51F17-850D-4E17-81CB-57F53F0956B4}" destId="{B8832B0C-43CB-4252-BDD3-E8D6B194BD1D}" srcOrd="1" destOrd="0" presId="urn:microsoft.com/office/officeart/2005/8/layout/process2"/>
    <dgm:cxn modelId="{8C7E3E95-A374-4FA1-B12E-CF52C6C306E1}" type="presOf" srcId="{50FA2291-22A0-44C6-9F7D-EAF289CB3BA7}" destId="{66BA2748-1D3C-45CB-A978-ED5D01F8799F}" srcOrd="0" destOrd="0" presId="urn:microsoft.com/office/officeart/2005/8/layout/process2"/>
    <dgm:cxn modelId="{F7297B95-6F13-4A81-9A7F-CA1A8B106F47}" srcId="{C13D32BF-6F3E-49B5-8EA5-E4347985EE7D}" destId="{87D7BBD4-A904-4487-8F69-D8E6ED2D98C2}" srcOrd="4" destOrd="0" parTransId="{BD30012F-730F-44BB-8895-CAF18A278103}" sibTransId="{8E108160-0D3A-4D7D-AE2A-715A9C70C345}"/>
    <dgm:cxn modelId="{29068CAB-4049-4846-9711-FEA548424FD9}" type="presOf" srcId="{26D51F17-850D-4E17-81CB-57F53F0956B4}" destId="{9C4DE9EB-3DC9-4A06-85D0-33FADA64B892}" srcOrd="0" destOrd="0" presId="urn:microsoft.com/office/officeart/2005/8/layout/process2"/>
    <dgm:cxn modelId="{F590EDAF-612C-4883-A404-7141A7D29C19}" type="presOf" srcId="{6503CCF0-68F9-47C1-9674-1E3FED8549C4}" destId="{4B64CA3C-7728-4E86-B678-95768EB61867}" srcOrd="0" destOrd="0" presId="urn:microsoft.com/office/officeart/2005/8/layout/process2"/>
    <dgm:cxn modelId="{F62EA4B2-7518-4762-8830-1050625255B6}" srcId="{C13D32BF-6F3E-49B5-8EA5-E4347985EE7D}" destId="{4B210A28-906F-4B50-A522-01C3B5A0AA22}" srcOrd="3" destOrd="0" parTransId="{EA31DC32-FA1D-4FF1-BD9B-66EEF2151659}" sibTransId="{4FF6CC57-5E76-4DD2-98B4-D98A9EA26945}"/>
    <dgm:cxn modelId="{4F0374B5-B119-4DFF-931D-44D36EB40A26}" type="presOf" srcId="{4FF6CC57-5E76-4DD2-98B4-D98A9EA26945}" destId="{1F1AEAEC-D516-4B6A-A359-32A224E18EC6}" srcOrd="0" destOrd="0" presId="urn:microsoft.com/office/officeart/2005/8/layout/process2"/>
    <dgm:cxn modelId="{8A7E9CB8-FFA2-4EF7-8F97-1CDE024BB6D9}" type="presOf" srcId="{166B9F93-EDC6-4F57-A090-C1791395CFF7}" destId="{F4FCDB27-F9E7-4437-BE13-3465FC4D464C}" srcOrd="0" destOrd="0" presId="urn:microsoft.com/office/officeart/2005/8/layout/process2"/>
    <dgm:cxn modelId="{E90663BF-3F20-4763-9823-97C5BEA68FBD}" type="presOf" srcId="{4B210A28-906F-4B50-A522-01C3B5A0AA22}" destId="{62ACA1FA-3C46-4A80-A91C-061DF78A3A74}" srcOrd="0" destOrd="0" presId="urn:microsoft.com/office/officeart/2005/8/layout/process2"/>
    <dgm:cxn modelId="{160BA0C5-FF13-4445-93E3-76459903367A}" type="presOf" srcId="{166B9F93-EDC6-4F57-A090-C1791395CFF7}" destId="{E391164D-4868-477D-BA96-DC95E34F3564}" srcOrd="1" destOrd="0" presId="urn:microsoft.com/office/officeart/2005/8/layout/process2"/>
    <dgm:cxn modelId="{9B7D9FD4-93AF-49ED-AA1E-BFD49A76CF47}" srcId="{C13D32BF-6F3E-49B5-8EA5-E4347985EE7D}" destId="{0B48FBEB-F942-4ACD-9FB9-BF83556B2048}" srcOrd="2" destOrd="0" parTransId="{7D62CA4F-A5C7-468A-96D0-6FA785F3B2B3}" sibTransId="{166B9F93-EDC6-4F57-A090-C1791395CFF7}"/>
    <dgm:cxn modelId="{C87E73DA-7AE6-46D7-9244-B87E195B70AA}" type="presOf" srcId="{C13D32BF-6F3E-49B5-8EA5-E4347985EE7D}" destId="{D4646748-0AF6-46AD-B10B-35F855963A01}" srcOrd="0" destOrd="0" presId="urn:microsoft.com/office/officeart/2005/8/layout/process2"/>
    <dgm:cxn modelId="{A7EB65E0-0DDB-4E14-9B8B-DF5EE1532B6B}" type="presOf" srcId="{78EE4809-061A-456F-A23F-E39909881425}" destId="{E1654B8F-9391-4023-9F58-85861C78D19A}" srcOrd="0" destOrd="0" presId="urn:microsoft.com/office/officeart/2005/8/layout/process2"/>
    <dgm:cxn modelId="{76385CE9-1873-4F1D-87CC-EF0085A9A5DC}" srcId="{C13D32BF-6F3E-49B5-8EA5-E4347985EE7D}" destId="{6503CCF0-68F9-47C1-9674-1E3FED8549C4}" srcOrd="0" destOrd="0" parTransId="{B8D2687E-E35B-47A9-8FA5-9BFAECF23AA5}" sibTransId="{78EE4809-061A-456F-A23F-E39909881425}"/>
    <dgm:cxn modelId="{1C71B7EA-7D2D-49E1-A1CD-92F861329C67}" type="presOf" srcId="{0B48FBEB-F942-4ACD-9FB9-BF83556B2048}" destId="{BC9A1B87-CEB5-4842-9412-2117F8A632D9}" srcOrd="0" destOrd="0" presId="urn:microsoft.com/office/officeart/2005/8/layout/process2"/>
    <dgm:cxn modelId="{DE8022FE-B35C-4468-A485-7930C18EE46C}" srcId="{C13D32BF-6F3E-49B5-8EA5-E4347985EE7D}" destId="{527065C8-F619-4D33-954B-D9FAB078538C}" srcOrd="5" destOrd="0" parTransId="{D8270F71-9CFD-4072-A825-17FC312948DD}" sibTransId="{FF93A47B-B7C3-4CB9-AFFC-5CB9D1C0E442}"/>
    <dgm:cxn modelId="{DD96F90D-CAC2-4781-85C3-7F7ED7043CF0}" type="presParOf" srcId="{D4646748-0AF6-46AD-B10B-35F855963A01}" destId="{4B64CA3C-7728-4E86-B678-95768EB61867}" srcOrd="0" destOrd="0" presId="urn:microsoft.com/office/officeart/2005/8/layout/process2"/>
    <dgm:cxn modelId="{17AD8F45-BFDF-4625-8290-ECD2BCE14F86}" type="presParOf" srcId="{D4646748-0AF6-46AD-B10B-35F855963A01}" destId="{E1654B8F-9391-4023-9F58-85861C78D19A}" srcOrd="1" destOrd="0" presId="urn:microsoft.com/office/officeart/2005/8/layout/process2"/>
    <dgm:cxn modelId="{32C8603C-F235-4B6D-9F18-5A8852DB2400}" type="presParOf" srcId="{E1654B8F-9391-4023-9F58-85861C78D19A}" destId="{B99CE293-0457-42E2-AC1D-7EA900BCDB0C}" srcOrd="0" destOrd="0" presId="urn:microsoft.com/office/officeart/2005/8/layout/process2"/>
    <dgm:cxn modelId="{375D033F-D76E-484C-A90B-94140180A661}" type="presParOf" srcId="{D4646748-0AF6-46AD-B10B-35F855963A01}" destId="{66BA2748-1D3C-45CB-A978-ED5D01F8799F}" srcOrd="2" destOrd="0" presId="urn:microsoft.com/office/officeart/2005/8/layout/process2"/>
    <dgm:cxn modelId="{4B63B8FB-9245-4A60-80C8-8644FAEDDA23}" type="presParOf" srcId="{D4646748-0AF6-46AD-B10B-35F855963A01}" destId="{9C4DE9EB-3DC9-4A06-85D0-33FADA64B892}" srcOrd="3" destOrd="0" presId="urn:microsoft.com/office/officeart/2005/8/layout/process2"/>
    <dgm:cxn modelId="{CC3D6049-05B0-4A9A-8016-EF88E801F41D}" type="presParOf" srcId="{9C4DE9EB-3DC9-4A06-85D0-33FADA64B892}" destId="{B8832B0C-43CB-4252-BDD3-E8D6B194BD1D}" srcOrd="0" destOrd="0" presId="urn:microsoft.com/office/officeart/2005/8/layout/process2"/>
    <dgm:cxn modelId="{477E728E-8940-4921-9641-3A5EED9E7A83}" type="presParOf" srcId="{D4646748-0AF6-46AD-B10B-35F855963A01}" destId="{BC9A1B87-CEB5-4842-9412-2117F8A632D9}" srcOrd="4" destOrd="0" presId="urn:microsoft.com/office/officeart/2005/8/layout/process2"/>
    <dgm:cxn modelId="{660A8639-8C45-4BCA-AE5F-C1DBE1624A83}" type="presParOf" srcId="{D4646748-0AF6-46AD-B10B-35F855963A01}" destId="{F4FCDB27-F9E7-4437-BE13-3465FC4D464C}" srcOrd="5" destOrd="0" presId="urn:microsoft.com/office/officeart/2005/8/layout/process2"/>
    <dgm:cxn modelId="{E3AE0E68-A514-4C13-8967-893A8FEABCE1}" type="presParOf" srcId="{F4FCDB27-F9E7-4437-BE13-3465FC4D464C}" destId="{E391164D-4868-477D-BA96-DC95E34F3564}" srcOrd="0" destOrd="0" presId="urn:microsoft.com/office/officeart/2005/8/layout/process2"/>
    <dgm:cxn modelId="{13E846A4-9F1D-4665-BD3C-ADB998129760}" type="presParOf" srcId="{D4646748-0AF6-46AD-B10B-35F855963A01}" destId="{62ACA1FA-3C46-4A80-A91C-061DF78A3A74}" srcOrd="6" destOrd="0" presId="urn:microsoft.com/office/officeart/2005/8/layout/process2"/>
    <dgm:cxn modelId="{DAB1CBF6-1D69-4CED-AB0C-425D77CD93CB}" type="presParOf" srcId="{D4646748-0AF6-46AD-B10B-35F855963A01}" destId="{1F1AEAEC-D516-4B6A-A359-32A224E18EC6}" srcOrd="7" destOrd="0" presId="urn:microsoft.com/office/officeart/2005/8/layout/process2"/>
    <dgm:cxn modelId="{4436EC0F-DAA3-4B26-995C-62AEEDF893BD}" type="presParOf" srcId="{1F1AEAEC-D516-4B6A-A359-32A224E18EC6}" destId="{10D219A0-1B99-4129-9C95-C09D63FAD769}" srcOrd="0" destOrd="0" presId="urn:microsoft.com/office/officeart/2005/8/layout/process2"/>
    <dgm:cxn modelId="{68FC03FC-DB0C-41E0-9A4A-9A7628C8CC91}" type="presParOf" srcId="{D4646748-0AF6-46AD-B10B-35F855963A01}" destId="{11CE7440-A4F3-46F1-B9EB-2157D69CAD9D}" srcOrd="8" destOrd="0" presId="urn:microsoft.com/office/officeart/2005/8/layout/process2"/>
    <dgm:cxn modelId="{43683FB5-0F43-4D46-A689-7D8CA5C83D27}" type="presParOf" srcId="{D4646748-0AF6-46AD-B10B-35F855963A01}" destId="{AB857552-8684-4A1A-9856-769BBD12A782}" srcOrd="9" destOrd="0" presId="urn:microsoft.com/office/officeart/2005/8/layout/process2"/>
    <dgm:cxn modelId="{30E0D3F8-9F8D-47E0-BE5B-A5059A96E232}" type="presParOf" srcId="{AB857552-8684-4A1A-9856-769BBD12A782}" destId="{02352FC6-D267-4A6A-B9DE-A2774BDADB76}" srcOrd="0" destOrd="0" presId="urn:microsoft.com/office/officeart/2005/8/layout/process2"/>
    <dgm:cxn modelId="{9E35AE81-2454-4216-AED5-B8BA2D79B000}" type="presParOf" srcId="{D4646748-0AF6-46AD-B10B-35F855963A01}" destId="{01DF44DC-E838-487B-8761-8CED054B19F9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4CA3C-7728-4E86-B678-95768EB61867}">
      <dsp:nvSpPr>
        <dsp:cNvPr id="0" name=""/>
        <dsp:cNvSpPr/>
      </dsp:nvSpPr>
      <dsp:spPr>
        <a:xfrm>
          <a:off x="2577022" y="4824"/>
          <a:ext cx="3989955" cy="8171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PROVISIONAL  DIAGNOSIS: organism suspected </a:t>
          </a:r>
        </a:p>
      </dsp:txBody>
      <dsp:txXfrm>
        <a:off x="2600954" y="28756"/>
        <a:ext cx="3942091" cy="769240"/>
      </dsp:txXfrm>
    </dsp:sp>
    <dsp:sp modelId="{E1654B8F-9391-4023-9F58-85861C78D19A}">
      <dsp:nvSpPr>
        <dsp:cNvPr id="0" name=""/>
        <dsp:cNvSpPr/>
      </dsp:nvSpPr>
      <dsp:spPr>
        <a:xfrm rot="5400000">
          <a:off x="4418792" y="842356"/>
          <a:ext cx="306414" cy="367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461690" y="872997"/>
        <a:ext cx="220619" cy="214490"/>
      </dsp:txXfrm>
    </dsp:sp>
    <dsp:sp modelId="{66BA2748-1D3C-45CB-A978-ED5D01F8799F}">
      <dsp:nvSpPr>
        <dsp:cNvPr id="0" name=""/>
        <dsp:cNvSpPr/>
      </dsp:nvSpPr>
      <dsp:spPr>
        <a:xfrm>
          <a:off x="2354410" y="1230481"/>
          <a:ext cx="4435179" cy="107787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TEST SELECTION: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select test/tests to confirm/rule out infection </a:t>
          </a:r>
        </a:p>
      </dsp:txBody>
      <dsp:txXfrm>
        <a:off x="2385980" y="1262051"/>
        <a:ext cx="4372039" cy="1014735"/>
      </dsp:txXfrm>
    </dsp:sp>
    <dsp:sp modelId="{9C4DE9EB-3DC9-4A06-85D0-33FADA64B892}">
      <dsp:nvSpPr>
        <dsp:cNvPr id="0" name=""/>
        <dsp:cNvSpPr/>
      </dsp:nvSpPr>
      <dsp:spPr>
        <a:xfrm rot="5400000">
          <a:off x="4361971" y="2293687"/>
          <a:ext cx="306414" cy="367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404869" y="2324328"/>
        <a:ext cx="220619" cy="214490"/>
      </dsp:txXfrm>
    </dsp:sp>
    <dsp:sp modelId="{BC9A1B87-CEB5-4842-9412-2117F8A632D9}">
      <dsp:nvSpPr>
        <dsp:cNvPr id="0" name=""/>
        <dsp:cNvSpPr/>
      </dsp:nvSpPr>
      <dsp:spPr>
        <a:xfrm>
          <a:off x="2937790" y="2716909"/>
          <a:ext cx="3268419" cy="45929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Communication with microbiologist</a:t>
          </a:r>
        </a:p>
      </dsp:txBody>
      <dsp:txXfrm>
        <a:off x="2951242" y="2730361"/>
        <a:ext cx="3241515" cy="432390"/>
      </dsp:txXfrm>
    </dsp:sp>
    <dsp:sp modelId="{F4FCDB27-F9E7-4437-BE13-3465FC4D464C}">
      <dsp:nvSpPr>
        <dsp:cNvPr id="0" name=""/>
        <dsp:cNvSpPr/>
      </dsp:nvSpPr>
      <dsp:spPr>
        <a:xfrm rot="5400000">
          <a:off x="4418792" y="3196631"/>
          <a:ext cx="306414" cy="367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461690" y="3227272"/>
        <a:ext cx="220619" cy="214490"/>
      </dsp:txXfrm>
    </dsp:sp>
    <dsp:sp modelId="{62ACA1FA-3C46-4A80-A91C-061DF78A3A74}">
      <dsp:nvSpPr>
        <dsp:cNvPr id="0" name=""/>
        <dsp:cNvSpPr/>
      </dsp:nvSpPr>
      <dsp:spPr>
        <a:xfrm>
          <a:off x="1202619" y="3584756"/>
          <a:ext cx="6738761" cy="8171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SAMPLE COLLECTION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At appropriate time -from app. Site, in appropriate  container, -using proper technique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1226551" y="3608688"/>
        <a:ext cx="6690897" cy="769240"/>
      </dsp:txXfrm>
    </dsp:sp>
    <dsp:sp modelId="{1F1AEAEC-D516-4B6A-A359-32A224E18EC6}">
      <dsp:nvSpPr>
        <dsp:cNvPr id="0" name=""/>
        <dsp:cNvSpPr/>
      </dsp:nvSpPr>
      <dsp:spPr>
        <a:xfrm rot="5400000">
          <a:off x="4418792" y="4422288"/>
          <a:ext cx="306414" cy="367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461690" y="4452929"/>
        <a:ext cx="220619" cy="214490"/>
      </dsp:txXfrm>
    </dsp:sp>
    <dsp:sp modelId="{11CE7440-A4F3-46F1-B9EB-2157D69CAD9D}">
      <dsp:nvSpPr>
        <dsp:cNvPr id="0" name=""/>
        <dsp:cNvSpPr/>
      </dsp:nvSpPr>
      <dsp:spPr>
        <a:xfrm>
          <a:off x="2438392" y="4810413"/>
          <a:ext cx="4267215" cy="8171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Labelling</a:t>
          </a:r>
          <a:r>
            <a:rPr lang="en-US" sz="1400" b="1" kern="1200" dirty="0"/>
            <a:t> and Filling Requisition form</a:t>
          </a:r>
        </a:p>
      </dsp:txBody>
      <dsp:txXfrm>
        <a:off x="2462324" y="4834345"/>
        <a:ext cx="4219351" cy="769240"/>
      </dsp:txXfrm>
    </dsp:sp>
    <dsp:sp modelId="{AB857552-8684-4A1A-9856-769BBD12A782}">
      <dsp:nvSpPr>
        <dsp:cNvPr id="0" name=""/>
        <dsp:cNvSpPr/>
      </dsp:nvSpPr>
      <dsp:spPr>
        <a:xfrm rot="5400000">
          <a:off x="4418792" y="5647946"/>
          <a:ext cx="306414" cy="367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461690" y="5678587"/>
        <a:ext cx="220619" cy="214490"/>
      </dsp:txXfrm>
    </dsp:sp>
    <dsp:sp modelId="{01DF44DC-E838-487B-8761-8CED054B19F9}">
      <dsp:nvSpPr>
        <dsp:cNvPr id="0" name=""/>
        <dsp:cNvSpPr/>
      </dsp:nvSpPr>
      <dsp:spPr>
        <a:xfrm>
          <a:off x="2937790" y="6036071"/>
          <a:ext cx="3268419" cy="8171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Transport and Storage</a:t>
          </a:r>
        </a:p>
      </dsp:txBody>
      <dsp:txXfrm>
        <a:off x="2961722" y="6060003"/>
        <a:ext cx="3220555" cy="76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BBD87-1F59-406E-913C-AAA7D9611998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F660C-9590-4359-8249-8A2C563CD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82C0B-7F85-4A45-81F2-9D485C26125B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DBDC26-4AAB-4875-8CA2-38BE736F55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6294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ARE YOU SENDING A PROPER SAMPLE FOR MICROBIOLOGICAL TESTS: PART II</a:t>
            </a:r>
            <a:br>
              <a:rPr lang="en-US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</a:br>
            <a:br>
              <a:rPr lang="en-US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Dr Gitali Bhagawati</a:t>
            </a:r>
            <a:br>
              <a:rPr lang="en-US" sz="36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Department of Microbiology</a:t>
            </a:r>
            <a:br>
              <a:rPr lang="en-US" sz="36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34107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COLLECTION OF CEREBROSPINAL FLUID and Other body fluids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CSF for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172200" cy="443484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i="1" dirty="0"/>
              <a:t>Amount</a:t>
            </a:r>
            <a:r>
              <a:rPr lang="en-US" dirty="0"/>
              <a:t>: 3-5 ml</a:t>
            </a:r>
            <a:endParaRPr lang="en-US" sz="2800" dirty="0"/>
          </a:p>
          <a:p>
            <a:pPr lvl="0"/>
            <a:r>
              <a:rPr lang="en-US" sz="2800" dirty="0"/>
              <a:t>For isolation of Mycobacteria  CSF amount required is about </a:t>
            </a:r>
            <a:r>
              <a:rPr lang="en-US" sz="3500" b="1" dirty="0">
                <a:solidFill>
                  <a:srgbClr val="66FF66"/>
                </a:solidFill>
              </a:rPr>
              <a:t>10 ml</a:t>
            </a:r>
          </a:p>
          <a:p>
            <a:pPr lvl="0"/>
            <a:r>
              <a:rPr lang="en-US" sz="2800" dirty="0"/>
              <a:t>Processing with too less specimen: FALSE NEGATIVE RESULT</a:t>
            </a:r>
          </a:p>
          <a:p>
            <a:pPr lvl="0">
              <a:buNone/>
            </a:pPr>
            <a:endParaRPr lang="en-US" sz="2800" dirty="0"/>
          </a:p>
          <a:p>
            <a:pPr lvl="0">
              <a:buNone/>
            </a:pPr>
            <a:r>
              <a:rPr lang="en-US" sz="2800" i="1" dirty="0"/>
              <a:t>Container</a:t>
            </a:r>
            <a:r>
              <a:rPr lang="en-US" sz="2800" dirty="0"/>
              <a:t>: NEW DISPOSIBLE STERILE SCREW CAP CONAINER</a:t>
            </a:r>
          </a:p>
          <a:p>
            <a:pPr lvl="0">
              <a:buNone/>
            </a:pP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STERILIZED CONTAINERS kept in the Lumbar puncture kit ARE NOT ACCEPTABLE) </a:t>
            </a:r>
          </a:p>
          <a:p>
            <a:pPr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dell\Desktop\New folder\tablet 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2133601" cy="3108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F887-34A2-AA9E-9A5F-72857694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FFFF00"/>
                </a:solidFill>
              </a:rPr>
              <a:t>CSF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9D5B-D57E-DC21-1857-8EA4F5DE9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715000" cy="4434840"/>
          </a:xfrm>
        </p:spPr>
        <p:txBody>
          <a:bodyPr/>
          <a:lstStyle/>
          <a:p>
            <a:r>
              <a:rPr lang="en-IN" dirty="0"/>
              <a:t>CSF transportation to lab. Should not be delayed. Delay may result in death of delicate organisms, such as meningococci and disintegration of leucocytes. </a:t>
            </a:r>
          </a:p>
          <a:p>
            <a:r>
              <a:rPr lang="en-IN" dirty="0"/>
              <a:t>It should not be kept in refrigerator, which tends to kill H. influenzae.</a:t>
            </a:r>
          </a:p>
          <a:p>
            <a:r>
              <a:rPr lang="en-IN" dirty="0"/>
              <a:t>If delay for hours, keep the specimen in incubator at 37° 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C1FDD8-A6D7-FA1D-C950-6F6922EFB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9167" t="31987" b="7074"/>
          <a:stretch/>
        </p:blipFill>
        <p:spPr bwMode="auto">
          <a:xfrm>
            <a:off x="6288419" y="2534883"/>
            <a:ext cx="2855581" cy="32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4105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Specimen:  Body Fluids other than CSF (</a:t>
            </a:r>
            <a:r>
              <a:rPr lang="en-US" sz="3200" b="1" dirty="0" err="1">
                <a:solidFill>
                  <a:srgbClr val="FFFF00"/>
                </a:solidFill>
              </a:rPr>
              <a:t>ascitic</a:t>
            </a:r>
            <a:r>
              <a:rPr lang="en-US" sz="3200" b="1" dirty="0">
                <a:solidFill>
                  <a:srgbClr val="FFFF00"/>
                </a:solidFill>
              </a:rPr>
              <a:t> fluid, pleural fluid, synovial fluid etc.)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6400800" cy="4572000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+mj-lt"/>
            </a:endParaRPr>
          </a:p>
          <a:p>
            <a:r>
              <a:rPr lang="en-US" sz="3200" b="1" dirty="0"/>
              <a:t>Sample must be acquired using aseptic technique. </a:t>
            </a:r>
          </a:p>
          <a:p>
            <a:r>
              <a:rPr lang="en-US" sz="3200" b="1" dirty="0"/>
              <a:t>Device and/or minimal volume </a:t>
            </a:r>
          </a:p>
          <a:p>
            <a:pPr lvl="1"/>
            <a:r>
              <a:rPr lang="en-US" sz="3200" b="1" dirty="0"/>
              <a:t>Sterile screw capped transport container. Volume as follows: </a:t>
            </a:r>
          </a:p>
          <a:p>
            <a:pPr lvl="2"/>
            <a:r>
              <a:rPr lang="en-US" sz="3200" b="1" dirty="0"/>
              <a:t>Bacterial Culture ≥ 1 </a:t>
            </a:r>
            <a:r>
              <a:rPr lang="en-US" sz="3200" b="1" dirty="0" err="1"/>
              <a:t>mL</a:t>
            </a:r>
            <a:r>
              <a:rPr lang="en-US" sz="3200" b="1" dirty="0"/>
              <a:t> </a:t>
            </a:r>
          </a:p>
          <a:p>
            <a:pPr lvl="2"/>
            <a:r>
              <a:rPr lang="en-US" sz="3200" b="1" dirty="0"/>
              <a:t>Fungal Culture ≥ 10 </a:t>
            </a:r>
            <a:r>
              <a:rPr lang="en-US" sz="3200" b="1" dirty="0" err="1"/>
              <a:t>mL</a:t>
            </a:r>
            <a:r>
              <a:rPr lang="en-US" sz="3200" b="1" dirty="0"/>
              <a:t> </a:t>
            </a:r>
          </a:p>
          <a:p>
            <a:pPr lvl="2"/>
            <a:r>
              <a:rPr lang="en-US" sz="3200" b="1" dirty="0"/>
              <a:t>AFB Culture ≥ 10 </a:t>
            </a:r>
            <a:r>
              <a:rPr lang="en-US" sz="3200" b="1" dirty="0" err="1"/>
              <a:t>mL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Storage/Transport </a:t>
            </a:r>
          </a:p>
          <a:p>
            <a:pPr lvl="1"/>
            <a:r>
              <a:rPr lang="en-US" sz="3200" b="1" dirty="0"/>
              <a:t>Local: Transport as soon as possible, hold at room temperature </a:t>
            </a:r>
          </a:p>
          <a:p>
            <a:pPr lvl="1"/>
            <a:r>
              <a:rPr lang="en-US" sz="3200" b="1" dirty="0"/>
              <a:t>Local storage: ≤ 24 hrs at room temperature </a:t>
            </a:r>
          </a:p>
          <a:p>
            <a:r>
              <a:rPr lang="en-US" sz="3200" b="1" dirty="0"/>
              <a:t>Comments:  </a:t>
            </a:r>
            <a:r>
              <a:rPr lang="en-US" sz="3200" b="1" dirty="0">
                <a:solidFill>
                  <a:srgbClr val="FFC000"/>
                </a:solidFill>
              </a:rPr>
              <a:t>Always submit as much fluid as possible, do not submit a swab dipped in fluid. </a:t>
            </a:r>
          </a:p>
        </p:txBody>
      </p:sp>
      <p:pic>
        <p:nvPicPr>
          <p:cNvPr id="12289" name="Picture 1" descr="C:\Users\dell\Desktop\New folder\tablet 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895600"/>
            <a:ext cx="1579805" cy="198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Specimen: Tissue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12675"/>
            <a:ext cx="7162800" cy="5288125"/>
          </a:xfrm>
        </p:spPr>
        <p:txBody>
          <a:bodyPr>
            <a:noAutofit/>
          </a:bodyPr>
          <a:lstStyle/>
          <a:p>
            <a:r>
              <a:rPr lang="en-US" sz="2200" b="1" dirty="0"/>
              <a:t>Sample must be acquired using aseptic technique. </a:t>
            </a:r>
          </a:p>
          <a:p>
            <a:r>
              <a:rPr lang="en-US" sz="2200" b="1" dirty="0"/>
              <a:t>Device</a:t>
            </a:r>
          </a:p>
          <a:p>
            <a:pPr lvl="1"/>
            <a:r>
              <a:rPr lang="en-US" sz="2200" b="1" dirty="0"/>
              <a:t>Wide mouthed , sterile screw capped plastic container. </a:t>
            </a:r>
          </a:p>
          <a:p>
            <a:pPr lvl="1"/>
            <a:r>
              <a:rPr lang="en-US" sz="2200" b="1" dirty="0"/>
              <a:t>Small amount of </a:t>
            </a:r>
            <a:r>
              <a:rPr lang="en-US" sz="2200" b="1" dirty="0">
                <a:solidFill>
                  <a:srgbClr val="FFC000"/>
                </a:solidFill>
              </a:rPr>
              <a:t>sterile saline </a:t>
            </a:r>
            <a:r>
              <a:rPr lang="en-US" sz="2200" b="1" dirty="0"/>
              <a:t>may be added to keep the specimen moist.</a:t>
            </a:r>
            <a:endParaRPr lang="en-US" sz="2200" b="1" dirty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sz="2200" b="1" dirty="0"/>
              <a:t> Storage/Transport </a:t>
            </a:r>
          </a:p>
          <a:p>
            <a:pPr lvl="1"/>
            <a:r>
              <a:rPr lang="en-US" sz="2200" b="1" dirty="0"/>
              <a:t>Local: Transport as soon as possible, hold at room temperature </a:t>
            </a:r>
          </a:p>
          <a:p>
            <a:pPr lvl="1">
              <a:buNone/>
            </a:pPr>
            <a:r>
              <a:rPr lang="en-US" sz="2200" b="1" dirty="0"/>
              <a:t>Rejection Criteria:</a:t>
            </a:r>
          </a:p>
          <a:p>
            <a:pPr>
              <a:buNone/>
            </a:pPr>
            <a:r>
              <a:rPr lang="en-US" sz="2200" b="1" dirty="0"/>
              <a:t>                     </a:t>
            </a:r>
            <a:r>
              <a:rPr lang="en-US" sz="2200" b="1" dirty="0">
                <a:solidFill>
                  <a:srgbClr val="FFC000"/>
                </a:solidFill>
              </a:rPr>
              <a:t>Tissue in formalin is not used for culture</a:t>
            </a:r>
          </a:p>
        </p:txBody>
      </p:sp>
      <p:pic>
        <p:nvPicPr>
          <p:cNvPr id="5" name="Picture 2" descr="C:\Users\dell\Desktop\New folder\tablet 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015" y="2286000"/>
            <a:ext cx="1753985" cy="23608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>
                <a:solidFill>
                  <a:srgbClr val="FFFF00"/>
                </a:solidFill>
              </a:rPr>
              <a:t>COLLECTION OF </a:t>
            </a:r>
          </a:p>
          <a:p>
            <a:pPr>
              <a:buNone/>
            </a:pPr>
            <a:r>
              <a:rPr lang="en-US" sz="5000" b="1" dirty="0">
                <a:solidFill>
                  <a:srgbClr val="FFFF00"/>
                </a:solidFill>
              </a:rPr>
              <a:t>GENITAL TRACT SPECIMENS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High vaginal swab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135725"/>
          </a:xfrm>
        </p:spPr>
        <p:txBody>
          <a:bodyPr>
            <a:noAutofit/>
          </a:bodyPr>
          <a:lstStyle/>
          <a:p>
            <a:r>
              <a:rPr lang="en-US" sz="2400" b="1" dirty="0"/>
              <a:t>Swab: Plain cotton swab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Two swabs </a:t>
            </a:r>
            <a:r>
              <a:rPr lang="en-US" sz="2400" b="1" dirty="0"/>
              <a:t>should be </a:t>
            </a:r>
          </a:p>
          <a:p>
            <a:pPr>
              <a:buNone/>
            </a:pPr>
            <a:r>
              <a:rPr lang="en-US" sz="2400" b="1" dirty="0"/>
              <a:t>    collected- one for making film,</a:t>
            </a:r>
          </a:p>
          <a:p>
            <a:pPr>
              <a:buNone/>
            </a:pPr>
            <a:r>
              <a:rPr lang="en-US" sz="2400" b="1" dirty="0"/>
              <a:t>    other for seeding cultures.</a:t>
            </a:r>
          </a:p>
          <a:p>
            <a:pPr>
              <a:buNone/>
            </a:pPr>
            <a:r>
              <a:rPr lang="en-US" sz="2400" b="1" i="1" u="sng" dirty="0"/>
              <a:t>Indication</a:t>
            </a:r>
            <a:r>
              <a:rPr lang="en-US" sz="2400" dirty="0"/>
              <a:t>: in suspected cases of </a:t>
            </a:r>
          </a:p>
          <a:p>
            <a:r>
              <a:rPr lang="en-US" sz="2400" dirty="0" err="1"/>
              <a:t>Vaginitis</a:t>
            </a:r>
            <a:r>
              <a:rPr lang="en-US" sz="2400" dirty="0"/>
              <a:t>, </a:t>
            </a:r>
            <a:r>
              <a:rPr lang="en-US" sz="2400" dirty="0" err="1"/>
              <a:t>Vaginosis</a:t>
            </a:r>
            <a:endParaRPr lang="en-US" sz="2400" dirty="0"/>
          </a:p>
          <a:p>
            <a:pPr>
              <a:buNone/>
            </a:pPr>
            <a:r>
              <a:rPr lang="en-US" sz="2400" b="1" i="1" u="sng" dirty="0" err="1"/>
              <a:t>Insrtuctions</a:t>
            </a:r>
            <a:r>
              <a:rPr lang="en-US" sz="2400" b="1" i="1" u="sng" dirty="0"/>
              <a:t> for collection</a:t>
            </a:r>
            <a:r>
              <a:rPr lang="en-US" sz="2400" b="1" dirty="0"/>
              <a:t>:</a:t>
            </a:r>
          </a:p>
          <a:p>
            <a:pPr>
              <a:buNone/>
            </a:pPr>
            <a:r>
              <a:rPr lang="en-US" sz="2400" dirty="0"/>
              <a:t>   The swab is inserted into the upper part of vagina and rotated there to collect </a:t>
            </a:r>
            <a:r>
              <a:rPr lang="en-US" sz="2400" dirty="0" err="1"/>
              <a:t>exudate</a:t>
            </a:r>
            <a:r>
              <a:rPr lang="en-US" sz="2400" dirty="0"/>
              <a:t> from upper as well as lower vaginal wall.</a:t>
            </a:r>
            <a:endParaRPr lang="en-US" sz="2400" dirty="0">
              <a:solidFill>
                <a:srgbClr val="66FF66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Comment: </a:t>
            </a:r>
            <a:r>
              <a:rPr lang="en-US" sz="2400" b="1" dirty="0">
                <a:solidFill>
                  <a:srgbClr val="FFC000"/>
                </a:solidFill>
              </a:rPr>
              <a:t>HVS is unsuitable in suspected cases of gonorrhea, because gonococci tend to die off in acidic vaginal secretion.</a:t>
            </a:r>
          </a:p>
          <a:p>
            <a:endParaRPr lang="en-US" sz="2400" dirty="0"/>
          </a:p>
        </p:txBody>
      </p:sp>
      <p:pic>
        <p:nvPicPr>
          <p:cNvPr id="6" name="Picture 2" descr="C:\Users\dell\Desktop\New folder\tablet 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3276600" cy="18683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Endocervical</a:t>
            </a:r>
            <a:r>
              <a:rPr lang="en-US" sz="3200" b="1" dirty="0">
                <a:solidFill>
                  <a:srgbClr val="FFFF00"/>
                </a:solidFill>
              </a:rPr>
              <a:t> swab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5029200" cy="47396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i="1" dirty="0"/>
              <a:t>Indication: in suspected cases of cervical and uterine infections (e.g. </a:t>
            </a:r>
            <a:r>
              <a:rPr lang="en-US" sz="2400" b="1" i="1" dirty="0" err="1"/>
              <a:t>gonorrhoea</a:t>
            </a:r>
            <a:r>
              <a:rPr lang="en-US" sz="2400" b="1" i="1" dirty="0"/>
              <a:t>)</a:t>
            </a:r>
          </a:p>
          <a:p>
            <a:pPr>
              <a:buNone/>
            </a:pPr>
            <a:r>
              <a:rPr lang="en-US" sz="2400" b="1" i="1" u="sng" dirty="0" err="1"/>
              <a:t>Insrtuctions</a:t>
            </a:r>
            <a:r>
              <a:rPr lang="en-US" sz="2400" b="1" i="1" u="sng" dirty="0"/>
              <a:t> for collection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Vaginal speculum is used to provide a clear sight of the cervix</a:t>
            </a:r>
          </a:p>
          <a:p>
            <a:r>
              <a:rPr lang="en-US" sz="2400" b="1" dirty="0"/>
              <a:t>A swab is rubbed  in and around the </a:t>
            </a:r>
            <a:r>
              <a:rPr lang="en-US" sz="2400" b="1" dirty="0" err="1"/>
              <a:t>introitus</a:t>
            </a:r>
            <a:r>
              <a:rPr lang="en-US" sz="2400" b="1" dirty="0"/>
              <a:t> of the cervix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Withdraw the swab without contaminating with the </a:t>
            </a:r>
            <a:r>
              <a:rPr lang="en-US" sz="2400" b="1" dirty="0" err="1">
                <a:solidFill>
                  <a:srgbClr val="FFC000"/>
                </a:solidFill>
              </a:rPr>
              <a:t>commensals</a:t>
            </a:r>
            <a:r>
              <a:rPr lang="en-US" sz="2400" b="1" dirty="0">
                <a:solidFill>
                  <a:srgbClr val="FFC000"/>
                </a:solidFill>
              </a:rPr>
              <a:t> of vagina</a:t>
            </a:r>
          </a:p>
          <a:p>
            <a:r>
              <a:rPr lang="en-US" sz="2400" b="1" dirty="0"/>
              <a:t>Send the swab as soon as possible </a:t>
            </a:r>
          </a:p>
          <a:p>
            <a:pPr>
              <a:buNone/>
            </a:pPr>
            <a:endParaRPr lang="en-US" sz="2400" b="1" i="1" dirty="0"/>
          </a:p>
          <a:p>
            <a:pPr>
              <a:buNone/>
            </a:pPr>
            <a:endParaRPr lang="en-US" b="1" i="1" dirty="0"/>
          </a:p>
          <a:p>
            <a:endParaRPr 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43200"/>
            <a:ext cx="335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/>
              <a:t>Will be continued ….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Objectives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068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To emphasize that obtaining a relevant microbiology report begins </a:t>
            </a:r>
            <a:r>
              <a:rPr lang="en-US" sz="2400" b="1" i="1" dirty="0">
                <a:solidFill>
                  <a:srgbClr val="FFC000"/>
                </a:solidFill>
              </a:rPr>
              <a:t>with the patient</a:t>
            </a:r>
            <a:r>
              <a:rPr lang="en-US" sz="2400" b="1" i="1" dirty="0"/>
              <a:t> </a:t>
            </a:r>
            <a:r>
              <a:rPr lang="en-US" sz="2400" b="1" dirty="0"/>
              <a:t>and not at the door of the microbiology laboratory.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To accentuate the importance of </a:t>
            </a:r>
            <a:r>
              <a:rPr lang="en-US" sz="2400" b="1" i="1" dirty="0">
                <a:solidFill>
                  <a:srgbClr val="FFC000"/>
                </a:solidFill>
              </a:rPr>
              <a:t>proper collection and transport of specimens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To give stress on importance of </a:t>
            </a:r>
            <a:r>
              <a:rPr lang="en-US" sz="2400" b="1" i="1" dirty="0">
                <a:solidFill>
                  <a:srgbClr val="FFC000"/>
                </a:solidFill>
              </a:rPr>
              <a:t>timely communication </a:t>
            </a:r>
            <a:r>
              <a:rPr lang="en-US" sz="2400" b="1" dirty="0"/>
              <a:t>between the Microbiology laboratory and those collecting specimens.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To describe </a:t>
            </a:r>
            <a:r>
              <a:rPr lang="en-US" sz="2400" b="1" i="1" dirty="0">
                <a:solidFill>
                  <a:srgbClr val="FFC000"/>
                </a:solidFill>
              </a:rPr>
              <a:t>common pitfalls </a:t>
            </a:r>
            <a:r>
              <a:rPr lang="en-US" sz="2400" b="1" dirty="0"/>
              <a:t>in specimen collection and transport.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5351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COLLECTION OF PUS SAMPLE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  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91200" cy="5181600"/>
          </a:xfrm>
        </p:spPr>
        <p:txBody>
          <a:bodyPr>
            <a:normAutofit/>
          </a:bodyPr>
          <a:lstStyle/>
          <a:p>
            <a:r>
              <a:rPr lang="en-US" b="1" dirty="0"/>
              <a:t>Container for collection: small screw-capped sterile universal containers, firmly stoppered tube or sealed capillary tube.</a:t>
            </a:r>
          </a:p>
          <a:p>
            <a:r>
              <a:rPr lang="en-US" b="1" dirty="0"/>
              <a:t>In burns wound, diabetic foot, necrotic material after wound debridement.</a:t>
            </a:r>
          </a:p>
          <a:p>
            <a:r>
              <a:rPr lang="en-US" b="1" dirty="0"/>
              <a:t>Before collection of sample, thoroughly remove surface commensals and any local antiseptic. </a:t>
            </a:r>
          </a:p>
        </p:txBody>
      </p:sp>
      <p:pic>
        <p:nvPicPr>
          <p:cNvPr id="4" name="Content Placeholder 2" descr="C:\Users\dell\Desktop\New folder\tablet 630.jpg">
            <a:extLst>
              <a:ext uri="{FF2B5EF4-FFF2-40B4-BE49-F238E27FC236}">
                <a16:creationId xmlns:a16="http://schemas.microsoft.com/office/drawing/2014/main" id="{CE53C8A6-4B5F-6EB5-CBD4-FE4A91F7E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1428" t="12257" r="10715" b="26455"/>
          <a:stretch/>
        </p:blipFill>
        <p:spPr bwMode="auto">
          <a:xfrm>
            <a:off x="7162801" y="1904999"/>
            <a:ext cx="1447800" cy="1905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7CFC-ED33-BD53-CE0B-DCDF1447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Pus or exudate should be avoided on a swab because: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F673-7F07-242C-51A5-02B23AD0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Swab desiccates the specimen and traps the bacteria.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On delay, exudate may dry into the cotton wool.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Inhibitory substances may be present in cotton which decrease chances of recovery of delicate organisms like </a:t>
            </a:r>
            <a:r>
              <a:rPr lang="en-US" i="1" dirty="0"/>
              <a:t>H. influenzae. </a:t>
            </a:r>
            <a:r>
              <a:rPr lang="en-US" dirty="0"/>
              <a:t>Neisseria &amp; Pneumococcus</a:t>
            </a:r>
            <a:r>
              <a:rPr lang="en-US" i="1" dirty="0"/>
              <a:t>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Swabs may get contaminated with surface colonizers and commensal flora.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24965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876800" cy="5486401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If it is decided to compromise and send a swab,</a:t>
            </a:r>
            <a:endParaRPr lang="en-US" i="1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Thoroughly wash the wound </a:t>
            </a:r>
          </a:p>
          <a:p>
            <a:pPr marL="514350" indent="-514350">
              <a:buAutoNum type="arabicPeriod"/>
            </a:pPr>
            <a:r>
              <a:rPr lang="en-US" dirty="0"/>
              <a:t>Keep the swab in wound for 1-2 min &amp; rotate gently at 360 </a:t>
            </a:r>
            <a:r>
              <a:rPr lang="en-US" sz="1800" baseline="30000" dirty="0"/>
              <a:t>o</a:t>
            </a:r>
            <a:r>
              <a:rPr lang="en-US" dirty="0"/>
              <a:t>  so that swab soaks completely.</a:t>
            </a:r>
          </a:p>
          <a:p>
            <a:pPr marL="514350" indent="-514350">
              <a:buAutoNum type="arabicPeriod"/>
            </a:pPr>
            <a:r>
              <a:rPr lang="en-US" dirty="0"/>
              <a:t>load the swab well with the material</a:t>
            </a:r>
          </a:p>
          <a:p>
            <a:pPr marL="514350" indent="-514350">
              <a:buAutoNum type="arabicPeriod"/>
            </a:pPr>
            <a:r>
              <a:rPr lang="en-US" dirty="0"/>
              <a:t>two swabs should be taken from the depth of the lesion, one for microscopy , another for culture</a:t>
            </a:r>
          </a:p>
          <a:p>
            <a:pPr marL="514350" indent="-514350">
              <a:buAutoNum type="arabicPeriod"/>
            </a:pPr>
            <a:r>
              <a:rPr lang="en-GB" dirty="0"/>
              <a:t>When collecting pus specimens obtain as much material as possible to increase the  rate of isolation.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1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399"/>
            <a:ext cx="3829097" cy="31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 descr="C:\Users\dell\Desktop\New folder\tablet 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133601" cy="3108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Wound Swab: Surface contaminants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Culture report will suggest ONLY SURFACE CONTAMINATION if wound swab sample is taken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prior to wound cleansing and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before removal of devitalized superficial debris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4375</TotalTime>
  <Words>805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Calibri</vt:lpstr>
      <vt:lpstr>Constantia</vt:lpstr>
      <vt:lpstr>Wingdings</vt:lpstr>
      <vt:lpstr>Wingdings 2</vt:lpstr>
      <vt:lpstr>Flow</vt:lpstr>
      <vt:lpstr> ARE YOU SENDING A PROPER SAMPLE FOR MICROBIOLOGICAL TESTS: PART II  Dr Gitali Bhagawati Department of Microbiology </vt:lpstr>
      <vt:lpstr>Objectives</vt:lpstr>
      <vt:lpstr>PowerPoint Presentation</vt:lpstr>
      <vt:lpstr>COLLECTION OF PUS SAMPLE</vt:lpstr>
      <vt:lpstr>   Pus</vt:lpstr>
      <vt:lpstr>     Pus or exudate should be avoided on a swab because: </vt:lpstr>
      <vt:lpstr>PUS</vt:lpstr>
      <vt:lpstr>PowerPoint Presentation</vt:lpstr>
      <vt:lpstr>Wound Swab: Surface contaminants</vt:lpstr>
      <vt:lpstr>COLLECTION OF CEREBROSPINAL FLUID and Other body fluids</vt:lpstr>
      <vt:lpstr>CSF for culture</vt:lpstr>
      <vt:lpstr>CSF transportation</vt:lpstr>
      <vt:lpstr>Specimen:  Body Fluids other than CSF (ascitic fluid, pleural fluid, synovial fluid etc.)</vt:lpstr>
      <vt:lpstr>Specimen: Tissue </vt:lpstr>
      <vt:lpstr>PowerPoint Presentation</vt:lpstr>
      <vt:lpstr>High vaginal swab</vt:lpstr>
      <vt:lpstr>Endocervical swab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collection of specimens for culture differs from collection of specimens for routine analysis:</dc:title>
  <dc:creator>dell</dc:creator>
  <cp:lastModifiedBy>Dr. Gitali Bhagawati</cp:lastModifiedBy>
  <cp:revision>106</cp:revision>
  <dcterms:created xsi:type="dcterms:W3CDTF">2013-07-08T17:53:44Z</dcterms:created>
  <dcterms:modified xsi:type="dcterms:W3CDTF">2024-04-15T06:12:06Z</dcterms:modified>
</cp:coreProperties>
</file>