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FF0000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404040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076" y="1524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144">
            <a:solidFill>
              <a:srgbClr val="BEBEB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426452" y="3683507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143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9180576" y="0"/>
            <a:ext cx="3008630" cy="6858000"/>
          </a:xfrm>
          <a:custGeom>
            <a:avLst/>
            <a:gdLst/>
            <a:ahLst/>
            <a:cxnLst/>
            <a:rect l="l" t="t" r="r" b="b"/>
            <a:pathLst>
              <a:path w="3008629" h="6858000">
                <a:moveTo>
                  <a:pt x="3008375" y="0"/>
                </a:moveTo>
                <a:lnTo>
                  <a:pt x="2043499" y="0"/>
                </a:lnTo>
                <a:lnTo>
                  <a:pt x="0" y="6858000"/>
                </a:lnTo>
                <a:lnTo>
                  <a:pt x="3008375" y="6858000"/>
                </a:lnTo>
                <a:lnTo>
                  <a:pt x="3008375" y="0"/>
                </a:lnTo>
                <a:close/>
              </a:path>
            </a:pathLst>
          </a:custGeom>
          <a:solidFill>
            <a:srgbClr val="90C225">
              <a:alpha val="3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9605858" y="0"/>
            <a:ext cx="2586355" cy="6858000"/>
          </a:xfrm>
          <a:custGeom>
            <a:avLst/>
            <a:gdLst/>
            <a:ahLst/>
            <a:cxnLst/>
            <a:rect l="l" t="t" r="r" b="b"/>
            <a:pathLst>
              <a:path w="2586354" h="6858000">
                <a:moveTo>
                  <a:pt x="2586142" y="0"/>
                </a:moveTo>
                <a:lnTo>
                  <a:pt x="0" y="0"/>
                </a:lnTo>
                <a:lnTo>
                  <a:pt x="1207430" y="6857999"/>
                </a:lnTo>
                <a:lnTo>
                  <a:pt x="2586142" y="6857999"/>
                </a:lnTo>
                <a:lnTo>
                  <a:pt x="2586142" y="0"/>
                </a:lnTo>
                <a:close/>
              </a:path>
            </a:pathLst>
          </a:custGeom>
          <a:solidFill>
            <a:srgbClr val="90C225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8933688" y="3048000"/>
            <a:ext cx="3258820" cy="3810000"/>
          </a:xfrm>
          <a:custGeom>
            <a:avLst/>
            <a:gdLst/>
            <a:ahLst/>
            <a:cxnLst/>
            <a:rect l="l" t="t" r="r" b="b"/>
            <a:pathLst>
              <a:path w="3258820" h="3810000">
                <a:moveTo>
                  <a:pt x="3258311" y="0"/>
                </a:moveTo>
                <a:lnTo>
                  <a:pt x="0" y="3809999"/>
                </a:lnTo>
                <a:lnTo>
                  <a:pt x="3258311" y="3809999"/>
                </a:lnTo>
                <a:lnTo>
                  <a:pt x="3258311" y="0"/>
                </a:lnTo>
                <a:close/>
              </a:path>
            </a:pathLst>
          </a:custGeom>
          <a:solidFill>
            <a:srgbClr val="539F20">
              <a:alpha val="7215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9339312" y="0"/>
            <a:ext cx="2849880" cy="6858000"/>
          </a:xfrm>
          <a:custGeom>
            <a:avLst/>
            <a:gdLst/>
            <a:ahLst/>
            <a:cxnLst/>
            <a:rect l="l" t="t" r="r" b="b"/>
            <a:pathLst>
              <a:path w="2849879" h="6858000">
                <a:moveTo>
                  <a:pt x="2849639" y="0"/>
                </a:moveTo>
                <a:lnTo>
                  <a:pt x="0" y="0"/>
                </a:lnTo>
                <a:lnTo>
                  <a:pt x="2466226" y="6858000"/>
                </a:lnTo>
                <a:lnTo>
                  <a:pt x="2849639" y="6858000"/>
                </a:lnTo>
                <a:lnTo>
                  <a:pt x="2849639" y="0"/>
                </a:lnTo>
                <a:close/>
              </a:path>
            </a:pathLst>
          </a:custGeom>
          <a:solidFill>
            <a:srgbClr val="3E7818">
              <a:alpha val="7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10899648" y="0"/>
            <a:ext cx="1289685" cy="6858000"/>
          </a:xfrm>
          <a:custGeom>
            <a:avLst/>
            <a:gdLst/>
            <a:ahLst/>
            <a:cxnLst/>
            <a:rect l="l" t="t" r="r" b="b"/>
            <a:pathLst>
              <a:path w="1289684" h="6858000">
                <a:moveTo>
                  <a:pt x="1289303" y="0"/>
                </a:moveTo>
                <a:lnTo>
                  <a:pt x="1017691" y="0"/>
                </a:lnTo>
                <a:lnTo>
                  <a:pt x="0" y="6858000"/>
                </a:lnTo>
                <a:lnTo>
                  <a:pt x="1289303" y="6858000"/>
                </a:lnTo>
                <a:lnTo>
                  <a:pt x="1289303" y="0"/>
                </a:lnTo>
                <a:close/>
              </a:path>
            </a:pathLst>
          </a:custGeom>
          <a:solidFill>
            <a:srgbClr val="C0E374">
              <a:alpha val="7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3" y="0"/>
                </a:moveTo>
                <a:lnTo>
                  <a:pt x="0" y="0"/>
                </a:lnTo>
                <a:lnTo>
                  <a:pt x="1107741" y="6858000"/>
                </a:lnTo>
                <a:lnTo>
                  <a:pt x="1248203" y="6858000"/>
                </a:lnTo>
                <a:lnTo>
                  <a:pt x="1248203" y="0"/>
                </a:lnTo>
                <a:close/>
              </a:path>
            </a:pathLst>
          </a:custGeom>
          <a:solidFill>
            <a:srgbClr val="90C225">
              <a:alpha val="6509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10372344" y="3590543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7" y="0"/>
                </a:moveTo>
                <a:lnTo>
                  <a:pt x="0" y="3267455"/>
                </a:lnTo>
                <a:lnTo>
                  <a:pt x="1816607" y="3267455"/>
                </a:lnTo>
                <a:lnTo>
                  <a:pt x="1816607" y="0"/>
                </a:lnTo>
                <a:close/>
              </a:path>
            </a:pathLst>
          </a:custGeom>
          <a:solidFill>
            <a:srgbClr val="90C225">
              <a:alpha val="7999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0000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404040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0000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0000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076" y="1524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144">
            <a:solidFill>
              <a:srgbClr val="BEBEB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426452" y="3683507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143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9180576" y="0"/>
            <a:ext cx="3008630" cy="6858000"/>
          </a:xfrm>
          <a:custGeom>
            <a:avLst/>
            <a:gdLst/>
            <a:ahLst/>
            <a:cxnLst/>
            <a:rect l="l" t="t" r="r" b="b"/>
            <a:pathLst>
              <a:path w="3008629" h="6858000">
                <a:moveTo>
                  <a:pt x="3008375" y="0"/>
                </a:moveTo>
                <a:lnTo>
                  <a:pt x="2043499" y="0"/>
                </a:lnTo>
                <a:lnTo>
                  <a:pt x="0" y="6858000"/>
                </a:lnTo>
                <a:lnTo>
                  <a:pt x="3008375" y="6858000"/>
                </a:lnTo>
                <a:lnTo>
                  <a:pt x="3008375" y="0"/>
                </a:lnTo>
                <a:close/>
              </a:path>
            </a:pathLst>
          </a:custGeom>
          <a:solidFill>
            <a:srgbClr val="90C225">
              <a:alpha val="3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9605858" y="0"/>
            <a:ext cx="2586355" cy="6858000"/>
          </a:xfrm>
          <a:custGeom>
            <a:avLst/>
            <a:gdLst/>
            <a:ahLst/>
            <a:cxnLst/>
            <a:rect l="l" t="t" r="r" b="b"/>
            <a:pathLst>
              <a:path w="2586354" h="6858000">
                <a:moveTo>
                  <a:pt x="2586142" y="0"/>
                </a:moveTo>
                <a:lnTo>
                  <a:pt x="0" y="0"/>
                </a:lnTo>
                <a:lnTo>
                  <a:pt x="1207430" y="6857999"/>
                </a:lnTo>
                <a:lnTo>
                  <a:pt x="2586142" y="6857999"/>
                </a:lnTo>
                <a:lnTo>
                  <a:pt x="2586142" y="0"/>
                </a:lnTo>
                <a:close/>
              </a:path>
            </a:pathLst>
          </a:custGeom>
          <a:solidFill>
            <a:srgbClr val="90C225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8933688" y="3048000"/>
            <a:ext cx="3258820" cy="3810000"/>
          </a:xfrm>
          <a:custGeom>
            <a:avLst/>
            <a:gdLst/>
            <a:ahLst/>
            <a:cxnLst/>
            <a:rect l="l" t="t" r="r" b="b"/>
            <a:pathLst>
              <a:path w="3258820" h="3810000">
                <a:moveTo>
                  <a:pt x="3258311" y="0"/>
                </a:moveTo>
                <a:lnTo>
                  <a:pt x="0" y="3809999"/>
                </a:lnTo>
                <a:lnTo>
                  <a:pt x="3258311" y="3809999"/>
                </a:lnTo>
                <a:lnTo>
                  <a:pt x="3258311" y="0"/>
                </a:lnTo>
                <a:close/>
              </a:path>
            </a:pathLst>
          </a:custGeom>
          <a:solidFill>
            <a:srgbClr val="539F20">
              <a:alpha val="7215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9339312" y="0"/>
            <a:ext cx="2849880" cy="6858000"/>
          </a:xfrm>
          <a:custGeom>
            <a:avLst/>
            <a:gdLst/>
            <a:ahLst/>
            <a:cxnLst/>
            <a:rect l="l" t="t" r="r" b="b"/>
            <a:pathLst>
              <a:path w="2849879" h="6858000">
                <a:moveTo>
                  <a:pt x="2849639" y="0"/>
                </a:moveTo>
                <a:lnTo>
                  <a:pt x="0" y="0"/>
                </a:lnTo>
                <a:lnTo>
                  <a:pt x="2466226" y="6858000"/>
                </a:lnTo>
                <a:lnTo>
                  <a:pt x="2849639" y="6858000"/>
                </a:lnTo>
                <a:lnTo>
                  <a:pt x="2849639" y="0"/>
                </a:lnTo>
                <a:close/>
              </a:path>
            </a:pathLst>
          </a:custGeom>
          <a:solidFill>
            <a:srgbClr val="3E7818">
              <a:alpha val="7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10899648" y="0"/>
            <a:ext cx="1289685" cy="6858000"/>
          </a:xfrm>
          <a:custGeom>
            <a:avLst/>
            <a:gdLst/>
            <a:ahLst/>
            <a:cxnLst/>
            <a:rect l="l" t="t" r="r" b="b"/>
            <a:pathLst>
              <a:path w="1289684" h="6858000">
                <a:moveTo>
                  <a:pt x="1289303" y="0"/>
                </a:moveTo>
                <a:lnTo>
                  <a:pt x="1017691" y="0"/>
                </a:lnTo>
                <a:lnTo>
                  <a:pt x="0" y="6858000"/>
                </a:lnTo>
                <a:lnTo>
                  <a:pt x="1289303" y="6858000"/>
                </a:lnTo>
                <a:lnTo>
                  <a:pt x="1289303" y="0"/>
                </a:lnTo>
                <a:close/>
              </a:path>
            </a:pathLst>
          </a:custGeom>
          <a:solidFill>
            <a:srgbClr val="C0E374">
              <a:alpha val="7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3" y="0"/>
                </a:moveTo>
                <a:lnTo>
                  <a:pt x="0" y="0"/>
                </a:lnTo>
                <a:lnTo>
                  <a:pt x="1107741" y="6858000"/>
                </a:lnTo>
                <a:lnTo>
                  <a:pt x="1248203" y="6858000"/>
                </a:lnTo>
                <a:lnTo>
                  <a:pt x="1248203" y="0"/>
                </a:lnTo>
                <a:close/>
              </a:path>
            </a:pathLst>
          </a:custGeom>
          <a:solidFill>
            <a:srgbClr val="90C225">
              <a:alpha val="6509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10372344" y="3590543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7" y="0"/>
                </a:moveTo>
                <a:lnTo>
                  <a:pt x="0" y="3267455"/>
                </a:lnTo>
                <a:lnTo>
                  <a:pt x="1816607" y="3267455"/>
                </a:lnTo>
                <a:lnTo>
                  <a:pt x="1816607" y="0"/>
                </a:lnTo>
                <a:close/>
              </a:path>
            </a:pathLst>
          </a:custGeom>
          <a:solidFill>
            <a:srgbClr val="90C225">
              <a:alpha val="7999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0" y="4014215"/>
            <a:ext cx="448309" cy="2844165"/>
          </a:xfrm>
          <a:custGeom>
            <a:avLst/>
            <a:gdLst/>
            <a:ahLst/>
            <a:cxnLst/>
            <a:rect l="l" t="t" r="r" b="b"/>
            <a:pathLst>
              <a:path w="448309" h="2844165">
                <a:moveTo>
                  <a:pt x="0" y="0"/>
                </a:moveTo>
                <a:lnTo>
                  <a:pt x="0" y="2843783"/>
                </a:lnTo>
                <a:lnTo>
                  <a:pt x="448056" y="2843783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6310" y="631063"/>
            <a:ext cx="8090534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FF0000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6310" y="1852929"/>
            <a:ext cx="8368665" cy="41421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404040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841375" cy="5666740"/>
          </a:xfrm>
          <a:custGeom>
            <a:avLst/>
            <a:gdLst/>
            <a:ahLst/>
            <a:cxnLst/>
            <a:rect l="l" t="t" r="r" b="b"/>
            <a:pathLst>
              <a:path w="841375" h="5666740">
                <a:moveTo>
                  <a:pt x="841247" y="0"/>
                </a:moveTo>
                <a:lnTo>
                  <a:pt x="0" y="0"/>
                </a:lnTo>
                <a:lnTo>
                  <a:pt x="0" y="5666232"/>
                </a:lnTo>
                <a:lnTo>
                  <a:pt x="841247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57346" y="2348560"/>
            <a:ext cx="5652135" cy="848994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>
                <a:solidFill>
                  <a:srgbClr val="90C225"/>
                </a:solidFill>
                <a:latin typeface="Arial"/>
                <a:cs typeface="Arial"/>
              </a:rPr>
              <a:t>Protein </a:t>
            </a:r>
            <a:r>
              <a:rPr dirty="0" sz="5400" spc="-45">
                <a:solidFill>
                  <a:srgbClr val="90C225"/>
                </a:solidFill>
                <a:latin typeface="Arial"/>
                <a:cs typeface="Arial"/>
              </a:rPr>
              <a:t>Targeting</a:t>
            </a:r>
            <a:endParaRPr sz="54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5422772" y="3327070"/>
            <a:ext cx="3883025" cy="19977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r" marL="12700" marR="5080" indent="1219200">
              <a:lnSpc>
                <a:spcPct val="134600"/>
              </a:lnSpc>
              <a:spcBef>
                <a:spcPts val="105"/>
              </a:spcBef>
            </a:pPr>
            <a:r>
              <a:rPr dirty="0" sz="2400">
                <a:latin typeface="Trebuchet MS"/>
                <a:cs typeface="Trebuchet MS"/>
              </a:rPr>
              <a:t>By</a:t>
            </a:r>
            <a:r>
              <a:rPr dirty="0" sz="2400" spc="-60">
                <a:latin typeface="Trebuchet MS"/>
                <a:cs typeface="Trebuchet MS"/>
              </a:rPr>
              <a:t> </a:t>
            </a:r>
            <a:r>
              <a:rPr dirty="0" sz="2400" spc="-85">
                <a:latin typeface="Trebuchet MS"/>
                <a:cs typeface="Trebuchet MS"/>
              </a:rPr>
              <a:t>Dr.</a:t>
            </a:r>
            <a:r>
              <a:rPr dirty="0" sz="2400" spc="-30">
                <a:latin typeface="Trebuchet MS"/>
                <a:cs typeface="Trebuchet MS"/>
              </a:rPr>
              <a:t> </a:t>
            </a:r>
            <a:r>
              <a:rPr dirty="0" sz="2400">
                <a:latin typeface="Trebuchet MS"/>
                <a:cs typeface="Trebuchet MS"/>
              </a:rPr>
              <a:t>Huma</a:t>
            </a:r>
            <a:r>
              <a:rPr dirty="0" sz="2400" spc="-55">
                <a:latin typeface="Trebuchet MS"/>
                <a:cs typeface="Trebuchet MS"/>
              </a:rPr>
              <a:t> </a:t>
            </a:r>
            <a:r>
              <a:rPr dirty="0" sz="2400" spc="-10">
                <a:latin typeface="Trebuchet MS"/>
                <a:cs typeface="Trebuchet MS"/>
              </a:rPr>
              <a:t>Nasrat </a:t>
            </a:r>
            <a:r>
              <a:rPr dirty="0" sz="2400">
                <a:latin typeface="Trebuchet MS"/>
                <a:cs typeface="Trebuchet MS"/>
              </a:rPr>
              <a:t>Assistant</a:t>
            </a:r>
            <a:r>
              <a:rPr dirty="0" sz="2400" spc="-65">
                <a:latin typeface="Trebuchet MS"/>
                <a:cs typeface="Trebuchet MS"/>
              </a:rPr>
              <a:t> </a:t>
            </a:r>
            <a:r>
              <a:rPr dirty="0" sz="2400" spc="-10">
                <a:latin typeface="Trebuchet MS"/>
                <a:cs typeface="Trebuchet MS"/>
              </a:rPr>
              <a:t>Professor </a:t>
            </a:r>
            <a:r>
              <a:rPr dirty="0" sz="2400">
                <a:latin typeface="Trebuchet MS"/>
                <a:cs typeface="Trebuchet MS"/>
              </a:rPr>
              <a:t>Department</a:t>
            </a:r>
            <a:r>
              <a:rPr dirty="0" sz="2400" spc="-70">
                <a:latin typeface="Trebuchet MS"/>
                <a:cs typeface="Trebuchet MS"/>
              </a:rPr>
              <a:t> </a:t>
            </a:r>
            <a:r>
              <a:rPr dirty="0" sz="2400">
                <a:latin typeface="Trebuchet MS"/>
                <a:cs typeface="Trebuchet MS"/>
              </a:rPr>
              <a:t>of</a:t>
            </a:r>
            <a:r>
              <a:rPr dirty="0" sz="2400" spc="-30">
                <a:latin typeface="Trebuchet MS"/>
                <a:cs typeface="Trebuchet MS"/>
              </a:rPr>
              <a:t> </a:t>
            </a:r>
            <a:r>
              <a:rPr dirty="0" sz="2400" spc="-10">
                <a:latin typeface="Trebuchet MS"/>
                <a:cs typeface="Trebuchet MS"/>
              </a:rPr>
              <a:t>Biochemistry</a:t>
            </a:r>
            <a:endParaRPr sz="2400">
              <a:latin typeface="Trebuchet MS"/>
              <a:cs typeface="Trebuchet MS"/>
            </a:endParaRPr>
          </a:p>
          <a:p>
            <a:pPr marL="2125345">
              <a:lnSpc>
                <a:spcPct val="100000"/>
              </a:lnSpc>
              <a:spcBef>
                <a:spcPts val="1010"/>
              </a:spcBef>
            </a:pPr>
            <a:r>
              <a:rPr dirty="0" sz="2400">
                <a:latin typeface="Trebuchet MS"/>
                <a:cs typeface="Trebuchet MS"/>
              </a:rPr>
              <a:t>GMC</a:t>
            </a:r>
            <a:r>
              <a:rPr dirty="0" sz="2400" spc="-20">
                <a:latin typeface="Trebuchet MS"/>
                <a:cs typeface="Trebuchet MS"/>
              </a:rPr>
              <a:t> </a:t>
            </a:r>
            <a:r>
              <a:rPr dirty="0" sz="2400" spc="-40">
                <a:latin typeface="Trebuchet MS"/>
                <a:cs typeface="Trebuchet MS"/>
              </a:rPr>
              <a:t>BHOPAL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4014215"/>
            <a:ext cx="448309" cy="2844165"/>
          </a:xfrm>
          <a:custGeom>
            <a:avLst/>
            <a:gdLst/>
            <a:ahLst/>
            <a:cxnLst/>
            <a:rect l="l" t="t" r="r" b="b"/>
            <a:pathLst>
              <a:path w="448309" h="2844165">
                <a:moveTo>
                  <a:pt x="0" y="0"/>
                </a:moveTo>
                <a:lnTo>
                  <a:pt x="0" y="2843783"/>
                </a:lnTo>
                <a:lnTo>
                  <a:pt x="448056" y="2843783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="0">
                <a:latin typeface="Trebuchet MS"/>
                <a:cs typeface="Trebuchet MS"/>
              </a:rPr>
              <a:t>Peptidyl</a:t>
            </a:r>
            <a:r>
              <a:rPr dirty="0" spc="-120" b="0">
                <a:latin typeface="Trebuchet MS"/>
                <a:cs typeface="Trebuchet MS"/>
              </a:rPr>
              <a:t> </a:t>
            </a:r>
            <a:r>
              <a:rPr dirty="0" b="0">
                <a:latin typeface="Trebuchet MS"/>
                <a:cs typeface="Trebuchet MS"/>
              </a:rPr>
              <a:t>prolyl</a:t>
            </a:r>
            <a:r>
              <a:rPr dirty="0" spc="-85" b="0">
                <a:latin typeface="Trebuchet MS"/>
                <a:cs typeface="Trebuchet MS"/>
              </a:rPr>
              <a:t> </a:t>
            </a:r>
            <a:r>
              <a:rPr dirty="0" spc="-10" b="0">
                <a:latin typeface="Trebuchet MS"/>
                <a:cs typeface="Trebuchet MS"/>
              </a:rPr>
              <a:t>Cis-</a:t>
            </a:r>
            <a:r>
              <a:rPr dirty="0" b="0">
                <a:latin typeface="Trebuchet MS"/>
                <a:cs typeface="Trebuchet MS"/>
              </a:rPr>
              <a:t>trans</a:t>
            </a:r>
            <a:r>
              <a:rPr dirty="0" spc="-80" b="0">
                <a:latin typeface="Trebuchet MS"/>
                <a:cs typeface="Trebuchet MS"/>
              </a:rPr>
              <a:t> </a:t>
            </a:r>
            <a:r>
              <a:rPr dirty="0" spc="-10" b="0">
                <a:latin typeface="Trebuchet MS"/>
                <a:cs typeface="Trebuchet MS"/>
              </a:rPr>
              <a:t>Isomerase(PPI)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880973" y="1728342"/>
            <a:ext cx="8428355" cy="37763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6870" marR="6350" indent="-344805">
              <a:lnSpc>
                <a:spcPct val="100000"/>
              </a:lnSpc>
              <a:spcBef>
                <a:spcPts val="100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Misfolded</a:t>
            </a:r>
            <a:r>
              <a:rPr dirty="0" sz="2400" spc="-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2400" spc="-8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incompletely</a:t>
            </a:r>
            <a:r>
              <a:rPr dirty="0" sz="2400" spc="-8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folded</a:t>
            </a:r>
            <a:r>
              <a:rPr dirty="0" sz="2400" spc="-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proteins</a:t>
            </a:r>
            <a:r>
              <a:rPr dirty="0" sz="2400" spc="-9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are</a:t>
            </a:r>
            <a:r>
              <a:rPr dirty="0" sz="2400" spc="-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retained</a:t>
            </a:r>
            <a:r>
              <a:rPr dirty="0" sz="2400" spc="-10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25">
                <a:solidFill>
                  <a:srgbClr val="404040"/>
                </a:solidFill>
                <a:latin typeface="Trebuchet MS"/>
                <a:cs typeface="Trebuchet MS"/>
              </a:rPr>
              <a:t>in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endoplasmic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reticulum</a:t>
            </a:r>
            <a:r>
              <a:rPr dirty="0" sz="2400" spc="-9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lumen</a:t>
            </a:r>
            <a:r>
              <a:rPr dirty="0" sz="24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are</a:t>
            </a:r>
            <a:r>
              <a:rPr dirty="0" sz="24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prevented</a:t>
            </a:r>
            <a:r>
              <a:rPr dirty="0" sz="2400" spc="-8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20">
                <a:solidFill>
                  <a:srgbClr val="404040"/>
                </a:solidFill>
                <a:latin typeface="Trebuchet MS"/>
                <a:cs typeface="Trebuchet MS"/>
              </a:rPr>
              <a:t>from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reaching</a:t>
            </a:r>
            <a:r>
              <a:rPr dirty="0" sz="2400" spc="-9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their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final</a:t>
            </a:r>
            <a:r>
              <a:rPr dirty="0" sz="24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destination.</a:t>
            </a:r>
            <a:endParaRPr sz="2400">
              <a:latin typeface="Trebuchet MS"/>
              <a:cs typeface="Trebuchet MS"/>
            </a:endParaRPr>
          </a:p>
          <a:p>
            <a:pPr marL="356870" marR="5080" indent="-344805">
              <a:lnSpc>
                <a:spcPct val="100000"/>
              </a:lnSpc>
              <a:spcBef>
                <a:spcPts val="1805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Change</a:t>
            </a:r>
            <a:r>
              <a:rPr dirty="0" sz="2400" spc="-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dirty="0" sz="2400" spc="-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endoplasmic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reticulum</a:t>
            </a:r>
            <a:r>
              <a:rPr dirty="0" sz="2400" spc="-9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Ca2+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status</a:t>
            </a:r>
            <a:r>
              <a:rPr dirty="0" sz="24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,redox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status,</a:t>
            </a:r>
            <a:r>
              <a:rPr dirty="0" sz="24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exposure</a:t>
            </a:r>
            <a:r>
              <a:rPr dirty="0" sz="2400" spc="-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dirty="0" sz="24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various</a:t>
            </a:r>
            <a:r>
              <a:rPr dirty="0" sz="2400" spc="-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toxins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viruses,</a:t>
            </a:r>
            <a:r>
              <a:rPr dirty="0" sz="24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disturb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25">
                <a:solidFill>
                  <a:srgbClr val="404040"/>
                </a:solidFill>
                <a:latin typeface="Trebuchet MS"/>
                <a:cs typeface="Trebuchet MS"/>
              </a:rPr>
              <a:t>the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internal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milieu</a:t>
            </a:r>
            <a:r>
              <a:rPr dirty="0" sz="2400" spc="-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dirty="0" sz="24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ER</a:t>
            </a:r>
            <a:r>
              <a:rPr dirty="0" sz="24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lumen</a:t>
            </a:r>
            <a:r>
              <a:rPr dirty="0" sz="24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leading</a:t>
            </a:r>
            <a:r>
              <a:rPr dirty="0" sz="24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dirty="0" sz="24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accumulation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25">
                <a:solidFill>
                  <a:srgbClr val="404040"/>
                </a:solidFill>
                <a:latin typeface="Trebuchet MS"/>
                <a:cs typeface="Trebuchet MS"/>
              </a:rPr>
              <a:t>of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misfolded</a:t>
            </a:r>
            <a:r>
              <a:rPr dirty="0" sz="2400" spc="-9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proteins.</a:t>
            </a:r>
            <a:endParaRPr sz="2400">
              <a:latin typeface="Trebuchet MS"/>
              <a:cs typeface="Trebuchet MS"/>
            </a:endParaRPr>
          </a:p>
          <a:p>
            <a:pPr marL="356870" indent="-344170">
              <a:lnSpc>
                <a:spcPct val="100000"/>
              </a:lnSpc>
              <a:spcBef>
                <a:spcPts val="1805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  <a:tab pos="2393950" algn="l"/>
              </a:tabLst>
            </a:pP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Accumulation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	of</a:t>
            </a:r>
            <a:r>
              <a:rPr dirty="0" sz="24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such</a:t>
            </a:r>
            <a:r>
              <a:rPr dirty="0" sz="24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misfolded</a:t>
            </a:r>
            <a:r>
              <a:rPr dirty="0" sz="24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proteins</a:t>
            </a:r>
            <a:r>
              <a:rPr dirty="0" sz="2400" spc="-9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dirty="0" sz="24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ER</a:t>
            </a:r>
            <a:r>
              <a:rPr dirty="0" sz="24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lumen</a:t>
            </a:r>
            <a:r>
              <a:rPr dirty="0" sz="24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25">
                <a:solidFill>
                  <a:srgbClr val="404040"/>
                </a:solidFill>
                <a:latin typeface="Trebuchet MS"/>
                <a:cs typeface="Trebuchet MS"/>
              </a:rPr>
              <a:t>is</a:t>
            </a:r>
            <a:endParaRPr sz="2400">
              <a:latin typeface="Trebuchet MS"/>
              <a:cs typeface="Trebuchet MS"/>
            </a:endParaRPr>
          </a:p>
          <a:p>
            <a:pPr marL="356870">
              <a:lnSpc>
                <a:spcPct val="100000"/>
              </a:lnSpc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known</a:t>
            </a:r>
            <a:r>
              <a:rPr dirty="0" sz="24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as</a:t>
            </a:r>
            <a:r>
              <a:rPr dirty="0" sz="24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state</a:t>
            </a:r>
            <a:r>
              <a:rPr dirty="0" sz="24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dirty="0" sz="24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“ER</a:t>
            </a:r>
            <a:r>
              <a:rPr dirty="0" sz="24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stress”.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4014215"/>
            <a:ext cx="448309" cy="2844165"/>
          </a:xfrm>
          <a:custGeom>
            <a:avLst/>
            <a:gdLst/>
            <a:ahLst/>
            <a:cxnLst/>
            <a:rect l="l" t="t" r="r" b="b"/>
            <a:pathLst>
              <a:path w="448309" h="2844165">
                <a:moveTo>
                  <a:pt x="0" y="0"/>
                </a:moveTo>
                <a:lnTo>
                  <a:pt x="0" y="2843783"/>
                </a:lnTo>
                <a:lnTo>
                  <a:pt x="448056" y="2843783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6310" y="519760"/>
            <a:ext cx="6296660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="0">
                <a:solidFill>
                  <a:srgbClr val="90C225"/>
                </a:solidFill>
                <a:latin typeface="Trebuchet MS"/>
                <a:cs typeface="Trebuchet MS"/>
              </a:rPr>
              <a:t>Diseases</a:t>
            </a:r>
            <a:r>
              <a:rPr dirty="0" spc="-80" b="0">
                <a:solidFill>
                  <a:srgbClr val="90C225"/>
                </a:solidFill>
                <a:latin typeface="Trebuchet MS"/>
                <a:cs typeface="Trebuchet MS"/>
              </a:rPr>
              <a:t> </a:t>
            </a:r>
            <a:r>
              <a:rPr dirty="0" b="0">
                <a:solidFill>
                  <a:srgbClr val="90C225"/>
                </a:solidFill>
                <a:latin typeface="Trebuchet MS"/>
                <a:cs typeface="Trebuchet MS"/>
              </a:rPr>
              <a:t>and</a:t>
            </a:r>
            <a:r>
              <a:rPr dirty="0" spc="-75" b="0">
                <a:solidFill>
                  <a:srgbClr val="90C225"/>
                </a:solidFill>
                <a:latin typeface="Trebuchet MS"/>
                <a:cs typeface="Trebuchet MS"/>
              </a:rPr>
              <a:t> </a:t>
            </a:r>
            <a:r>
              <a:rPr dirty="0" b="0">
                <a:solidFill>
                  <a:srgbClr val="90C225"/>
                </a:solidFill>
                <a:latin typeface="Trebuchet MS"/>
                <a:cs typeface="Trebuchet MS"/>
              </a:rPr>
              <a:t>affected</a:t>
            </a:r>
            <a:r>
              <a:rPr dirty="0" spc="-50" b="0">
                <a:solidFill>
                  <a:srgbClr val="90C225"/>
                </a:solidFill>
                <a:latin typeface="Trebuchet MS"/>
                <a:cs typeface="Trebuchet MS"/>
              </a:rPr>
              <a:t> </a:t>
            </a:r>
            <a:r>
              <a:rPr dirty="0" spc="-10" b="0">
                <a:solidFill>
                  <a:srgbClr val="90C225"/>
                </a:solidFill>
                <a:latin typeface="Trebuchet MS"/>
                <a:cs typeface="Trebuchet MS"/>
              </a:rPr>
              <a:t>proteins</a:t>
            </a: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671334" y="1156716"/>
          <a:ext cx="8685530" cy="53028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98950"/>
                <a:gridCol w="4297680"/>
              </a:tblGrid>
              <a:tr h="457200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2400" spc="-10" b="1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Diseases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2400" b="1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Affected</a:t>
                      </a:r>
                      <a:r>
                        <a:rPr dirty="0" sz="2400" spc="-45" b="1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 spc="-10" b="1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proteins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2400" spc="-70">
                          <a:latin typeface="Trebuchet MS"/>
                          <a:cs typeface="Trebuchet MS"/>
                        </a:rPr>
                        <a:t>Tay </a:t>
                      </a:r>
                      <a:r>
                        <a:rPr dirty="0" sz="2400">
                          <a:latin typeface="Trebuchet MS"/>
                          <a:cs typeface="Trebuchet MS"/>
                        </a:rPr>
                        <a:t>–Sachs</a:t>
                      </a:r>
                      <a:r>
                        <a:rPr dirty="0" sz="2400" spc="-10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 spc="-10">
                          <a:latin typeface="Trebuchet MS"/>
                          <a:cs typeface="Trebuchet MS"/>
                        </a:rPr>
                        <a:t>disease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2400">
                          <a:latin typeface="Trebuchet MS"/>
                          <a:cs typeface="Trebuchet MS"/>
                        </a:rPr>
                        <a:t>Beta</a:t>
                      </a:r>
                      <a:r>
                        <a:rPr dirty="0" sz="2400" spc="-3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dirty="0" sz="2400" spc="-1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 spc="-10">
                          <a:latin typeface="Trebuchet MS"/>
                          <a:cs typeface="Trebuchet MS"/>
                        </a:rPr>
                        <a:t>hexosaminidase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2400">
                          <a:latin typeface="Trebuchet MS"/>
                          <a:cs typeface="Trebuchet MS"/>
                        </a:rPr>
                        <a:t>Gaucher</a:t>
                      </a:r>
                      <a:r>
                        <a:rPr dirty="0" sz="2400" spc="-7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 spc="-10">
                          <a:latin typeface="Trebuchet MS"/>
                          <a:cs typeface="Trebuchet MS"/>
                        </a:rPr>
                        <a:t>disease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2400">
                          <a:latin typeface="Trebuchet MS"/>
                          <a:cs typeface="Trebuchet MS"/>
                        </a:rPr>
                        <a:t>Beta</a:t>
                      </a:r>
                      <a:r>
                        <a:rPr dirty="0" sz="2400" spc="-3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>
                          <a:latin typeface="Trebuchet MS"/>
                          <a:cs typeface="Trebuchet MS"/>
                        </a:rPr>
                        <a:t>–</a:t>
                      </a:r>
                      <a:r>
                        <a:rPr dirty="0" sz="2400" spc="-1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 spc="-10">
                          <a:latin typeface="Trebuchet MS"/>
                          <a:cs typeface="Trebuchet MS"/>
                        </a:rPr>
                        <a:t>glucosidase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2400">
                          <a:latin typeface="Trebuchet MS"/>
                          <a:cs typeface="Trebuchet MS"/>
                        </a:rPr>
                        <a:t>Cystic</a:t>
                      </a:r>
                      <a:r>
                        <a:rPr dirty="0" sz="2400" spc="-5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 spc="-10">
                          <a:latin typeface="Trebuchet MS"/>
                          <a:cs typeface="Trebuchet MS"/>
                        </a:rPr>
                        <a:t>fibrosis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2400" spc="-20">
                          <a:latin typeface="Trebuchet MS"/>
                          <a:cs typeface="Trebuchet MS"/>
                        </a:rPr>
                        <a:t>CFTR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74295" marR="4584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2400">
                          <a:latin typeface="Trebuchet MS"/>
                          <a:cs typeface="Trebuchet MS"/>
                        </a:rPr>
                        <a:t>I</a:t>
                      </a:r>
                      <a:r>
                        <a:rPr dirty="0" sz="2400" spc="-5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>
                          <a:latin typeface="Trebuchet MS"/>
                          <a:cs typeface="Trebuchet MS"/>
                        </a:rPr>
                        <a:t>cell</a:t>
                      </a:r>
                      <a:r>
                        <a:rPr dirty="0" sz="2400" spc="-4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>
                          <a:latin typeface="Trebuchet MS"/>
                          <a:cs typeface="Trebuchet MS"/>
                        </a:rPr>
                        <a:t>disease</a:t>
                      </a:r>
                      <a:r>
                        <a:rPr dirty="0" sz="2400" spc="-7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>
                          <a:latin typeface="Trebuchet MS"/>
                          <a:cs typeface="Trebuchet MS"/>
                        </a:rPr>
                        <a:t>(inclusion</a:t>
                      </a:r>
                      <a:r>
                        <a:rPr dirty="0" sz="2400" spc="-7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 spc="-20">
                          <a:latin typeface="Trebuchet MS"/>
                          <a:cs typeface="Trebuchet MS"/>
                        </a:rPr>
                        <a:t>cell </a:t>
                      </a:r>
                      <a:r>
                        <a:rPr dirty="0" sz="2400">
                          <a:latin typeface="Trebuchet MS"/>
                          <a:cs typeface="Trebuchet MS"/>
                        </a:rPr>
                        <a:t>disease</a:t>
                      </a:r>
                      <a:r>
                        <a:rPr dirty="0" sz="2400" spc="-9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 spc="-50">
                          <a:latin typeface="Trebuchet MS"/>
                          <a:cs typeface="Trebuchet MS"/>
                        </a:rPr>
                        <a:t>)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75565" marR="92265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2400">
                          <a:latin typeface="Trebuchet MS"/>
                          <a:cs typeface="Trebuchet MS"/>
                        </a:rPr>
                        <a:t>N-</a:t>
                      </a:r>
                      <a:r>
                        <a:rPr dirty="0" sz="2400" spc="1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>
                          <a:latin typeface="Trebuchet MS"/>
                          <a:cs typeface="Trebuchet MS"/>
                        </a:rPr>
                        <a:t>acetyl</a:t>
                      </a:r>
                      <a:r>
                        <a:rPr dirty="0" sz="2400" spc="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 spc="-10">
                          <a:latin typeface="Trebuchet MS"/>
                          <a:cs typeface="Trebuchet MS"/>
                        </a:rPr>
                        <a:t>glucosamine-</a:t>
                      </a:r>
                      <a:r>
                        <a:rPr dirty="0" sz="2400" spc="-50">
                          <a:latin typeface="Trebuchet MS"/>
                          <a:cs typeface="Trebuchet MS"/>
                        </a:rPr>
                        <a:t>1 </a:t>
                      </a:r>
                      <a:r>
                        <a:rPr dirty="0" sz="2400" spc="-10">
                          <a:latin typeface="Trebuchet MS"/>
                          <a:cs typeface="Trebuchet MS"/>
                        </a:rPr>
                        <a:t>phosphotransferase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2400">
                          <a:latin typeface="Trebuchet MS"/>
                          <a:cs typeface="Trebuchet MS"/>
                        </a:rPr>
                        <a:t>Von</a:t>
                      </a:r>
                      <a:r>
                        <a:rPr dirty="0" sz="2400" spc="-14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>
                          <a:latin typeface="Trebuchet MS"/>
                          <a:cs typeface="Trebuchet MS"/>
                        </a:rPr>
                        <a:t>willebrand</a:t>
                      </a:r>
                      <a:r>
                        <a:rPr dirty="0" sz="2400" spc="-114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 spc="-10">
                          <a:latin typeface="Trebuchet MS"/>
                          <a:cs typeface="Trebuchet MS"/>
                        </a:rPr>
                        <a:t>disease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2400">
                          <a:latin typeface="Trebuchet MS"/>
                          <a:cs typeface="Trebuchet MS"/>
                        </a:rPr>
                        <a:t>Von</a:t>
                      </a:r>
                      <a:r>
                        <a:rPr dirty="0" sz="2400" spc="-14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>
                          <a:latin typeface="Trebuchet MS"/>
                          <a:cs typeface="Trebuchet MS"/>
                        </a:rPr>
                        <a:t>willebrand</a:t>
                      </a:r>
                      <a:r>
                        <a:rPr dirty="0" sz="2400" spc="-114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 spc="-10">
                          <a:latin typeface="Trebuchet MS"/>
                          <a:cs typeface="Trebuchet MS"/>
                        </a:rPr>
                        <a:t>factor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2400" spc="-10">
                          <a:latin typeface="Trebuchet MS"/>
                          <a:cs typeface="Trebuchet MS"/>
                        </a:rPr>
                        <a:t>Hemophilia</a:t>
                      </a:r>
                      <a:r>
                        <a:rPr dirty="0" sz="2400" spc="-15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dirty="0" sz="2400" spc="-13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>
                          <a:latin typeface="Trebuchet MS"/>
                          <a:cs typeface="Trebuchet MS"/>
                        </a:rPr>
                        <a:t>and</a:t>
                      </a:r>
                      <a:r>
                        <a:rPr dirty="0" sz="2400" spc="-3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 spc="-50">
                          <a:latin typeface="Trebuchet MS"/>
                          <a:cs typeface="Trebuchet MS"/>
                        </a:rPr>
                        <a:t>B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2400">
                          <a:latin typeface="Trebuchet MS"/>
                          <a:cs typeface="Trebuchet MS"/>
                        </a:rPr>
                        <a:t>Factors</a:t>
                      </a:r>
                      <a:r>
                        <a:rPr dirty="0" sz="2400" spc="-3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>
                          <a:latin typeface="Trebuchet MS"/>
                          <a:cs typeface="Trebuchet MS"/>
                        </a:rPr>
                        <a:t>VIII</a:t>
                      </a:r>
                      <a:r>
                        <a:rPr dirty="0" sz="2400" spc="-5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>
                          <a:latin typeface="Trebuchet MS"/>
                          <a:cs typeface="Trebuchet MS"/>
                        </a:rPr>
                        <a:t>and</a:t>
                      </a:r>
                      <a:r>
                        <a:rPr dirty="0" sz="2400" spc="-5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 spc="-25">
                          <a:latin typeface="Trebuchet MS"/>
                          <a:cs typeface="Trebuchet MS"/>
                        </a:rPr>
                        <a:t>IX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2400">
                          <a:latin typeface="Trebuchet MS"/>
                          <a:cs typeface="Trebuchet MS"/>
                        </a:rPr>
                        <a:t>Familial</a:t>
                      </a:r>
                      <a:r>
                        <a:rPr dirty="0" sz="2400" spc="-5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 spc="-10">
                          <a:latin typeface="Trebuchet MS"/>
                          <a:cs typeface="Trebuchet MS"/>
                        </a:rPr>
                        <a:t>hypercholesterolemia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2400">
                          <a:latin typeface="Trebuchet MS"/>
                          <a:cs typeface="Trebuchet MS"/>
                        </a:rPr>
                        <a:t>LDL</a:t>
                      </a:r>
                      <a:r>
                        <a:rPr dirty="0" sz="2400" spc="-12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 spc="-10">
                          <a:latin typeface="Trebuchet MS"/>
                          <a:cs typeface="Trebuchet MS"/>
                        </a:rPr>
                        <a:t>receptor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2400">
                          <a:latin typeface="Trebuchet MS"/>
                          <a:cs typeface="Trebuchet MS"/>
                        </a:rPr>
                        <a:t>α1</a:t>
                      </a:r>
                      <a:r>
                        <a:rPr dirty="0" sz="2400" spc="-5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>
                          <a:latin typeface="Trebuchet MS"/>
                          <a:cs typeface="Trebuchet MS"/>
                        </a:rPr>
                        <a:t>antitrypsin</a:t>
                      </a:r>
                      <a:r>
                        <a:rPr dirty="0" sz="2400" spc="-7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>
                          <a:latin typeface="Trebuchet MS"/>
                          <a:cs typeface="Trebuchet MS"/>
                        </a:rPr>
                        <a:t>deficiency</a:t>
                      </a:r>
                      <a:r>
                        <a:rPr dirty="0" sz="2400" spc="-13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 spc="-20">
                          <a:latin typeface="Trebuchet MS"/>
                          <a:cs typeface="Trebuchet MS"/>
                        </a:rPr>
                        <a:t>with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2400">
                          <a:latin typeface="Trebuchet MS"/>
                          <a:cs typeface="Trebuchet MS"/>
                        </a:rPr>
                        <a:t>liver</a:t>
                      </a:r>
                      <a:r>
                        <a:rPr dirty="0" sz="2400" spc="-6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 spc="-10">
                          <a:latin typeface="Trebuchet MS"/>
                          <a:cs typeface="Trebuchet MS"/>
                        </a:rPr>
                        <a:t>disease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1670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2400">
                          <a:latin typeface="Trebuchet MS"/>
                          <a:cs typeface="Trebuchet MS"/>
                        </a:rPr>
                        <a:t>α1</a:t>
                      </a:r>
                      <a:r>
                        <a:rPr dirty="0" sz="2400" spc="-3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 spc="-10">
                          <a:latin typeface="Trebuchet MS"/>
                          <a:cs typeface="Trebuchet MS"/>
                        </a:rPr>
                        <a:t>antitrypsin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2400">
                          <a:latin typeface="Trebuchet MS"/>
                          <a:cs typeface="Trebuchet MS"/>
                        </a:rPr>
                        <a:t>Hereditary</a:t>
                      </a:r>
                      <a:r>
                        <a:rPr dirty="0" sz="2400" spc="-14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 spc="-10">
                          <a:latin typeface="Trebuchet MS"/>
                          <a:cs typeface="Trebuchet MS"/>
                        </a:rPr>
                        <a:t>hemochromatosis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2400" spc="-25">
                          <a:latin typeface="Trebuchet MS"/>
                          <a:cs typeface="Trebuchet MS"/>
                        </a:rPr>
                        <a:t>HFE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4014215"/>
            <a:ext cx="448309" cy="2844165"/>
          </a:xfrm>
          <a:custGeom>
            <a:avLst/>
            <a:gdLst/>
            <a:ahLst/>
            <a:cxnLst/>
            <a:rect l="l" t="t" r="r" b="b"/>
            <a:pathLst>
              <a:path w="448309" h="2844165">
                <a:moveTo>
                  <a:pt x="0" y="0"/>
                </a:moveTo>
                <a:lnTo>
                  <a:pt x="0" y="2843783"/>
                </a:lnTo>
                <a:lnTo>
                  <a:pt x="448056" y="2843783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="0">
                <a:solidFill>
                  <a:srgbClr val="90C225"/>
                </a:solidFill>
                <a:latin typeface="Trebuchet MS"/>
                <a:cs typeface="Trebuchet MS"/>
              </a:rPr>
              <a:t>PROTEIN</a:t>
            </a:r>
            <a:r>
              <a:rPr dirty="0" spc="-145" b="0">
                <a:solidFill>
                  <a:srgbClr val="90C225"/>
                </a:solidFill>
                <a:latin typeface="Trebuchet MS"/>
                <a:cs typeface="Trebuchet MS"/>
              </a:rPr>
              <a:t> </a:t>
            </a:r>
            <a:r>
              <a:rPr dirty="0" spc="-30" b="0">
                <a:solidFill>
                  <a:srgbClr val="90C225"/>
                </a:solidFill>
                <a:latin typeface="Trebuchet MS"/>
                <a:cs typeface="Trebuchet MS"/>
              </a:rPr>
              <a:t>DEGRADATION</a:t>
            </a:r>
            <a:r>
              <a:rPr dirty="0" spc="-90" b="0">
                <a:solidFill>
                  <a:srgbClr val="90C225"/>
                </a:solidFill>
                <a:latin typeface="Trebuchet MS"/>
                <a:cs typeface="Trebuchet MS"/>
              </a:rPr>
              <a:t> </a:t>
            </a:r>
            <a:r>
              <a:rPr dirty="0" b="0">
                <a:solidFill>
                  <a:srgbClr val="90C225"/>
                </a:solidFill>
                <a:latin typeface="Trebuchet MS"/>
                <a:cs typeface="Trebuchet MS"/>
              </a:rPr>
              <a:t>IN</a:t>
            </a:r>
            <a:r>
              <a:rPr dirty="0" spc="-145" b="0">
                <a:solidFill>
                  <a:srgbClr val="90C225"/>
                </a:solidFill>
                <a:latin typeface="Trebuchet MS"/>
                <a:cs typeface="Trebuchet MS"/>
              </a:rPr>
              <a:t> </a:t>
            </a:r>
            <a:r>
              <a:rPr dirty="0" spc="-10" b="0">
                <a:solidFill>
                  <a:srgbClr val="90C225"/>
                </a:solidFill>
                <a:latin typeface="Trebuchet MS"/>
                <a:cs typeface="Trebuchet MS"/>
              </a:rPr>
              <a:t>EUKARYOTES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756310" y="2057333"/>
            <a:ext cx="6939915" cy="1870710"/>
          </a:xfrm>
          <a:prstGeom prst="rect">
            <a:avLst/>
          </a:prstGeom>
        </p:spPr>
        <p:txBody>
          <a:bodyPr wrap="square" lIns="0" tIns="140970" rIns="0" bIns="0" rtlCol="0" vert="horz">
            <a:spAutoFit/>
          </a:bodyPr>
          <a:lstStyle/>
          <a:p>
            <a:pPr marL="356235" indent="-343535">
              <a:lnSpc>
                <a:spcPct val="100000"/>
              </a:lnSpc>
              <a:spcBef>
                <a:spcPts val="1110"/>
              </a:spcBef>
              <a:buClr>
                <a:srgbClr val="90C225"/>
              </a:buClr>
              <a:buSzPct val="79166"/>
              <a:buFont typeface="Wingdings"/>
              <a:buChar char=""/>
              <a:tabLst>
                <a:tab pos="356235" algn="l"/>
              </a:tabLst>
            </a:pP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Lysosomal</a:t>
            </a:r>
            <a:r>
              <a:rPr dirty="0" sz="2400" spc="-1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degradation</a:t>
            </a:r>
            <a:endParaRPr sz="2400">
              <a:latin typeface="Trebuchet MS"/>
              <a:cs typeface="Trebuchet MS"/>
            </a:endParaRPr>
          </a:p>
          <a:p>
            <a:pPr marL="356870" indent="-344170">
              <a:lnSpc>
                <a:spcPct val="100000"/>
              </a:lnSpc>
              <a:spcBef>
                <a:spcPts val="1010"/>
              </a:spcBef>
              <a:buClr>
                <a:srgbClr val="90C225"/>
              </a:buClr>
              <a:buSzPct val="79166"/>
              <a:buFont typeface="Wingdings"/>
              <a:buChar char=""/>
              <a:tabLst>
                <a:tab pos="356870" algn="l"/>
              </a:tabLst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Endoplasmic</a:t>
            </a:r>
            <a:r>
              <a:rPr dirty="0" sz="24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reticulum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–</a:t>
            </a:r>
            <a:r>
              <a:rPr dirty="0" sz="24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associated</a:t>
            </a:r>
            <a:r>
              <a:rPr dirty="0" sz="24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degradation</a:t>
            </a:r>
            <a:endParaRPr sz="2400">
              <a:latin typeface="Trebuchet MS"/>
              <a:cs typeface="Trebuchet MS"/>
            </a:endParaRPr>
          </a:p>
          <a:p>
            <a:pPr marL="356870">
              <a:lnSpc>
                <a:spcPct val="100000"/>
              </a:lnSpc>
            </a:pP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(ERAD)/ubiquitin</a:t>
            </a:r>
            <a:r>
              <a:rPr dirty="0" sz="24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–</a:t>
            </a:r>
            <a:r>
              <a:rPr dirty="0" sz="2400" spc="-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mediated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degradation.</a:t>
            </a:r>
            <a:endParaRPr sz="2400">
              <a:latin typeface="Trebuchet MS"/>
              <a:cs typeface="Trebuchet MS"/>
            </a:endParaRPr>
          </a:p>
          <a:p>
            <a:pPr marL="356235" indent="-343535">
              <a:lnSpc>
                <a:spcPct val="100000"/>
              </a:lnSpc>
              <a:spcBef>
                <a:spcPts val="985"/>
              </a:spcBef>
              <a:buClr>
                <a:srgbClr val="90C225"/>
              </a:buClr>
              <a:buSzPct val="79166"/>
              <a:buFont typeface="Wingdings"/>
              <a:buChar char=""/>
              <a:tabLst>
                <a:tab pos="356235" algn="l"/>
              </a:tabLst>
            </a:pP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Proteasome.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4014215"/>
            <a:ext cx="448309" cy="2844165"/>
          </a:xfrm>
          <a:custGeom>
            <a:avLst/>
            <a:gdLst/>
            <a:ahLst/>
            <a:cxnLst/>
            <a:rect l="l" t="t" r="r" b="b"/>
            <a:pathLst>
              <a:path w="448309" h="2844165">
                <a:moveTo>
                  <a:pt x="0" y="0"/>
                </a:moveTo>
                <a:lnTo>
                  <a:pt x="0" y="2843783"/>
                </a:lnTo>
                <a:lnTo>
                  <a:pt x="448056" y="2843783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6310" y="631063"/>
            <a:ext cx="7783830" cy="11233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90C225"/>
                </a:solidFill>
              </a:rPr>
              <a:t>SORTING</a:t>
            </a:r>
            <a:r>
              <a:rPr dirty="0" spc="-120">
                <a:solidFill>
                  <a:srgbClr val="90C225"/>
                </a:solidFill>
              </a:rPr>
              <a:t> </a:t>
            </a:r>
            <a:r>
              <a:rPr dirty="0">
                <a:solidFill>
                  <a:srgbClr val="90C225"/>
                </a:solidFill>
              </a:rPr>
              <a:t>OF</a:t>
            </a:r>
            <a:r>
              <a:rPr dirty="0" spc="-75">
                <a:solidFill>
                  <a:srgbClr val="90C225"/>
                </a:solidFill>
              </a:rPr>
              <a:t> </a:t>
            </a:r>
            <a:r>
              <a:rPr dirty="0">
                <a:solidFill>
                  <a:srgbClr val="90C225"/>
                </a:solidFill>
              </a:rPr>
              <a:t>PROTEINS</a:t>
            </a:r>
            <a:r>
              <a:rPr dirty="0" spc="-100">
                <a:solidFill>
                  <a:srgbClr val="90C225"/>
                </a:solidFill>
              </a:rPr>
              <a:t> </a:t>
            </a:r>
            <a:r>
              <a:rPr dirty="0" spc="-10">
                <a:solidFill>
                  <a:srgbClr val="90C225"/>
                </a:solidFill>
              </a:rPr>
              <a:t>SYNTHESIZED </a:t>
            </a:r>
            <a:r>
              <a:rPr dirty="0">
                <a:solidFill>
                  <a:srgbClr val="90C225"/>
                </a:solidFill>
              </a:rPr>
              <a:t>ON</a:t>
            </a:r>
            <a:r>
              <a:rPr dirty="0" spc="-70">
                <a:solidFill>
                  <a:srgbClr val="90C225"/>
                </a:solidFill>
              </a:rPr>
              <a:t> </a:t>
            </a:r>
            <a:r>
              <a:rPr dirty="0">
                <a:solidFill>
                  <a:srgbClr val="90C225"/>
                </a:solidFill>
              </a:rPr>
              <a:t>FREE</a:t>
            </a:r>
            <a:r>
              <a:rPr dirty="0" spc="-90">
                <a:solidFill>
                  <a:srgbClr val="90C225"/>
                </a:solidFill>
              </a:rPr>
              <a:t> </a:t>
            </a:r>
            <a:r>
              <a:rPr dirty="0">
                <a:solidFill>
                  <a:srgbClr val="90C225"/>
                </a:solidFill>
              </a:rPr>
              <a:t>RIBOSOMES</a:t>
            </a:r>
            <a:r>
              <a:rPr dirty="0" spc="-60">
                <a:solidFill>
                  <a:srgbClr val="90C225"/>
                </a:solidFill>
              </a:rPr>
              <a:t> </a:t>
            </a:r>
            <a:r>
              <a:rPr dirty="0">
                <a:solidFill>
                  <a:srgbClr val="90C225"/>
                </a:solidFill>
              </a:rPr>
              <a:t>IN</a:t>
            </a:r>
            <a:r>
              <a:rPr dirty="0" spc="-80">
                <a:solidFill>
                  <a:srgbClr val="90C225"/>
                </a:solidFill>
              </a:rPr>
              <a:t> </a:t>
            </a:r>
            <a:r>
              <a:rPr dirty="0" spc="-10">
                <a:solidFill>
                  <a:srgbClr val="90C225"/>
                </a:solidFill>
              </a:rPr>
              <a:t>CYTOSOL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756310" y="2185238"/>
            <a:ext cx="8301355" cy="20840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6870" marR="7620" indent="-344805">
              <a:lnSpc>
                <a:spcPct val="100000"/>
              </a:lnSpc>
              <a:spcBef>
                <a:spcPts val="100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Cytosolic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ribosomes</a:t>
            </a:r>
            <a:r>
              <a:rPr dirty="0" sz="2400" spc="-8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(free</a:t>
            </a:r>
            <a:r>
              <a:rPr dirty="0" sz="2400" spc="-9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ribosomes)</a:t>
            </a:r>
            <a:r>
              <a:rPr dirty="0" sz="2400" spc="-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synthesized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proteins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which</a:t>
            </a:r>
            <a:r>
              <a:rPr dirty="0" sz="24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are</a:t>
            </a:r>
            <a:r>
              <a:rPr dirty="0" sz="24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targeted</a:t>
            </a:r>
            <a:r>
              <a:rPr dirty="0" sz="2400" spc="-9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either</a:t>
            </a:r>
            <a:r>
              <a:rPr dirty="0" sz="24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mitochondria,</a:t>
            </a:r>
            <a:r>
              <a:rPr dirty="0" sz="2400" spc="-10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nucleus,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peroxisome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or</a:t>
            </a:r>
            <a:r>
              <a:rPr dirty="0" sz="24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are</a:t>
            </a:r>
            <a:r>
              <a:rPr dirty="0" sz="2400" spc="-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retained</a:t>
            </a:r>
            <a:r>
              <a:rPr dirty="0" sz="2400" spc="-9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dirty="0" sz="24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cytosol</a:t>
            </a:r>
            <a:r>
              <a:rPr dirty="0" sz="2400" spc="-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itself.</a:t>
            </a:r>
            <a:endParaRPr sz="2400">
              <a:latin typeface="Trebuchet MS"/>
              <a:cs typeface="Trebuchet MS"/>
            </a:endParaRPr>
          </a:p>
          <a:p>
            <a:pPr algn="r" marL="344170" marR="36830" indent="-344170">
              <a:lnSpc>
                <a:spcPct val="100000"/>
              </a:lnSpc>
              <a:spcBef>
                <a:spcPts val="1805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44170" algn="l"/>
              </a:tabLst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Uptake</a:t>
            </a:r>
            <a:r>
              <a:rPr dirty="0" sz="24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dirty="0" sz="24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protein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by</a:t>
            </a:r>
            <a:r>
              <a:rPr dirty="0" sz="24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various</a:t>
            </a:r>
            <a:r>
              <a:rPr dirty="0" sz="2400" spc="-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organelles</a:t>
            </a:r>
            <a:r>
              <a:rPr dirty="0" sz="24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after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its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synthesis</a:t>
            </a:r>
            <a:endParaRPr sz="2400">
              <a:latin typeface="Trebuchet MS"/>
              <a:cs typeface="Trebuchet MS"/>
            </a:endParaRPr>
          </a:p>
          <a:p>
            <a:pPr algn="r" marR="5080">
              <a:lnSpc>
                <a:spcPct val="100000"/>
              </a:lnSpc>
              <a:spcBef>
                <a:spcPts val="5"/>
              </a:spcBef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is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complete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is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known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as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post</a:t>
            </a:r>
            <a:r>
              <a:rPr dirty="0" sz="2400" spc="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–</a:t>
            </a:r>
            <a:r>
              <a:rPr dirty="0" sz="24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translational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translocation.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4014215"/>
            <a:ext cx="448309" cy="2844165"/>
          </a:xfrm>
          <a:custGeom>
            <a:avLst/>
            <a:gdLst/>
            <a:ahLst/>
            <a:cxnLst/>
            <a:rect l="l" t="t" r="r" b="b"/>
            <a:pathLst>
              <a:path w="448309" h="2844165">
                <a:moveTo>
                  <a:pt x="0" y="0"/>
                </a:moveTo>
                <a:lnTo>
                  <a:pt x="0" y="2843783"/>
                </a:lnTo>
                <a:lnTo>
                  <a:pt x="448056" y="2843783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Protein</a:t>
            </a:r>
            <a:r>
              <a:rPr dirty="0" spc="-95"/>
              <a:t> </a:t>
            </a:r>
            <a:r>
              <a:rPr dirty="0"/>
              <a:t>targeting</a:t>
            </a:r>
            <a:r>
              <a:rPr dirty="0" spc="-70"/>
              <a:t> </a:t>
            </a:r>
            <a:r>
              <a:rPr dirty="0"/>
              <a:t>to</a:t>
            </a:r>
            <a:r>
              <a:rPr dirty="0" spc="-95"/>
              <a:t> </a:t>
            </a:r>
            <a:r>
              <a:rPr dirty="0" spc="-10"/>
              <a:t>mitochondria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345008" rIns="0" bIns="0" rtlCol="0" vert="horz">
            <a:spAutoFit/>
          </a:bodyPr>
          <a:lstStyle/>
          <a:p>
            <a:pPr marL="356870" marR="213995" indent="-344805">
              <a:lnSpc>
                <a:spcPct val="100000"/>
              </a:lnSpc>
              <a:spcBef>
                <a:spcPts val="100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/>
              <a:t>Though</a:t>
            </a:r>
            <a:r>
              <a:rPr dirty="0" spc="-50"/>
              <a:t> </a:t>
            </a:r>
            <a:r>
              <a:rPr dirty="0"/>
              <a:t>the</a:t>
            </a:r>
            <a:r>
              <a:rPr dirty="0" spc="-45"/>
              <a:t> </a:t>
            </a:r>
            <a:r>
              <a:rPr dirty="0"/>
              <a:t>proteins</a:t>
            </a:r>
            <a:r>
              <a:rPr dirty="0" spc="-60"/>
              <a:t> </a:t>
            </a:r>
            <a:r>
              <a:rPr dirty="0"/>
              <a:t>are</a:t>
            </a:r>
            <a:r>
              <a:rPr dirty="0" spc="-40"/>
              <a:t> </a:t>
            </a:r>
            <a:r>
              <a:rPr dirty="0"/>
              <a:t>located</a:t>
            </a:r>
            <a:r>
              <a:rPr dirty="0" spc="-45"/>
              <a:t> </a:t>
            </a:r>
            <a:r>
              <a:rPr dirty="0"/>
              <a:t>at</a:t>
            </a:r>
            <a:r>
              <a:rPr dirty="0" spc="-45"/>
              <a:t> </a:t>
            </a:r>
            <a:r>
              <a:rPr dirty="0"/>
              <a:t>various</a:t>
            </a:r>
            <a:r>
              <a:rPr dirty="0" spc="-35"/>
              <a:t> </a:t>
            </a:r>
            <a:r>
              <a:rPr dirty="0"/>
              <a:t>sub</a:t>
            </a:r>
            <a:r>
              <a:rPr dirty="0" spc="-25"/>
              <a:t> </a:t>
            </a:r>
            <a:r>
              <a:rPr dirty="0" spc="-10"/>
              <a:t>locations </a:t>
            </a:r>
            <a:r>
              <a:rPr dirty="0"/>
              <a:t>of</a:t>
            </a:r>
            <a:r>
              <a:rPr dirty="0" spc="-30"/>
              <a:t> </a:t>
            </a:r>
            <a:r>
              <a:rPr dirty="0"/>
              <a:t>mitochondria</a:t>
            </a:r>
            <a:r>
              <a:rPr dirty="0" spc="-65"/>
              <a:t> </a:t>
            </a:r>
            <a:r>
              <a:rPr dirty="0"/>
              <a:t>-</a:t>
            </a:r>
            <a:r>
              <a:rPr dirty="0" spc="-30"/>
              <a:t> </a:t>
            </a:r>
            <a:r>
              <a:rPr dirty="0"/>
              <a:t>outer</a:t>
            </a:r>
            <a:r>
              <a:rPr dirty="0" spc="-50"/>
              <a:t> </a:t>
            </a:r>
            <a:r>
              <a:rPr dirty="0"/>
              <a:t>mitochondrial</a:t>
            </a:r>
            <a:r>
              <a:rPr dirty="0" spc="-114"/>
              <a:t> </a:t>
            </a:r>
            <a:r>
              <a:rPr dirty="0"/>
              <a:t>membrane</a:t>
            </a:r>
            <a:r>
              <a:rPr dirty="0" spc="-50"/>
              <a:t> </a:t>
            </a:r>
            <a:r>
              <a:rPr dirty="0" spc="-10"/>
              <a:t>(OMM), </a:t>
            </a:r>
            <a:r>
              <a:rPr dirty="0"/>
              <a:t>inner</a:t>
            </a:r>
            <a:r>
              <a:rPr dirty="0" spc="-55"/>
              <a:t> </a:t>
            </a:r>
            <a:r>
              <a:rPr dirty="0"/>
              <a:t>mitochondrial</a:t>
            </a:r>
            <a:r>
              <a:rPr dirty="0" spc="-85"/>
              <a:t> </a:t>
            </a:r>
            <a:r>
              <a:rPr dirty="0"/>
              <a:t>membrane</a:t>
            </a:r>
            <a:r>
              <a:rPr dirty="0" spc="-65"/>
              <a:t> </a:t>
            </a:r>
            <a:r>
              <a:rPr dirty="0"/>
              <a:t>(IMM)</a:t>
            </a:r>
            <a:r>
              <a:rPr dirty="0" spc="-20"/>
              <a:t> </a:t>
            </a:r>
            <a:r>
              <a:rPr dirty="0"/>
              <a:t>and</a:t>
            </a:r>
            <a:r>
              <a:rPr dirty="0" spc="-45"/>
              <a:t> </a:t>
            </a:r>
            <a:r>
              <a:rPr dirty="0" spc="-10"/>
              <a:t>matrix.</a:t>
            </a:r>
          </a:p>
          <a:p>
            <a:pPr marL="356870" marR="208279" indent="-344805">
              <a:lnSpc>
                <a:spcPct val="100000"/>
              </a:lnSpc>
              <a:spcBef>
                <a:spcPts val="1015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pc="-10"/>
              <a:t>Proteins</a:t>
            </a:r>
            <a:r>
              <a:rPr dirty="0" spc="-80"/>
              <a:t> </a:t>
            </a:r>
            <a:r>
              <a:rPr dirty="0"/>
              <a:t>destined</a:t>
            </a:r>
            <a:r>
              <a:rPr dirty="0" spc="-60"/>
              <a:t> </a:t>
            </a:r>
            <a:r>
              <a:rPr dirty="0"/>
              <a:t>for</a:t>
            </a:r>
            <a:r>
              <a:rPr dirty="0" spc="-40"/>
              <a:t> </a:t>
            </a:r>
            <a:r>
              <a:rPr dirty="0"/>
              <a:t>mitochondrial</a:t>
            </a:r>
            <a:r>
              <a:rPr dirty="0" spc="-100"/>
              <a:t> </a:t>
            </a:r>
            <a:r>
              <a:rPr dirty="0"/>
              <a:t>matrix</a:t>
            </a:r>
            <a:r>
              <a:rPr dirty="0" spc="-70"/>
              <a:t> </a:t>
            </a:r>
            <a:r>
              <a:rPr dirty="0"/>
              <a:t>have</a:t>
            </a:r>
            <a:r>
              <a:rPr dirty="0" spc="-65"/>
              <a:t> </a:t>
            </a:r>
            <a:r>
              <a:rPr dirty="0"/>
              <a:t>20-</a:t>
            </a:r>
            <a:r>
              <a:rPr dirty="0" spc="-25"/>
              <a:t>50 </a:t>
            </a:r>
            <a:r>
              <a:rPr dirty="0"/>
              <a:t>amino</a:t>
            </a:r>
            <a:r>
              <a:rPr dirty="0" spc="-65"/>
              <a:t> </a:t>
            </a:r>
            <a:r>
              <a:rPr dirty="0"/>
              <a:t>acids</a:t>
            </a:r>
            <a:r>
              <a:rPr dirty="0" spc="-80"/>
              <a:t> </a:t>
            </a:r>
            <a:r>
              <a:rPr dirty="0"/>
              <a:t>long</a:t>
            </a:r>
            <a:r>
              <a:rPr dirty="0" spc="-45"/>
              <a:t> </a:t>
            </a:r>
            <a:r>
              <a:rPr dirty="0" spc="-10"/>
              <a:t>pre-</a:t>
            </a:r>
            <a:r>
              <a:rPr dirty="0"/>
              <a:t>sequence</a:t>
            </a:r>
            <a:r>
              <a:rPr dirty="0" spc="-80"/>
              <a:t> </a:t>
            </a:r>
            <a:r>
              <a:rPr dirty="0"/>
              <a:t>or</a:t>
            </a:r>
            <a:r>
              <a:rPr dirty="0" spc="-40"/>
              <a:t> </a:t>
            </a:r>
            <a:r>
              <a:rPr dirty="0"/>
              <a:t>leader</a:t>
            </a:r>
            <a:r>
              <a:rPr dirty="0" spc="-40"/>
              <a:t> </a:t>
            </a:r>
            <a:r>
              <a:rPr dirty="0"/>
              <a:t>sequence</a:t>
            </a:r>
            <a:r>
              <a:rPr dirty="0" spc="-80"/>
              <a:t> </a:t>
            </a:r>
            <a:r>
              <a:rPr dirty="0" spc="-10"/>
              <a:t>which </a:t>
            </a:r>
            <a:r>
              <a:rPr dirty="0"/>
              <a:t>is</a:t>
            </a:r>
            <a:r>
              <a:rPr dirty="0" spc="-25"/>
              <a:t> </a:t>
            </a:r>
            <a:r>
              <a:rPr dirty="0"/>
              <a:t>amphipathic</a:t>
            </a:r>
            <a:r>
              <a:rPr dirty="0" spc="-80"/>
              <a:t> </a:t>
            </a:r>
            <a:r>
              <a:rPr dirty="0"/>
              <a:t>in</a:t>
            </a:r>
            <a:r>
              <a:rPr dirty="0" spc="-30"/>
              <a:t> </a:t>
            </a:r>
            <a:r>
              <a:rPr dirty="0" spc="-10"/>
              <a:t>nature.</a:t>
            </a:r>
          </a:p>
          <a:p>
            <a:pPr marL="356870" marR="5080" indent="-344805">
              <a:lnSpc>
                <a:spcPct val="100000"/>
              </a:lnSpc>
              <a:spcBef>
                <a:spcPts val="985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pc="-25"/>
              <a:t>Translocation</a:t>
            </a:r>
            <a:r>
              <a:rPr dirty="0" spc="-80"/>
              <a:t> </a:t>
            </a:r>
            <a:r>
              <a:rPr dirty="0"/>
              <a:t>(passage</a:t>
            </a:r>
            <a:r>
              <a:rPr dirty="0" spc="-35"/>
              <a:t> </a:t>
            </a:r>
            <a:r>
              <a:rPr dirty="0"/>
              <a:t>through</a:t>
            </a:r>
            <a:r>
              <a:rPr dirty="0" spc="-55"/>
              <a:t> </a:t>
            </a:r>
            <a:r>
              <a:rPr dirty="0"/>
              <a:t>OMM</a:t>
            </a:r>
            <a:r>
              <a:rPr dirty="0" spc="-40"/>
              <a:t> </a:t>
            </a:r>
            <a:r>
              <a:rPr dirty="0"/>
              <a:t>and</a:t>
            </a:r>
            <a:r>
              <a:rPr dirty="0" spc="-60"/>
              <a:t> </a:t>
            </a:r>
            <a:r>
              <a:rPr dirty="0"/>
              <a:t>IMM)</a:t>
            </a:r>
            <a:r>
              <a:rPr dirty="0" spc="-55"/>
              <a:t> </a:t>
            </a:r>
            <a:r>
              <a:rPr dirty="0"/>
              <a:t>occurs</a:t>
            </a:r>
            <a:r>
              <a:rPr dirty="0" spc="-45"/>
              <a:t> </a:t>
            </a:r>
            <a:r>
              <a:rPr dirty="0" spc="-10"/>
              <a:t>post- translationally.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4014215"/>
            <a:ext cx="448309" cy="2844165"/>
          </a:xfrm>
          <a:custGeom>
            <a:avLst/>
            <a:gdLst/>
            <a:ahLst/>
            <a:cxnLst/>
            <a:rect l="l" t="t" r="r" b="b"/>
            <a:pathLst>
              <a:path w="448309" h="2844165">
                <a:moveTo>
                  <a:pt x="0" y="0"/>
                </a:moveTo>
                <a:lnTo>
                  <a:pt x="0" y="2843783"/>
                </a:lnTo>
                <a:lnTo>
                  <a:pt x="448056" y="2843783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Protein</a:t>
            </a:r>
            <a:r>
              <a:rPr dirty="0" spc="-155"/>
              <a:t> </a:t>
            </a:r>
            <a:r>
              <a:rPr dirty="0" spc="-40"/>
              <a:t>Targeting</a:t>
            </a:r>
            <a:r>
              <a:rPr dirty="0" spc="-100"/>
              <a:t> </a:t>
            </a:r>
            <a:r>
              <a:rPr dirty="0"/>
              <a:t>to</a:t>
            </a:r>
            <a:r>
              <a:rPr dirty="0" spc="-105"/>
              <a:t> </a:t>
            </a:r>
            <a:r>
              <a:rPr dirty="0" spc="-10"/>
              <a:t>Nucleus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756310" y="2185238"/>
            <a:ext cx="7910830" cy="37153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0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Number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dirty="0" sz="24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proteins</a:t>
            </a:r>
            <a:r>
              <a:rPr dirty="0" sz="24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other</a:t>
            </a:r>
            <a:r>
              <a:rPr dirty="0" sz="2400" spc="-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macromolecules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25">
                <a:solidFill>
                  <a:srgbClr val="404040"/>
                </a:solidFill>
                <a:latin typeface="Trebuchet MS"/>
                <a:cs typeface="Trebuchet MS"/>
              </a:rPr>
              <a:t>are</a:t>
            </a:r>
            <a:endParaRPr sz="2400">
              <a:latin typeface="Trebuchet MS"/>
              <a:cs typeface="Trebuchet MS"/>
            </a:endParaRPr>
          </a:p>
          <a:p>
            <a:pPr marL="356870">
              <a:lnSpc>
                <a:spcPct val="100000"/>
              </a:lnSpc>
              <a:spcBef>
                <a:spcPts val="5"/>
              </a:spcBef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transported</a:t>
            </a:r>
            <a:r>
              <a:rPr dirty="0" sz="2400" spc="-10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between</a:t>
            </a:r>
            <a:r>
              <a:rPr dirty="0" sz="2400" spc="-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nucleus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2400" spc="-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cytosol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each</a:t>
            </a:r>
            <a:r>
              <a:rPr dirty="0" sz="2400" spc="-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minute.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They</a:t>
            </a:r>
            <a:r>
              <a:rPr dirty="0" sz="2400" spc="-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include</a:t>
            </a:r>
            <a:r>
              <a:rPr dirty="0" sz="24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25">
                <a:solidFill>
                  <a:srgbClr val="404040"/>
                </a:solidFill>
                <a:latin typeface="Trebuchet MS"/>
                <a:cs typeface="Trebuchet MS"/>
              </a:rPr>
              <a:t>:-</a:t>
            </a:r>
            <a:endParaRPr sz="2400">
              <a:latin typeface="Trebuchet MS"/>
              <a:cs typeface="Trebuchet MS"/>
            </a:endParaRPr>
          </a:p>
          <a:p>
            <a:pPr marL="356870" indent="-344170">
              <a:lnSpc>
                <a:spcPct val="100000"/>
              </a:lnSpc>
              <a:spcBef>
                <a:spcPts val="985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Ribosome</a:t>
            </a:r>
            <a:r>
              <a:rPr dirty="0" sz="2400" spc="-8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subunit</a:t>
            </a:r>
            <a:endParaRPr sz="2400">
              <a:latin typeface="Trebuchet MS"/>
              <a:cs typeface="Trebuchet MS"/>
            </a:endParaRPr>
          </a:p>
          <a:p>
            <a:pPr marL="356870" indent="-344170">
              <a:lnSpc>
                <a:spcPct val="100000"/>
              </a:lnSpc>
              <a:spcBef>
                <a:spcPts val="1010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z="2400" spc="-20">
                <a:solidFill>
                  <a:srgbClr val="404040"/>
                </a:solidFill>
                <a:latin typeface="Trebuchet MS"/>
                <a:cs typeface="Trebuchet MS"/>
              </a:rPr>
              <a:t>mRNA</a:t>
            </a:r>
            <a:endParaRPr sz="2400">
              <a:latin typeface="Trebuchet MS"/>
              <a:cs typeface="Trebuchet MS"/>
            </a:endParaRPr>
          </a:p>
          <a:p>
            <a:pPr marL="356870" indent="-344170">
              <a:lnSpc>
                <a:spcPct val="100000"/>
              </a:lnSpc>
              <a:spcBef>
                <a:spcPts val="1010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Ribosomal</a:t>
            </a:r>
            <a:r>
              <a:rPr dirty="0" sz="2400" spc="-8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proteins</a:t>
            </a:r>
            <a:endParaRPr sz="2400">
              <a:latin typeface="Trebuchet MS"/>
              <a:cs typeface="Trebuchet MS"/>
            </a:endParaRPr>
          </a:p>
          <a:p>
            <a:pPr marL="356870" indent="-344170">
              <a:lnSpc>
                <a:spcPct val="100000"/>
              </a:lnSpc>
              <a:spcBef>
                <a:spcPts val="985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Histone</a:t>
            </a:r>
            <a:r>
              <a:rPr dirty="0" sz="24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proteins</a:t>
            </a:r>
            <a:endParaRPr sz="2400">
              <a:latin typeface="Trebuchet MS"/>
              <a:cs typeface="Trebuchet MS"/>
            </a:endParaRPr>
          </a:p>
          <a:p>
            <a:pPr marL="356870" indent="-344170">
              <a:lnSpc>
                <a:spcPct val="100000"/>
              </a:lnSpc>
              <a:spcBef>
                <a:spcPts val="1010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z="2400" spc="-20">
                <a:solidFill>
                  <a:srgbClr val="404040"/>
                </a:solidFill>
                <a:latin typeface="Trebuchet MS"/>
                <a:cs typeface="Trebuchet MS"/>
              </a:rPr>
              <a:t>Various</a:t>
            </a:r>
            <a:r>
              <a:rPr dirty="0" sz="2400" spc="-114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transcription</a:t>
            </a:r>
            <a:r>
              <a:rPr dirty="0" sz="2400" spc="-114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factors.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4014215"/>
            <a:ext cx="448309" cy="2844165"/>
          </a:xfrm>
          <a:custGeom>
            <a:avLst/>
            <a:gdLst/>
            <a:ahLst/>
            <a:cxnLst/>
            <a:rect l="l" t="t" r="r" b="b"/>
            <a:pathLst>
              <a:path w="448309" h="2844165">
                <a:moveTo>
                  <a:pt x="0" y="0"/>
                </a:moveTo>
                <a:lnTo>
                  <a:pt x="0" y="2843783"/>
                </a:lnTo>
                <a:lnTo>
                  <a:pt x="448056" y="2843783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Protein</a:t>
            </a:r>
            <a:r>
              <a:rPr dirty="0" spc="-110"/>
              <a:t> </a:t>
            </a:r>
            <a:r>
              <a:rPr dirty="0"/>
              <a:t>targeting</a:t>
            </a:r>
            <a:r>
              <a:rPr dirty="0" spc="-80"/>
              <a:t> </a:t>
            </a:r>
            <a:r>
              <a:rPr dirty="0"/>
              <a:t>in</a:t>
            </a:r>
            <a:r>
              <a:rPr dirty="0" spc="-105"/>
              <a:t> </a:t>
            </a:r>
            <a:r>
              <a:rPr dirty="0" spc="-10"/>
              <a:t>Peroxisome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756310" y="1645158"/>
            <a:ext cx="6727825" cy="42094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100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Metabolism</a:t>
            </a:r>
            <a:r>
              <a:rPr dirty="0" sz="2400" spc="-9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following</a:t>
            </a:r>
            <a:r>
              <a:rPr dirty="0" sz="2400" spc="-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biomolecules</a:t>
            </a:r>
            <a:r>
              <a:rPr dirty="0" sz="2400" spc="-10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requires peroxisome.</a:t>
            </a:r>
            <a:endParaRPr sz="2400">
              <a:latin typeface="Trebuchet MS"/>
              <a:cs typeface="Trebuchet MS"/>
            </a:endParaRPr>
          </a:p>
          <a:p>
            <a:pPr marL="356870" indent="-344170">
              <a:lnSpc>
                <a:spcPct val="100000"/>
              </a:lnSpc>
              <a:spcBef>
                <a:spcPts val="1010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Fatty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20">
                <a:solidFill>
                  <a:srgbClr val="404040"/>
                </a:solidFill>
                <a:latin typeface="Trebuchet MS"/>
                <a:cs typeface="Trebuchet MS"/>
              </a:rPr>
              <a:t>acid</a:t>
            </a:r>
            <a:endParaRPr sz="2400">
              <a:latin typeface="Trebuchet MS"/>
              <a:cs typeface="Trebuchet MS"/>
            </a:endParaRPr>
          </a:p>
          <a:p>
            <a:pPr marL="356870" indent="-344170">
              <a:lnSpc>
                <a:spcPct val="100000"/>
              </a:lnSpc>
              <a:spcBef>
                <a:spcPts val="985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Plasmalogen</a:t>
            </a:r>
            <a:endParaRPr sz="2400">
              <a:latin typeface="Trebuchet MS"/>
              <a:cs typeface="Trebuchet MS"/>
            </a:endParaRPr>
          </a:p>
          <a:p>
            <a:pPr marL="356870" indent="-344170">
              <a:lnSpc>
                <a:spcPct val="100000"/>
              </a:lnSpc>
              <a:spcBef>
                <a:spcPts val="1010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Cholesterol</a:t>
            </a:r>
            <a:endParaRPr sz="2400">
              <a:latin typeface="Trebuchet MS"/>
              <a:cs typeface="Trebuchet MS"/>
            </a:endParaRPr>
          </a:p>
          <a:p>
            <a:pPr marL="356870" indent="-344170">
              <a:lnSpc>
                <a:spcPct val="100000"/>
              </a:lnSpc>
              <a:spcBef>
                <a:spcPts val="1010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Bile</a:t>
            </a:r>
            <a:r>
              <a:rPr dirty="0" sz="24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20">
                <a:solidFill>
                  <a:srgbClr val="404040"/>
                </a:solidFill>
                <a:latin typeface="Trebuchet MS"/>
                <a:cs typeface="Trebuchet MS"/>
              </a:rPr>
              <a:t>acid</a:t>
            </a:r>
            <a:endParaRPr sz="2400">
              <a:latin typeface="Trebuchet MS"/>
              <a:cs typeface="Trebuchet MS"/>
            </a:endParaRPr>
          </a:p>
          <a:p>
            <a:pPr marL="356870" indent="-344170">
              <a:lnSpc>
                <a:spcPct val="100000"/>
              </a:lnSpc>
              <a:spcBef>
                <a:spcPts val="985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Purine</a:t>
            </a:r>
            <a:endParaRPr sz="2400">
              <a:latin typeface="Trebuchet MS"/>
              <a:cs typeface="Trebuchet MS"/>
            </a:endParaRPr>
          </a:p>
          <a:p>
            <a:pPr marL="356870" indent="-344170">
              <a:lnSpc>
                <a:spcPct val="100000"/>
              </a:lnSpc>
              <a:spcBef>
                <a:spcPts val="1010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Amino</a:t>
            </a:r>
            <a:r>
              <a:rPr dirty="0" sz="24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20">
                <a:solidFill>
                  <a:srgbClr val="404040"/>
                </a:solidFill>
                <a:latin typeface="Trebuchet MS"/>
                <a:cs typeface="Trebuchet MS"/>
              </a:rPr>
              <a:t>acid</a:t>
            </a:r>
            <a:endParaRPr sz="2400">
              <a:latin typeface="Trebuchet MS"/>
              <a:cs typeface="Trebuchet MS"/>
            </a:endParaRPr>
          </a:p>
          <a:p>
            <a:pPr marL="356870" indent="-344170">
              <a:lnSpc>
                <a:spcPct val="100000"/>
              </a:lnSpc>
              <a:spcBef>
                <a:spcPts val="1010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H2O2.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46554" y="1932304"/>
            <a:ext cx="5658485" cy="4023360"/>
          </a:xfrm>
          <a:prstGeom prst="rect"/>
        </p:spPr>
        <p:txBody>
          <a:bodyPr wrap="square" lIns="0" tIns="236220" rIns="0" bIns="0" rtlCol="0" vert="horz">
            <a:spAutoFit/>
          </a:bodyPr>
          <a:lstStyle/>
          <a:p>
            <a:pPr marL="1079500" marR="5080" indent="-1067435">
              <a:lnSpc>
                <a:spcPts val="14910"/>
              </a:lnSpc>
              <a:spcBef>
                <a:spcPts val="1860"/>
              </a:spcBef>
            </a:pPr>
            <a:r>
              <a:rPr dirty="0" sz="13800" spc="-10">
                <a:solidFill>
                  <a:srgbClr val="404040"/>
                </a:solidFill>
              </a:rPr>
              <a:t>THANK </a:t>
            </a:r>
            <a:r>
              <a:rPr dirty="0" sz="13800" spc="-25">
                <a:solidFill>
                  <a:srgbClr val="404040"/>
                </a:solidFill>
              </a:rPr>
              <a:t>YOU</a:t>
            </a:r>
            <a:endParaRPr sz="13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4014215"/>
            <a:ext cx="448309" cy="2844165"/>
          </a:xfrm>
          <a:custGeom>
            <a:avLst/>
            <a:gdLst/>
            <a:ahLst/>
            <a:cxnLst/>
            <a:rect l="l" t="t" r="r" b="b"/>
            <a:pathLst>
              <a:path w="448309" h="2844165">
                <a:moveTo>
                  <a:pt x="0" y="0"/>
                </a:moveTo>
                <a:lnTo>
                  <a:pt x="0" y="2843783"/>
                </a:lnTo>
                <a:lnTo>
                  <a:pt x="448056" y="2843783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31316" y="1229690"/>
            <a:ext cx="6772909" cy="1120775"/>
          </a:xfrm>
          <a:prstGeom prst="rect"/>
        </p:spPr>
        <p:txBody>
          <a:bodyPr wrap="square" lIns="0" tIns="27940" rIns="0" bIns="0" rtlCol="0" vert="horz">
            <a:spAutoFit/>
          </a:bodyPr>
          <a:lstStyle/>
          <a:p>
            <a:pPr marL="12700" marR="5080">
              <a:lnSpc>
                <a:spcPts val="4300"/>
              </a:lnSpc>
              <a:spcBef>
                <a:spcPts val="220"/>
              </a:spcBef>
            </a:pPr>
            <a:r>
              <a:rPr dirty="0" b="0">
                <a:solidFill>
                  <a:srgbClr val="90C225"/>
                </a:solidFill>
                <a:latin typeface="Microsoft Sans Serif"/>
                <a:cs typeface="Microsoft Sans Serif"/>
              </a:rPr>
              <a:t>Competencies</a:t>
            </a:r>
            <a:r>
              <a:rPr dirty="0" spc="-15" b="0">
                <a:solidFill>
                  <a:srgbClr val="90C225"/>
                </a:solidFill>
                <a:latin typeface="Microsoft Sans Serif"/>
                <a:cs typeface="Microsoft Sans Serif"/>
              </a:rPr>
              <a:t> </a:t>
            </a:r>
            <a:r>
              <a:rPr dirty="0" b="0">
                <a:solidFill>
                  <a:srgbClr val="90C225"/>
                </a:solidFill>
                <a:latin typeface="Microsoft Sans Serif"/>
                <a:cs typeface="Microsoft Sans Serif"/>
              </a:rPr>
              <a:t>as</a:t>
            </a:r>
            <a:r>
              <a:rPr dirty="0" spc="-35" b="0">
                <a:solidFill>
                  <a:srgbClr val="90C225"/>
                </a:solidFill>
                <a:latin typeface="Microsoft Sans Serif"/>
                <a:cs typeface="Microsoft Sans Serif"/>
              </a:rPr>
              <a:t> </a:t>
            </a:r>
            <a:r>
              <a:rPr dirty="0" b="0">
                <a:solidFill>
                  <a:srgbClr val="90C225"/>
                </a:solidFill>
                <a:latin typeface="Microsoft Sans Serif"/>
                <a:cs typeface="Microsoft Sans Serif"/>
              </a:rPr>
              <a:t>per</a:t>
            </a:r>
            <a:r>
              <a:rPr dirty="0" spc="-35" b="0">
                <a:solidFill>
                  <a:srgbClr val="90C225"/>
                </a:solidFill>
                <a:latin typeface="Microsoft Sans Serif"/>
                <a:cs typeface="Microsoft Sans Serif"/>
              </a:rPr>
              <a:t> </a:t>
            </a:r>
            <a:r>
              <a:rPr dirty="0" b="0">
                <a:solidFill>
                  <a:srgbClr val="90C225"/>
                </a:solidFill>
                <a:latin typeface="Microsoft Sans Serif"/>
                <a:cs typeface="Microsoft Sans Serif"/>
              </a:rPr>
              <a:t>MCI-</a:t>
            </a:r>
            <a:r>
              <a:rPr dirty="0" spc="-20" b="0">
                <a:solidFill>
                  <a:srgbClr val="90C225"/>
                </a:solidFill>
                <a:latin typeface="Microsoft Sans Serif"/>
                <a:cs typeface="Microsoft Sans Serif"/>
              </a:rPr>
              <a:t>CBME </a:t>
            </a:r>
            <a:r>
              <a:rPr dirty="0" spc="-10" b="0">
                <a:solidFill>
                  <a:srgbClr val="90C225"/>
                </a:solidFill>
                <a:latin typeface="Microsoft Sans Serif"/>
                <a:cs typeface="Microsoft Sans Serif"/>
              </a:rPr>
              <a:t>Curriculum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894994" y="2392807"/>
            <a:ext cx="8642985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100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BI</a:t>
            </a:r>
            <a:r>
              <a:rPr dirty="0" sz="24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9.3</a:t>
            </a:r>
            <a:r>
              <a:rPr dirty="0" sz="24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Explain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targeting</a:t>
            </a:r>
            <a:r>
              <a:rPr dirty="0" sz="2400" spc="-9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24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sorting</a:t>
            </a:r>
            <a:r>
              <a:rPr dirty="0" sz="24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along</a:t>
            </a:r>
            <a:r>
              <a:rPr dirty="0" sz="24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with</a:t>
            </a:r>
            <a:r>
              <a:rPr dirty="0" sz="24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its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associated disorder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4014215"/>
            <a:ext cx="448309" cy="2844165"/>
          </a:xfrm>
          <a:custGeom>
            <a:avLst/>
            <a:gdLst/>
            <a:ahLst/>
            <a:cxnLst/>
            <a:rect l="l" t="t" r="r" b="b"/>
            <a:pathLst>
              <a:path w="448309" h="2844165">
                <a:moveTo>
                  <a:pt x="0" y="0"/>
                </a:moveTo>
                <a:lnTo>
                  <a:pt x="0" y="2843783"/>
                </a:lnTo>
                <a:lnTo>
                  <a:pt x="448056" y="2843783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="0">
                <a:solidFill>
                  <a:srgbClr val="90C225"/>
                </a:solidFill>
                <a:latin typeface="Trebuchet MS"/>
                <a:cs typeface="Trebuchet MS"/>
              </a:rPr>
              <a:t>Specific</a:t>
            </a:r>
            <a:r>
              <a:rPr dirty="0" spc="-55" b="0">
                <a:solidFill>
                  <a:srgbClr val="90C225"/>
                </a:solidFill>
                <a:latin typeface="Trebuchet MS"/>
                <a:cs typeface="Trebuchet MS"/>
              </a:rPr>
              <a:t> </a:t>
            </a:r>
            <a:r>
              <a:rPr dirty="0" b="0">
                <a:solidFill>
                  <a:srgbClr val="90C225"/>
                </a:solidFill>
                <a:latin typeface="Trebuchet MS"/>
                <a:cs typeface="Trebuchet MS"/>
              </a:rPr>
              <a:t>Learning</a:t>
            </a:r>
            <a:r>
              <a:rPr dirty="0" spc="-50" b="0">
                <a:solidFill>
                  <a:srgbClr val="90C225"/>
                </a:solidFill>
                <a:latin typeface="Trebuchet MS"/>
                <a:cs typeface="Trebuchet MS"/>
              </a:rPr>
              <a:t> </a:t>
            </a:r>
            <a:r>
              <a:rPr dirty="0" spc="-10" b="0">
                <a:solidFill>
                  <a:srgbClr val="90C225"/>
                </a:solidFill>
                <a:latin typeface="Trebuchet MS"/>
                <a:cs typeface="Trebuchet MS"/>
              </a:rPr>
              <a:t>Objectives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756310" y="1741754"/>
            <a:ext cx="8576310" cy="34626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0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Define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routine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sorting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mechanism</a:t>
            </a:r>
            <a:r>
              <a:rPr dirty="0" sz="24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involved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targeting</a:t>
            </a:r>
            <a:endParaRPr sz="2400">
              <a:latin typeface="Trebuchet MS"/>
              <a:cs typeface="Trebuchet MS"/>
            </a:endParaRPr>
          </a:p>
          <a:p>
            <a:pPr marL="356870">
              <a:lnSpc>
                <a:spcPct val="100000"/>
              </a:lnSpc>
              <a:spcBef>
                <a:spcPts val="5"/>
              </a:spcBef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dirty="0" sz="24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proteins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different</a:t>
            </a:r>
            <a:r>
              <a:rPr dirty="0" sz="2400" spc="-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organelle.</a:t>
            </a:r>
            <a:endParaRPr sz="2400">
              <a:latin typeface="Trebuchet MS"/>
              <a:cs typeface="Trebuchet MS"/>
            </a:endParaRPr>
          </a:p>
          <a:p>
            <a:pPr marL="356870" indent="-344170">
              <a:lnSpc>
                <a:spcPct val="100000"/>
              </a:lnSpc>
              <a:spcBef>
                <a:spcPts val="1005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Define</a:t>
            </a:r>
            <a:r>
              <a:rPr dirty="0" sz="24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signal</a:t>
            </a:r>
            <a:r>
              <a:rPr dirty="0" sz="24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sequence</a:t>
            </a:r>
            <a:r>
              <a:rPr dirty="0" sz="2400" spc="-8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24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enlist</a:t>
            </a:r>
            <a:r>
              <a:rPr dirty="0" sz="24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various</a:t>
            </a:r>
            <a:r>
              <a:rPr dirty="0" sz="2400" spc="-8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signal</a:t>
            </a:r>
            <a:r>
              <a:rPr dirty="0" sz="24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sequences</a:t>
            </a:r>
            <a:endParaRPr sz="2400">
              <a:latin typeface="Trebuchet MS"/>
              <a:cs typeface="Trebuchet MS"/>
            </a:endParaRPr>
          </a:p>
          <a:p>
            <a:pPr marL="356870">
              <a:lnSpc>
                <a:spcPct val="100000"/>
              </a:lnSpc>
              <a:spcBef>
                <a:spcPts val="5"/>
              </a:spcBef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meant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for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various</a:t>
            </a:r>
            <a:r>
              <a:rPr dirty="0" sz="24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organelles.</a:t>
            </a:r>
            <a:endParaRPr sz="2400">
              <a:latin typeface="Trebuchet MS"/>
              <a:cs typeface="Trebuchet MS"/>
            </a:endParaRPr>
          </a:p>
          <a:p>
            <a:pPr marL="356870" marR="135890" indent="-344805">
              <a:lnSpc>
                <a:spcPct val="100000"/>
              </a:lnSpc>
              <a:spcBef>
                <a:spcPts val="985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Describe</a:t>
            </a:r>
            <a:r>
              <a:rPr dirty="0" sz="24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pathways</a:t>
            </a:r>
            <a:r>
              <a:rPr dirty="0" sz="2400" spc="-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dirty="0" sz="2400" spc="-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potein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import</a:t>
            </a:r>
            <a:r>
              <a:rPr dirty="0" sz="2400" spc="-8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into</a:t>
            </a:r>
            <a:r>
              <a:rPr dirty="0" sz="24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mitochondria,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nuclei,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peroxisome</a:t>
            </a:r>
            <a:r>
              <a:rPr dirty="0" sz="24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24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Endoplasmic</a:t>
            </a:r>
            <a:r>
              <a:rPr dirty="0" sz="24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Reticulum</a:t>
            </a:r>
            <a:endParaRPr sz="2400">
              <a:latin typeface="Trebuchet MS"/>
              <a:cs typeface="Trebuchet MS"/>
            </a:endParaRPr>
          </a:p>
          <a:p>
            <a:pPr marL="356870" indent="-344170">
              <a:lnSpc>
                <a:spcPct val="100000"/>
              </a:lnSpc>
              <a:spcBef>
                <a:spcPts val="1010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Explain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dirty="0" sz="24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biochemical</a:t>
            </a:r>
            <a:r>
              <a:rPr dirty="0" sz="2400" spc="-8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mechanism</a:t>
            </a:r>
            <a:r>
              <a:rPr dirty="0" sz="2400" spc="-8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dirty="0" sz="24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I-cell</a:t>
            </a:r>
            <a:r>
              <a:rPr dirty="0" sz="24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disease.</a:t>
            </a:r>
            <a:endParaRPr sz="2400">
              <a:latin typeface="Trebuchet MS"/>
              <a:cs typeface="Trebuchet MS"/>
            </a:endParaRPr>
          </a:p>
          <a:p>
            <a:pPr marL="356870" indent="-344170">
              <a:lnSpc>
                <a:spcPct val="100000"/>
              </a:lnSpc>
              <a:spcBef>
                <a:spcPts val="1010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Discuss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dirty="0" sz="24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protein</a:t>
            </a:r>
            <a:r>
              <a:rPr dirty="0" sz="2400" spc="-9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targeting</a:t>
            </a:r>
            <a:r>
              <a:rPr dirty="0" sz="2400" spc="-1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defect</a:t>
            </a:r>
            <a:r>
              <a:rPr dirty="0" sz="2400" spc="-9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Zellweger</a:t>
            </a:r>
            <a:r>
              <a:rPr dirty="0" sz="24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syndrome.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56310" y="1104087"/>
            <a:ext cx="8376920" cy="20840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6870" marR="626745" indent="-344805">
              <a:lnSpc>
                <a:spcPct val="100000"/>
              </a:lnSpc>
              <a:spcBef>
                <a:spcPts val="100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Proteins</a:t>
            </a:r>
            <a:r>
              <a:rPr dirty="0" sz="2400" spc="-8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which</a:t>
            </a:r>
            <a:r>
              <a:rPr dirty="0" sz="24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are</a:t>
            </a:r>
            <a:r>
              <a:rPr dirty="0" sz="24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synthesized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on</a:t>
            </a:r>
            <a:r>
              <a:rPr dirty="0" sz="24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‘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polyribosome’</a:t>
            </a:r>
            <a:r>
              <a:rPr dirty="0" sz="2400" spc="-1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25">
                <a:solidFill>
                  <a:srgbClr val="404040"/>
                </a:solidFill>
                <a:latin typeface="Trebuchet MS"/>
                <a:cs typeface="Trebuchet MS"/>
              </a:rPr>
              <a:t>are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destined</a:t>
            </a:r>
            <a:r>
              <a:rPr dirty="0" sz="2400" spc="-8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dirty="0" sz="2400" spc="-8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either</a:t>
            </a:r>
            <a:r>
              <a:rPr dirty="0" sz="2400" spc="-8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various</a:t>
            </a:r>
            <a:r>
              <a:rPr dirty="0" sz="2400" spc="-9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organelles,</a:t>
            </a:r>
            <a:r>
              <a:rPr dirty="0" sz="24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cytosol,</a:t>
            </a:r>
            <a:r>
              <a:rPr dirty="0" sz="24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20">
                <a:solidFill>
                  <a:srgbClr val="404040"/>
                </a:solidFill>
                <a:latin typeface="Trebuchet MS"/>
                <a:cs typeface="Trebuchet MS"/>
              </a:rPr>
              <a:t>cell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membrane</a:t>
            </a:r>
            <a:r>
              <a:rPr dirty="0" sz="2400" spc="-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or</a:t>
            </a:r>
            <a:r>
              <a:rPr dirty="0" sz="2400" spc="-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are</a:t>
            </a:r>
            <a:r>
              <a:rPr dirty="0" sz="24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being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exported</a:t>
            </a:r>
            <a:r>
              <a:rPr dirty="0" sz="2400" spc="-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20">
                <a:solidFill>
                  <a:srgbClr val="404040"/>
                </a:solidFill>
                <a:latin typeface="Trebuchet MS"/>
                <a:cs typeface="Trebuchet MS"/>
              </a:rPr>
              <a:t>out.</a:t>
            </a:r>
            <a:endParaRPr sz="2400">
              <a:latin typeface="Trebuchet MS"/>
              <a:cs typeface="Trebuchet MS"/>
            </a:endParaRPr>
          </a:p>
          <a:p>
            <a:pPr marL="356870" indent="-344170">
              <a:lnSpc>
                <a:spcPct val="100000"/>
              </a:lnSpc>
              <a:spcBef>
                <a:spcPts val="1805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Blobel</a:t>
            </a:r>
            <a:r>
              <a:rPr dirty="0" sz="2400" spc="-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dirty="0" sz="24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1970</a:t>
            </a:r>
            <a:r>
              <a:rPr dirty="0" sz="2400" spc="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proposed</a:t>
            </a:r>
            <a:r>
              <a:rPr dirty="0" sz="2400" spc="-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that</a:t>
            </a:r>
            <a:r>
              <a:rPr dirty="0" sz="2400" spc="-8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protein</a:t>
            </a:r>
            <a:r>
              <a:rPr dirty="0" sz="24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need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signal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or</a:t>
            </a:r>
            <a:r>
              <a:rPr dirty="0" sz="24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coding</a:t>
            </a:r>
            <a:endParaRPr sz="2400">
              <a:latin typeface="Trebuchet MS"/>
              <a:cs typeface="Trebuchet MS"/>
            </a:endParaRPr>
          </a:p>
          <a:p>
            <a:pPr marL="356870">
              <a:lnSpc>
                <a:spcPct val="100000"/>
              </a:lnSpc>
              <a:spcBef>
                <a:spcPts val="5"/>
              </a:spcBef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sequence</a:t>
            </a:r>
            <a:r>
              <a:rPr dirty="0" sz="2400" spc="-8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dirty="0" sz="24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target</a:t>
            </a:r>
            <a:r>
              <a:rPr dirty="0" sz="2400" spc="-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them</a:t>
            </a:r>
            <a:r>
              <a:rPr dirty="0" sz="24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appropriately.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4014215"/>
            <a:ext cx="448309" cy="2844165"/>
          </a:xfrm>
          <a:custGeom>
            <a:avLst/>
            <a:gdLst/>
            <a:ahLst/>
            <a:cxnLst/>
            <a:rect l="l" t="t" r="r" b="b"/>
            <a:pathLst>
              <a:path w="448309" h="2844165">
                <a:moveTo>
                  <a:pt x="0" y="0"/>
                </a:moveTo>
                <a:lnTo>
                  <a:pt x="0" y="2843783"/>
                </a:lnTo>
                <a:lnTo>
                  <a:pt x="448056" y="2843783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="0">
                <a:solidFill>
                  <a:srgbClr val="90C225"/>
                </a:solidFill>
                <a:latin typeface="Trebuchet MS"/>
                <a:cs typeface="Trebuchet MS"/>
              </a:rPr>
              <a:t>Signal</a:t>
            </a:r>
            <a:r>
              <a:rPr dirty="0" spc="-85" b="0">
                <a:solidFill>
                  <a:srgbClr val="90C225"/>
                </a:solidFill>
                <a:latin typeface="Trebuchet MS"/>
                <a:cs typeface="Trebuchet MS"/>
              </a:rPr>
              <a:t> </a:t>
            </a:r>
            <a:r>
              <a:rPr dirty="0" spc="-10" b="0">
                <a:solidFill>
                  <a:srgbClr val="90C225"/>
                </a:solidFill>
                <a:latin typeface="Trebuchet MS"/>
                <a:cs typeface="Trebuchet MS"/>
              </a:rPr>
              <a:t>Hypothesis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756310" y="1513459"/>
            <a:ext cx="8415655" cy="414210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0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Proposed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by</a:t>
            </a:r>
            <a:r>
              <a:rPr dirty="0" sz="24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Blobel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Sabatini</a:t>
            </a:r>
            <a:r>
              <a:rPr dirty="0" sz="2400" spc="-8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dirty="0" sz="24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1971.</a:t>
            </a:r>
            <a:endParaRPr sz="2400">
              <a:latin typeface="Trebuchet MS"/>
              <a:cs typeface="Trebuchet MS"/>
            </a:endParaRPr>
          </a:p>
          <a:p>
            <a:pPr marL="356870" marR="5080" indent="-344805">
              <a:lnSpc>
                <a:spcPct val="100000"/>
              </a:lnSpc>
              <a:spcBef>
                <a:spcPts val="1800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dirty="0" sz="24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this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model,</a:t>
            </a:r>
            <a:r>
              <a:rPr dirty="0" sz="24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they</a:t>
            </a:r>
            <a:r>
              <a:rPr dirty="0" sz="24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proposed</a:t>
            </a:r>
            <a:r>
              <a:rPr dirty="0" sz="2400" spc="-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that</a:t>
            </a:r>
            <a:r>
              <a:rPr dirty="0" sz="2400" spc="-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membrane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bound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polyribosomes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2400" spc="-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cytosolic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free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polyribosomes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have</a:t>
            </a:r>
            <a:r>
              <a:rPr dirty="0" sz="2400" spc="-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20">
                <a:solidFill>
                  <a:srgbClr val="404040"/>
                </a:solidFill>
                <a:latin typeface="Trebuchet MS"/>
                <a:cs typeface="Trebuchet MS"/>
              </a:rPr>
              <a:t>same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structure.</a:t>
            </a:r>
            <a:endParaRPr sz="2400">
              <a:latin typeface="Trebuchet MS"/>
              <a:cs typeface="Trebuchet MS"/>
            </a:endParaRPr>
          </a:p>
          <a:p>
            <a:pPr algn="just" marL="355600" marR="383540" indent="-343535">
              <a:lnSpc>
                <a:spcPct val="100000"/>
              </a:lnSpc>
              <a:spcBef>
                <a:spcPts val="1805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difference</a:t>
            </a:r>
            <a:r>
              <a:rPr dirty="0" sz="2400" spc="-8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dirty="0" sz="24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them</a:t>
            </a:r>
            <a:r>
              <a:rPr dirty="0" sz="24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is</a:t>
            </a:r>
            <a:r>
              <a:rPr dirty="0" sz="2400" spc="-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that</a:t>
            </a:r>
            <a:r>
              <a:rPr dirty="0" sz="24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former</a:t>
            </a:r>
            <a:r>
              <a:rPr dirty="0" sz="24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synthesizes</a:t>
            </a:r>
            <a:r>
              <a:rPr dirty="0" sz="2400" spc="-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	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protein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which</a:t>
            </a:r>
            <a:r>
              <a:rPr dirty="0" sz="24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has</a:t>
            </a:r>
            <a:r>
              <a:rPr dirty="0" sz="2400" spc="-1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N-</a:t>
            </a:r>
            <a:r>
              <a:rPr dirty="0" sz="2400" spc="-1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terminal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signal</a:t>
            </a:r>
            <a:r>
              <a:rPr dirty="0" sz="24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peptide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,</a:t>
            </a:r>
            <a:r>
              <a:rPr dirty="0" sz="2400" spc="-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which</a:t>
            </a:r>
            <a:r>
              <a:rPr dirty="0" sz="2400" spc="-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25">
                <a:solidFill>
                  <a:srgbClr val="404040"/>
                </a:solidFill>
                <a:latin typeface="Trebuchet MS"/>
                <a:cs typeface="Trebuchet MS"/>
              </a:rPr>
              <a:t>is </a:t>
            </a:r>
            <a:r>
              <a:rPr dirty="0" sz="2400" spc="-25">
                <a:solidFill>
                  <a:srgbClr val="404040"/>
                </a:solidFill>
                <a:latin typeface="Trebuchet MS"/>
                <a:cs typeface="Trebuchet MS"/>
              </a:rPr>
              <a:t>	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responsible</a:t>
            </a:r>
            <a:r>
              <a:rPr dirty="0" sz="24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for</a:t>
            </a:r>
            <a:r>
              <a:rPr dirty="0" sz="24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attachment</a:t>
            </a:r>
            <a:r>
              <a:rPr dirty="0" sz="2400" spc="-1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dirty="0" sz="24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such</a:t>
            </a:r>
            <a:r>
              <a:rPr dirty="0" sz="24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polyribosome</a:t>
            </a:r>
            <a:r>
              <a:rPr dirty="0" sz="24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dirty="0" sz="24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25">
                <a:solidFill>
                  <a:srgbClr val="404040"/>
                </a:solidFill>
                <a:latin typeface="Trebuchet MS"/>
                <a:cs typeface="Trebuchet MS"/>
              </a:rPr>
              <a:t>the </a:t>
            </a:r>
            <a:r>
              <a:rPr dirty="0" sz="2400" spc="-25">
                <a:solidFill>
                  <a:srgbClr val="404040"/>
                </a:solidFill>
                <a:latin typeface="Trebuchet MS"/>
                <a:cs typeface="Trebuchet MS"/>
              </a:rPr>
              <a:t>	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membrane</a:t>
            </a:r>
            <a:r>
              <a:rPr dirty="0" sz="2400" spc="-8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dirty="0" sz="24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endoplasmic</a:t>
            </a:r>
            <a:r>
              <a:rPr dirty="0" sz="2400" spc="-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reticulum</a:t>
            </a:r>
            <a:r>
              <a:rPr dirty="0" sz="2400" spc="-8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(membrane</a:t>
            </a:r>
            <a:r>
              <a:rPr dirty="0" sz="2400" spc="-8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bound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	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polyribosomes)</a:t>
            </a:r>
            <a:r>
              <a:rPr dirty="0" sz="2400" spc="-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24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also</a:t>
            </a:r>
            <a:r>
              <a:rPr dirty="0" sz="24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allows</a:t>
            </a:r>
            <a:r>
              <a:rPr dirty="0" sz="2400" spc="-1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such</a:t>
            </a:r>
            <a:r>
              <a:rPr dirty="0" sz="24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proteins</a:t>
            </a:r>
            <a:r>
              <a:rPr dirty="0" sz="2400" spc="-8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get</a:t>
            </a:r>
            <a:r>
              <a:rPr dirty="0" sz="24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20">
                <a:solidFill>
                  <a:srgbClr val="404040"/>
                </a:solidFill>
                <a:latin typeface="Trebuchet MS"/>
                <a:cs typeface="Trebuchet MS"/>
              </a:rPr>
              <a:t>into </a:t>
            </a:r>
            <a:r>
              <a:rPr dirty="0" sz="2400" spc="-20">
                <a:solidFill>
                  <a:srgbClr val="404040"/>
                </a:solidFill>
                <a:latin typeface="Trebuchet MS"/>
                <a:cs typeface="Trebuchet MS"/>
              </a:rPr>
              <a:t>	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dirty="0" sz="24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lumen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dirty="0" sz="2400" spc="-1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25">
                <a:solidFill>
                  <a:srgbClr val="404040"/>
                </a:solidFill>
                <a:latin typeface="Trebuchet MS"/>
                <a:cs typeface="Trebuchet MS"/>
              </a:rPr>
              <a:t>ER.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4014215"/>
            <a:ext cx="448309" cy="2844165"/>
          </a:xfrm>
          <a:custGeom>
            <a:avLst/>
            <a:gdLst/>
            <a:ahLst/>
            <a:cxnLst/>
            <a:rect l="l" t="t" r="r" b="b"/>
            <a:pathLst>
              <a:path w="448309" h="2844165">
                <a:moveTo>
                  <a:pt x="0" y="0"/>
                </a:moveTo>
                <a:lnTo>
                  <a:pt x="0" y="2843783"/>
                </a:lnTo>
                <a:lnTo>
                  <a:pt x="448056" y="2843783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6310" y="408889"/>
            <a:ext cx="8074025" cy="11233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b="0">
                <a:solidFill>
                  <a:srgbClr val="90C225"/>
                </a:solidFill>
                <a:latin typeface="Trebuchet MS"/>
                <a:cs typeface="Trebuchet MS"/>
              </a:rPr>
              <a:t>Sorting</a:t>
            </a:r>
            <a:r>
              <a:rPr dirty="0" spc="-15" b="0">
                <a:solidFill>
                  <a:srgbClr val="90C225"/>
                </a:solidFill>
                <a:latin typeface="Trebuchet MS"/>
                <a:cs typeface="Trebuchet MS"/>
              </a:rPr>
              <a:t> </a:t>
            </a:r>
            <a:r>
              <a:rPr dirty="0" b="0">
                <a:solidFill>
                  <a:srgbClr val="90C225"/>
                </a:solidFill>
                <a:latin typeface="Trebuchet MS"/>
                <a:cs typeface="Trebuchet MS"/>
              </a:rPr>
              <a:t>of</a:t>
            </a:r>
            <a:r>
              <a:rPr dirty="0" spc="-45" b="0">
                <a:solidFill>
                  <a:srgbClr val="90C225"/>
                </a:solidFill>
                <a:latin typeface="Trebuchet MS"/>
                <a:cs typeface="Trebuchet MS"/>
              </a:rPr>
              <a:t> </a:t>
            </a:r>
            <a:r>
              <a:rPr dirty="0" b="0">
                <a:solidFill>
                  <a:srgbClr val="90C225"/>
                </a:solidFill>
                <a:latin typeface="Trebuchet MS"/>
                <a:cs typeface="Trebuchet MS"/>
              </a:rPr>
              <a:t>protein</a:t>
            </a:r>
            <a:r>
              <a:rPr dirty="0" spc="-30" b="0">
                <a:solidFill>
                  <a:srgbClr val="90C225"/>
                </a:solidFill>
                <a:latin typeface="Trebuchet MS"/>
                <a:cs typeface="Trebuchet MS"/>
              </a:rPr>
              <a:t> </a:t>
            </a:r>
            <a:r>
              <a:rPr dirty="0" b="0">
                <a:solidFill>
                  <a:srgbClr val="90C225"/>
                </a:solidFill>
                <a:latin typeface="Trebuchet MS"/>
                <a:cs typeface="Trebuchet MS"/>
              </a:rPr>
              <a:t>synthesized</a:t>
            </a:r>
            <a:r>
              <a:rPr dirty="0" spc="-70" b="0">
                <a:solidFill>
                  <a:srgbClr val="90C225"/>
                </a:solidFill>
                <a:latin typeface="Trebuchet MS"/>
                <a:cs typeface="Trebuchet MS"/>
              </a:rPr>
              <a:t> </a:t>
            </a:r>
            <a:r>
              <a:rPr dirty="0" b="0">
                <a:solidFill>
                  <a:srgbClr val="90C225"/>
                </a:solidFill>
                <a:latin typeface="Trebuchet MS"/>
                <a:cs typeface="Trebuchet MS"/>
              </a:rPr>
              <a:t>on</a:t>
            </a:r>
            <a:r>
              <a:rPr dirty="0" spc="-30" b="0">
                <a:solidFill>
                  <a:srgbClr val="90C225"/>
                </a:solidFill>
                <a:latin typeface="Trebuchet MS"/>
                <a:cs typeface="Trebuchet MS"/>
              </a:rPr>
              <a:t> </a:t>
            </a:r>
            <a:r>
              <a:rPr dirty="0" spc="-10" b="0">
                <a:solidFill>
                  <a:srgbClr val="90C225"/>
                </a:solidFill>
                <a:latin typeface="Trebuchet MS"/>
                <a:cs typeface="Trebuchet MS"/>
              </a:rPr>
              <a:t>rough </a:t>
            </a:r>
            <a:r>
              <a:rPr dirty="0" b="0">
                <a:solidFill>
                  <a:srgbClr val="90C225"/>
                </a:solidFill>
                <a:latin typeface="Trebuchet MS"/>
                <a:cs typeface="Trebuchet MS"/>
              </a:rPr>
              <a:t>endoplasmic</a:t>
            </a:r>
            <a:r>
              <a:rPr dirty="0" spc="-85" b="0">
                <a:solidFill>
                  <a:srgbClr val="90C225"/>
                </a:solidFill>
                <a:latin typeface="Trebuchet MS"/>
                <a:cs typeface="Trebuchet MS"/>
              </a:rPr>
              <a:t> </a:t>
            </a:r>
            <a:r>
              <a:rPr dirty="0" spc="-10" b="0">
                <a:solidFill>
                  <a:srgbClr val="90C225"/>
                </a:solidFill>
                <a:latin typeface="Trebuchet MS"/>
                <a:cs typeface="Trebuchet MS"/>
              </a:rPr>
              <a:t>reticulum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56870" marR="203200" indent="-344805">
              <a:lnSpc>
                <a:spcPct val="100000"/>
              </a:lnSpc>
              <a:spcBef>
                <a:spcPts val="100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pc="-10"/>
              <a:t>Proteins</a:t>
            </a:r>
            <a:r>
              <a:rPr dirty="0" spc="-110"/>
              <a:t> </a:t>
            </a:r>
            <a:r>
              <a:rPr dirty="0"/>
              <a:t>synthesized</a:t>
            </a:r>
            <a:r>
              <a:rPr dirty="0" spc="-70"/>
              <a:t> </a:t>
            </a:r>
            <a:r>
              <a:rPr dirty="0"/>
              <a:t>on</a:t>
            </a:r>
            <a:r>
              <a:rPr dirty="0" spc="-60"/>
              <a:t> </a:t>
            </a:r>
            <a:r>
              <a:rPr dirty="0"/>
              <a:t>rough</a:t>
            </a:r>
            <a:r>
              <a:rPr dirty="0" spc="-90"/>
              <a:t> </a:t>
            </a:r>
            <a:r>
              <a:rPr dirty="0"/>
              <a:t>endoplasmic</a:t>
            </a:r>
            <a:r>
              <a:rPr dirty="0" spc="-90"/>
              <a:t> </a:t>
            </a:r>
            <a:r>
              <a:rPr dirty="0"/>
              <a:t>reticulum</a:t>
            </a:r>
            <a:r>
              <a:rPr dirty="0" spc="-120"/>
              <a:t> </a:t>
            </a:r>
            <a:r>
              <a:rPr dirty="0" spc="-25"/>
              <a:t>are </a:t>
            </a:r>
            <a:r>
              <a:rPr dirty="0"/>
              <a:t>destined</a:t>
            </a:r>
            <a:r>
              <a:rPr dirty="0" spc="-65"/>
              <a:t> </a:t>
            </a:r>
            <a:r>
              <a:rPr dirty="0"/>
              <a:t>either</a:t>
            </a:r>
            <a:r>
              <a:rPr dirty="0" spc="-85"/>
              <a:t> </a:t>
            </a:r>
            <a:r>
              <a:rPr dirty="0"/>
              <a:t>for</a:t>
            </a:r>
            <a:r>
              <a:rPr dirty="0" spc="-35"/>
              <a:t> </a:t>
            </a:r>
            <a:r>
              <a:rPr dirty="0"/>
              <a:t>various</a:t>
            </a:r>
            <a:r>
              <a:rPr dirty="0" spc="-75"/>
              <a:t> </a:t>
            </a:r>
            <a:r>
              <a:rPr dirty="0"/>
              <a:t>membranes</a:t>
            </a:r>
            <a:r>
              <a:rPr dirty="0" spc="-75"/>
              <a:t> </a:t>
            </a:r>
            <a:r>
              <a:rPr dirty="0"/>
              <a:t>(membranes</a:t>
            </a:r>
            <a:r>
              <a:rPr dirty="0" spc="-75"/>
              <a:t> </a:t>
            </a:r>
            <a:r>
              <a:rPr dirty="0" spc="-25"/>
              <a:t>of </a:t>
            </a:r>
            <a:r>
              <a:rPr dirty="0"/>
              <a:t>endoplsmic</a:t>
            </a:r>
            <a:r>
              <a:rPr dirty="0" spc="-40"/>
              <a:t> </a:t>
            </a:r>
            <a:r>
              <a:rPr dirty="0"/>
              <a:t>reticulum</a:t>
            </a:r>
            <a:r>
              <a:rPr dirty="0" spc="-80"/>
              <a:t> </a:t>
            </a:r>
            <a:r>
              <a:rPr dirty="0"/>
              <a:t>,</a:t>
            </a:r>
            <a:r>
              <a:rPr dirty="0" spc="-15"/>
              <a:t> </a:t>
            </a:r>
            <a:r>
              <a:rPr dirty="0"/>
              <a:t>golgi</a:t>
            </a:r>
            <a:r>
              <a:rPr dirty="0" spc="-35"/>
              <a:t> </a:t>
            </a:r>
            <a:r>
              <a:rPr dirty="0"/>
              <a:t>apparatus</a:t>
            </a:r>
            <a:r>
              <a:rPr dirty="0" spc="-100"/>
              <a:t> </a:t>
            </a:r>
            <a:r>
              <a:rPr dirty="0"/>
              <a:t>and</a:t>
            </a:r>
            <a:r>
              <a:rPr dirty="0" spc="-30"/>
              <a:t> </a:t>
            </a:r>
            <a:r>
              <a:rPr dirty="0" spc="-10"/>
              <a:t>plasma </a:t>
            </a:r>
            <a:r>
              <a:rPr dirty="0"/>
              <a:t>membrane),</a:t>
            </a:r>
            <a:r>
              <a:rPr dirty="0" spc="-80"/>
              <a:t> </a:t>
            </a:r>
            <a:r>
              <a:rPr dirty="0"/>
              <a:t>lysosome</a:t>
            </a:r>
            <a:r>
              <a:rPr dirty="0" spc="10"/>
              <a:t> </a:t>
            </a:r>
            <a:r>
              <a:rPr dirty="0"/>
              <a:t>or</a:t>
            </a:r>
            <a:r>
              <a:rPr dirty="0" spc="-40"/>
              <a:t> </a:t>
            </a:r>
            <a:r>
              <a:rPr dirty="0"/>
              <a:t>they</a:t>
            </a:r>
            <a:r>
              <a:rPr dirty="0" spc="-70"/>
              <a:t> </a:t>
            </a:r>
            <a:r>
              <a:rPr dirty="0"/>
              <a:t>may</a:t>
            </a:r>
            <a:r>
              <a:rPr dirty="0" spc="-50"/>
              <a:t> </a:t>
            </a:r>
            <a:r>
              <a:rPr dirty="0"/>
              <a:t>be</a:t>
            </a:r>
            <a:r>
              <a:rPr dirty="0" spc="-25"/>
              <a:t> </a:t>
            </a:r>
            <a:r>
              <a:rPr dirty="0"/>
              <a:t>even</a:t>
            </a:r>
            <a:r>
              <a:rPr dirty="0" spc="-65"/>
              <a:t> </a:t>
            </a:r>
            <a:r>
              <a:rPr dirty="0" spc="-10"/>
              <a:t>secretory </a:t>
            </a:r>
            <a:r>
              <a:rPr dirty="0"/>
              <a:t>protein</a:t>
            </a:r>
            <a:r>
              <a:rPr dirty="0" spc="-80"/>
              <a:t> </a:t>
            </a:r>
            <a:r>
              <a:rPr dirty="0"/>
              <a:t>which</a:t>
            </a:r>
            <a:r>
              <a:rPr dirty="0" spc="-60"/>
              <a:t> </a:t>
            </a:r>
            <a:r>
              <a:rPr dirty="0"/>
              <a:t>are</a:t>
            </a:r>
            <a:r>
              <a:rPr dirty="0" spc="-25"/>
              <a:t> </a:t>
            </a:r>
            <a:r>
              <a:rPr dirty="0"/>
              <a:t>secreted</a:t>
            </a:r>
            <a:r>
              <a:rPr dirty="0" spc="-55"/>
              <a:t> </a:t>
            </a:r>
            <a:r>
              <a:rPr dirty="0"/>
              <a:t>outside</a:t>
            </a:r>
            <a:r>
              <a:rPr dirty="0" spc="-45"/>
              <a:t> </a:t>
            </a:r>
            <a:r>
              <a:rPr dirty="0"/>
              <a:t>the</a:t>
            </a:r>
            <a:r>
              <a:rPr dirty="0" spc="-55"/>
              <a:t> </a:t>
            </a:r>
            <a:r>
              <a:rPr dirty="0" spc="-10"/>
              <a:t>cell.</a:t>
            </a:r>
          </a:p>
          <a:p>
            <a:pPr marL="356870" marR="5080" indent="-344805">
              <a:lnSpc>
                <a:spcPct val="100000"/>
              </a:lnSpc>
              <a:spcBef>
                <a:spcPts val="1805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pc="-10"/>
              <a:t>Proteins</a:t>
            </a:r>
            <a:r>
              <a:rPr dirty="0" spc="-110"/>
              <a:t> </a:t>
            </a:r>
            <a:r>
              <a:rPr dirty="0"/>
              <a:t>synthesized</a:t>
            </a:r>
            <a:r>
              <a:rPr dirty="0" spc="-70"/>
              <a:t> </a:t>
            </a:r>
            <a:r>
              <a:rPr dirty="0"/>
              <a:t>on</a:t>
            </a:r>
            <a:r>
              <a:rPr dirty="0" spc="-60"/>
              <a:t> </a:t>
            </a:r>
            <a:r>
              <a:rPr dirty="0"/>
              <a:t>rough</a:t>
            </a:r>
            <a:r>
              <a:rPr dirty="0" spc="-90"/>
              <a:t> </a:t>
            </a:r>
            <a:r>
              <a:rPr dirty="0"/>
              <a:t>endoplasmic</a:t>
            </a:r>
            <a:r>
              <a:rPr dirty="0" spc="-90"/>
              <a:t> </a:t>
            </a:r>
            <a:r>
              <a:rPr dirty="0"/>
              <a:t>reticulum</a:t>
            </a:r>
            <a:r>
              <a:rPr dirty="0" spc="-120"/>
              <a:t> </a:t>
            </a:r>
            <a:r>
              <a:rPr dirty="0" spc="-20"/>
              <a:t>have </a:t>
            </a:r>
            <a:r>
              <a:rPr dirty="0"/>
              <a:t>N-</a:t>
            </a:r>
            <a:r>
              <a:rPr dirty="0" spc="-25"/>
              <a:t> </a:t>
            </a:r>
            <a:r>
              <a:rPr dirty="0"/>
              <a:t>terminal</a:t>
            </a:r>
            <a:r>
              <a:rPr dirty="0" spc="-60"/>
              <a:t> </a:t>
            </a:r>
            <a:r>
              <a:rPr dirty="0"/>
              <a:t>signal</a:t>
            </a:r>
            <a:r>
              <a:rPr dirty="0" spc="-10"/>
              <a:t> peptide.</a:t>
            </a:r>
          </a:p>
          <a:p>
            <a:pPr marL="356870" marR="211454" indent="-344805">
              <a:lnSpc>
                <a:spcPct val="100000"/>
              </a:lnSpc>
              <a:spcBef>
                <a:spcPts val="1805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/>
              <a:t>This</a:t>
            </a:r>
            <a:r>
              <a:rPr dirty="0" spc="-50"/>
              <a:t> </a:t>
            </a:r>
            <a:r>
              <a:rPr dirty="0"/>
              <a:t>signal</a:t>
            </a:r>
            <a:r>
              <a:rPr dirty="0" spc="-50"/>
              <a:t> </a:t>
            </a:r>
            <a:r>
              <a:rPr dirty="0"/>
              <a:t>peptide</a:t>
            </a:r>
            <a:r>
              <a:rPr dirty="0" spc="-70"/>
              <a:t> </a:t>
            </a:r>
            <a:r>
              <a:rPr dirty="0"/>
              <a:t>has</a:t>
            </a:r>
            <a:r>
              <a:rPr dirty="0" spc="-30"/>
              <a:t> </a:t>
            </a:r>
            <a:r>
              <a:rPr dirty="0"/>
              <a:t>approximately</a:t>
            </a:r>
            <a:r>
              <a:rPr dirty="0" spc="-95"/>
              <a:t> </a:t>
            </a:r>
            <a:r>
              <a:rPr dirty="0" spc="-10"/>
              <a:t>12-</a:t>
            </a:r>
            <a:r>
              <a:rPr dirty="0"/>
              <a:t>35</a:t>
            </a:r>
            <a:r>
              <a:rPr dirty="0" spc="15"/>
              <a:t> </a:t>
            </a:r>
            <a:r>
              <a:rPr dirty="0" spc="-10"/>
              <a:t>hydrophobic </a:t>
            </a:r>
            <a:r>
              <a:rPr dirty="0"/>
              <a:t>amino</a:t>
            </a:r>
            <a:r>
              <a:rPr dirty="0" spc="-60"/>
              <a:t> </a:t>
            </a:r>
            <a:r>
              <a:rPr dirty="0"/>
              <a:t>acids</a:t>
            </a:r>
            <a:r>
              <a:rPr dirty="0" spc="-75"/>
              <a:t> </a:t>
            </a:r>
            <a:r>
              <a:rPr dirty="0"/>
              <a:t>rich</a:t>
            </a:r>
            <a:r>
              <a:rPr dirty="0" spc="-60"/>
              <a:t> </a:t>
            </a:r>
            <a:r>
              <a:rPr dirty="0"/>
              <a:t>hydrophobic</a:t>
            </a:r>
            <a:r>
              <a:rPr dirty="0" spc="-75"/>
              <a:t> </a:t>
            </a:r>
            <a:r>
              <a:rPr dirty="0"/>
              <a:t>core</a:t>
            </a:r>
            <a:r>
              <a:rPr dirty="0" spc="-55"/>
              <a:t> </a:t>
            </a:r>
            <a:r>
              <a:rPr dirty="0"/>
              <a:t>and</a:t>
            </a:r>
            <a:r>
              <a:rPr dirty="0" spc="-60"/>
              <a:t> </a:t>
            </a:r>
            <a:r>
              <a:rPr dirty="0" spc="-10"/>
              <a:t>methionine </a:t>
            </a:r>
            <a:r>
              <a:rPr dirty="0"/>
              <a:t>towards</a:t>
            </a:r>
            <a:r>
              <a:rPr dirty="0" spc="-55"/>
              <a:t> </a:t>
            </a:r>
            <a:r>
              <a:rPr dirty="0"/>
              <a:t>N</a:t>
            </a:r>
            <a:r>
              <a:rPr dirty="0" spc="-40"/>
              <a:t> </a:t>
            </a:r>
            <a:r>
              <a:rPr dirty="0" spc="-10"/>
              <a:t>terminal.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867257" y="1219911"/>
            <a:ext cx="8119745" cy="37128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6870" indent="-344170">
              <a:lnSpc>
                <a:spcPts val="2735"/>
              </a:lnSpc>
              <a:spcBef>
                <a:spcPts val="100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Entry</a:t>
            </a:r>
            <a:r>
              <a:rPr dirty="0" sz="24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dirty="0" sz="24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protein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dirty="0" sz="24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ER</a:t>
            </a:r>
            <a:r>
              <a:rPr dirty="0" sz="24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lumen</a:t>
            </a:r>
            <a:r>
              <a:rPr dirty="0" sz="2400" spc="-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may</a:t>
            </a:r>
            <a:r>
              <a:rPr dirty="0" sz="24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be</a:t>
            </a:r>
            <a:r>
              <a:rPr dirty="0" sz="2400" spc="-1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dirty="0" sz="2400" spc="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cotranslational</a:t>
            </a:r>
            <a:r>
              <a:rPr dirty="0" sz="2400" spc="-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25">
                <a:solidFill>
                  <a:srgbClr val="404040"/>
                </a:solidFill>
                <a:latin typeface="Trebuchet MS"/>
                <a:cs typeface="Trebuchet MS"/>
              </a:rPr>
              <a:t>or</a:t>
            </a:r>
            <a:endParaRPr sz="2400">
              <a:latin typeface="Trebuchet MS"/>
              <a:cs typeface="Trebuchet MS"/>
            </a:endParaRPr>
          </a:p>
          <a:p>
            <a:pPr marL="356870">
              <a:lnSpc>
                <a:spcPts val="2735"/>
              </a:lnSpc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post-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translational</a:t>
            </a:r>
            <a:r>
              <a:rPr dirty="0" sz="2400" spc="-10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process.</a:t>
            </a:r>
            <a:endParaRPr sz="2400">
              <a:latin typeface="Trebuchet MS"/>
              <a:cs typeface="Trebuchet MS"/>
            </a:endParaRPr>
          </a:p>
          <a:p>
            <a:pPr marL="356870" indent="-344170">
              <a:lnSpc>
                <a:spcPct val="100000"/>
              </a:lnSpc>
              <a:spcBef>
                <a:spcPts val="1515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This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process</a:t>
            </a:r>
            <a:r>
              <a:rPr dirty="0" sz="2400" spc="-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contains</a:t>
            </a:r>
            <a:r>
              <a:rPr dirty="0" sz="2400" spc="-10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following</a:t>
            </a:r>
            <a:r>
              <a:rPr dirty="0" sz="24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steps:-</a:t>
            </a:r>
            <a:endParaRPr sz="2400">
              <a:latin typeface="Trebuchet MS"/>
              <a:cs typeface="Trebuchet MS"/>
            </a:endParaRPr>
          </a:p>
          <a:p>
            <a:pPr marL="527685" marR="117475" indent="-515620">
              <a:lnSpc>
                <a:spcPct val="90100"/>
              </a:lnSpc>
              <a:spcBef>
                <a:spcPts val="1800"/>
              </a:spcBef>
              <a:buClr>
                <a:srgbClr val="90C225"/>
              </a:buClr>
              <a:buSzPct val="79166"/>
              <a:buAutoNum type="arabicPeriod"/>
              <a:tabLst>
                <a:tab pos="527685" algn="l"/>
              </a:tabLst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dirty="0" sz="24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terminal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70 amino</a:t>
            </a:r>
            <a:r>
              <a:rPr dirty="0" sz="2400" spc="-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acid</a:t>
            </a:r>
            <a:r>
              <a:rPr dirty="0" sz="2400" spc="-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chain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is</a:t>
            </a:r>
            <a:r>
              <a:rPr dirty="0" sz="24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recognized</a:t>
            </a:r>
            <a:r>
              <a:rPr dirty="0" sz="2400" spc="-8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by</a:t>
            </a:r>
            <a:r>
              <a:rPr dirty="0" sz="2400" spc="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 b="1">
                <a:solidFill>
                  <a:srgbClr val="404040"/>
                </a:solidFill>
                <a:latin typeface="Trebuchet MS"/>
                <a:cs typeface="Trebuchet MS"/>
              </a:rPr>
              <a:t>signal </a:t>
            </a:r>
            <a:r>
              <a:rPr dirty="0" sz="2400" b="1">
                <a:solidFill>
                  <a:srgbClr val="404040"/>
                </a:solidFill>
                <a:latin typeface="Trebuchet MS"/>
                <a:cs typeface="Trebuchet MS"/>
              </a:rPr>
              <a:t>recognition</a:t>
            </a:r>
            <a:r>
              <a:rPr dirty="0" sz="2400" spc="-95" b="1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b="1">
                <a:solidFill>
                  <a:srgbClr val="404040"/>
                </a:solidFill>
                <a:latin typeface="Trebuchet MS"/>
                <a:cs typeface="Trebuchet MS"/>
              </a:rPr>
              <a:t>particle(SRP),</a:t>
            </a:r>
            <a:r>
              <a:rPr dirty="0" sz="2400" spc="5" b="1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which</a:t>
            </a:r>
            <a:r>
              <a:rPr dirty="0" sz="24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contains</a:t>
            </a:r>
            <a:r>
              <a:rPr dirty="0" sz="2400" spc="-10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an</a:t>
            </a:r>
            <a:r>
              <a:rPr dirty="0" sz="24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25">
                <a:solidFill>
                  <a:srgbClr val="404040"/>
                </a:solidFill>
                <a:latin typeface="Trebuchet MS"/>
                <a:cs typeface="Trebuchet MS"/>
              </a:rPr>
              <a:t>RNA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molecule</a:t>
            </a:r>
            <a:r>
              <a:rPr dirty="0" sz="24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addition</a:t>
            </a:r>
            <a:r>
              <a:rPr dirty="0" sz="2400" spc="-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protein</a:t>
            </a:r>
            <a:r>
              <a:rPr dirty="0" sz="2400" spc="-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components.</a:t>
            </a:r>
            <a:endParaRPr sz="2400">
              <a:latin typeface="Trebuchet MS"/>
              <a:cs typeface="Trebuchet MS"/>
            </a:endParaRPr>
          </a:p>
          <a:p>
            <a:pPr marL="527685" marR="5080" indent="-515620">
              <a:lnSpc>
                <a:spcPct val="90000"/>
              </a:lnSpc>
              <a:spcBef>
                <a:spcPts val="1800"/>
              </a:spcBef>
              <a:buAutoNum type="arabicPeriod"/>
              <a:tabLst>
                <a:tab pos="527685" algn="l"/>
                <a:tab pos="619125" algn="l"/>
              </a:tabLst>
            </a:pPr>
            <a:r>
              <a:rPr dirty="0" sz="1900">
                <a:solidFill>
                  <a:srgbClr val="90C225"/>
                </a:solidFill>
                <a:latin typeface="Trebuchet MS"/>
                <a:cs typeface="Trebuchet MS"/>
              </a:rPr>
              <a:t>	</a:t>
            </a:r>
            <a:r>
              <a:rPr dirty="0" sz="2400" spc="-10" b="1">
                <a:solidFill>
                  <a:srgbClr val="404040"/>
                </a:solidFill>
                <a:latin typeface="Trebuchet MS"/>
                <a:cs typeface="Trebuchet MS"/>
              </a:rPr>
              <a:t>SRP-</a:t>
            </a:r>
            <a:r>
              <a:rPr dirty="0" sz="2400" b="1">
                <a:solidFill>
                  <a:srgbClr val="404040"/>
                </a:solidFill>
                <a:latin typeface="Trebuchet MS"/>
                <a:cs typeface="Trebuchet MS"/>
              </a:rPr>
              <a:t>ribosome</a:t>
            </a:r>
            <a:r>
              <a:rPr dirty="0" sz="2400" spc="-85" b="1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b="1">
                <a:solidFill>
                  <a:srgbClr val="404040"/>
                </a:solidFill>
                <a:latin typeface="Trebuchet MS"/>
                <a:cs typeface="Trebuchet MS"/>
              </a:rPr>
              <a:t>–protein</a:t>
            </a:r>
            <a:r>
              <a:rPr dirty="0" sz="2400" spc="-100" b="1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b="1">
                <a:solidFill>
                  <a:srgbClr val="404040"/>
                </a:solidFill>
                <a:latin typeface="Trebuchet MS"/>
                <a:cs typeface="Trebuchet MS"/>
              </a:rPr>
              <a:t>complex</a:t>
            </a:r>
            <a:r>
              <a:rPr dirty="0" sz="2400" spc="-35" b="1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traverses</a:t>
            </a:r>
            <a:r>
              <a:rPr dirty="0" sz="2400" spc="-9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through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endoplasmic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reticulum</a:t>
            </a:r>
            <a:r>
              <a:rPr dirty="0" sz="2400" spc="-9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membrane</a:t>
            </a:r>
            <a:r>
              <a:rPr dirty="0" sz="2400" spc="-9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via</a:t>
            </a:r>
            <a:r>
              <a:rPr dirty="0" sz="24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SRP</a:t>
            </a:r>
            <a:r>
              <a:rPr dirty="0" sz="2400" spc="-8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receptor</a:t>
            </a:r>
            <a:r>
              <a:rPr dirty="0" sz="2400" spc="-9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25">
                <a:solidFill>
                  <a:srgbClr val="404040"/>
                </a:solidFill>
                <a:latin typeface="Trebuchet MS"/>
                <a:cs typeface="Trebuchet MS"/>
              </a:rPr>
              <a:t>and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translocons.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4014215"/>
            <a:ext cx="448309" cy="2844165"/>
          </a:xfrm>
          <a:custGeom>
            <a:avLst/>
            <a:gdLst/>
            <a:ahLst/>
            <a:cxnLst/>
            <a:rect l="l" t="t" r="r" b="b"/>
            <a:pathLst>
              <a:path w="448309" h="2844165">
                <a:moveTo>
                  <a:pt x="0" y="0"/>
                </a:moveTo>
                <a:lnTo>
                  <a:pt x="0" y="2843783"/>
                </a:lnTo>
                <a:lnTo>
                  <a:pt x="448056" y="2843783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6310" y="631063"/>
            <a:ext cx="6944995" cy="11233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b="0">
                <a:solidFill>
                  <a:srgbClr val="90C225"/>
                </a:solidFill>
                <a:latin typeface="Trebuchet MS"/>
                <a:cs typeface="Trebuchet MS"/>
              </a:rPr>
              <a:t>Role</a:t>
            </a:r>
            <a:r>
              <a:rPr dirty="0" spc="-40" b="0">
                <a:solidFill>
                  <a:srgbClr val="90C225"/>
                </a:solidFill>
                <a:latin typeface="Trebuchet MS"/>
                <a:cs typeface="Trebuchet MS"/>
              </a:rPr>
              <a:t> </a:t>
            </a:r>
            <a:r>
              <a:rPr dirty="0" b="0">
                <a:solidFill>
                  <a:srgbClr val="90C225"/>
                </a:solidFill>
                <a:latin typeface="Trebuchet MS"/>
                <a:cs typeface="Trebuchet MS"/>
              </a:rPr>
              <a:t>of</a:t>
            </a:r>
            <a:r>
              <a:rPr dirty="0" spc="-65" b="0">
                <a:solidFill>
                  <a:srgbClr val="90C225"/>
                </a:solidFill>
                <a:latin typeface="Trebuchet MS"/>
                <a:cs typeface="Trebuchet MS"/>
              </a:rPr>
              <a:t> </a:t>
            </a:r>
            <a:r>
              <a:rPr dirty="0" b="0">
                <a:solidFill>
                  <a:srgbClr val="90C225"/>
                </a:solidFill>
                <a:latin typeface="Trebuchet MS"/>
                <a:cs typeface="Trebuchet MS"/>
              </a:rPr>
              <a:t>Golgi</a:t>
            </a:r>
            <a:r>
              <a:rPr dirty="0" spc="-30" b="0">
                <a:solidFill>
                  <a:srgbClr val="90C225"/>
                </a:solidFill>
                <a:latin typeface="Trebuchet MS"/>
                <a:cs typeface="Trebuchet MS"/>
              </a:rPr>
              <a:t> </a:t>
            </a:r>
            <a:r>
              <a:rPr dirty="0" b="0">
                <a:solidFill>
                  <a:srgbClr val="90C225"/>
                </a:solidFill>
                <a:latin typeface="Trebuchet MS"/>
                <a:cs typeface="Trebuchet MS"/>
              </a:rPr>
              <a:t>apparatus</a:t>
            </a:r>
            <a:r>
              <a:rPr dirty="0" spc="-125" b="0">
                <a:solidFill>
                  <a:srgbClr val="90C225"/>
                </a:solidFill>
                <a:latin typeface="Trebuchet MS"/>
                <a:cs typeface="Trebuchet MS"/>
              </a:rPr>
              <a:t> </a:t>
            </a:r>
            <a:r>
              <a:rPr dirty="0" b="0">
                <a:solidFill>
                  <a:srgbClr val="90C225"/>
                </a:solidFill>
                <a:latin typeface="Trebuchet MS"/>
                <a:cs typeface="Trebuchet MS"/>
              </a:rPr>
              <a:t>in</a:t>
            </a:r>
            <a:r>
              <a:rPr dirty="0" spc="-75" b="0">
                <a:solidFill>
                  <a:srgbClr val="90C225"/>
                </a:solidFill>
                <a:latin typeface="Trebuchet MS"/>
                <a:cs typeface="Trebuchet MS"/>
              </a:rPr>
              <a:t> </a:t>
            </a:r>
            <a:r>
              <a:rPr dirty="0" spc="-10" b="0">
                <a:solidFill>
                  <a:srgbClr val="90C225"/>
                </a:solidFill>
                <a:latin typeface="Trebuchet MS"/>
                <a:cs typeface="Trebuchet MS"/>
              </a:rPr>
              <a:t>protein synthesis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756310" y="2185238"/>
            <a:ext cx="8228965" cy="26790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27685" indent="-514984">
              <a:lnSpc>
                <a:spcPct val="100000"/>
              </a:lnSpc>
              <a:spcBef>
                <a:spcPts val="100"/>
              </a:spcBef>
              <a:buClr>
                <a:srgbClr val="90C225"/>
              </a:buClr>
              <a:buSzPct val="79166"/>
              <a:buAutoNum type="alphaUcPeriod"/>
              <a:tabLst>
                <a:tab pos="527685" algn="l"/>
              </a:tabLst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Golgi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apparatus</a:t>
            </a:r>
            <a:r>
              <a:rPr dirty="0" sz="2400" spc="-1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is</a:t>
            </a:r>
            <a:r>
              <a:rPr dirty="0" sz="24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involved</a:t>
            </a:r>
            <a:r>
              <a:rPr dirty="0" sz="2400" spc="-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dirty="0" sz="2400" spc="-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“O”</a:t>
            </a:r>
            <a:r>
              <a:rPr dirty="0" sz="24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glycosylation</a:t>
            </a:r>
            <a:r>
              <a:rPr dirty="0" sz="2400" spc="-25">
                <a:solidFill>
                  <a:srgbClr val="404040"/>
                </a:solidFill>
                <a:latin typeface="Trebuchet MS"/>
                <a:cs typeface="Trebuchet MS"/>
              </a:rPr>
              <a:t> of</a:t>
            </a:r>
            <a:endParaRPr sz="2400">
              <a:latin typeface="Trebuchet MS"/>
              <a:cs typeface="Trebuchet MS"/>
            </a:endParaRPr>
          </a:p>
          <a:p>
            <a:pPr marL="527685">
              <a:lnSpc>
                <a:spcPct val="100000"/>
              </a:lnSpc>
              <a:spcBef>
                <a:spcPts val="5"/>
              </a:spcBef>
            </a:pP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proteins.</a:t>
            </a:r>
            <a:endParaRPr sz="2400">
              <a:latin typeface="Trebuchet MS"/>
              <a:cs typeface="Trebuchet MS"/>
            </a:endParaRPr>
          </a:p>
          <a:p>
            <a:pPr marL="527685" marR="932180" indent="-515620">
              <a:lnSpc>
                <a:spcPct val="100000"/>
              </a:lnSpc>
              <a:spcBef>
                <a:spcPts val="1800"/>
              </a:spcBef>
              <a:buClr>
                <a:srgbClr val="90C225"/>
              </a:buClr>
              <a:buSzPct val="79166"/>
              <a:buAutoNum type="alphaUcPeriod" startAt="2"/>
              <a:tabLst>
                <a:tab pos="527685" algn="l"/>
              </a:tabLst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Involved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dirty="0" sz="2400" spc="-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processing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dirty="0" sz="24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oligosaccharide</a:t>
            </a:r>
            <a:r>
              <a:rPr dirty="0" sz="2400" spc="-9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chain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25">
                <a:solidFill>
                  <a:srgbClr val="404040"/>
                </a:solidFill>
                <a:latin typeface="Trebuchet MS"/>
                <a:cs typeface="Trebuchet MS"/>
              </a:rPr>
              <a:t>of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membrane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24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other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N-</a:t>
            </a:r>
            <a:r>
              <a:rPr dirty="0" sz="2400" spc="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linked</a:t>
            </a:r>
            <a:r>
              <a:rPr dirty="0" sz="2400" spc="-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glycoproteins.</a:t>
            </a:r>
            <a:endParaRPr sz="2400">
              <a:latin typeface="Trebuchet MS"/>
              <a:cs typeface="Trebuchet MS"/>
            </a:endParaRPr>
          </a:p>
          <a:p>
            <a:pPr marL="527685" indent="-514984">
              <a:lnSpc>
                <a:spcPct val="100000"/>
              </a:lnSpc>
              <a:spcBef>
                <a:spcPts val="1805"/>
              </a:spcBef>
              <a:buClr>
                <a:srgbClr val="90C225"/>
              </a:buClr>
              <a:buSzPct val="79166"/>
              <a:buAutoNum type="alphaUcPeriod" startAt="2"/>
              <a:tabLst>
                <a:tab pos="527685" algn="l"/>
              </a:tabLst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Golgi</a:t>
            </a:r>
            <a:r>
              <a:rPr dirty="0" sz="24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apparatus</a:t>
            </a:r>
            <a:r>
              <a:rPr dirty="0" sz="2400" spc="-9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is</a:t>
            </a:r>
            <a:r>
              <a:rPr dirty="0" sz="24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involved</a:t>
            </a:r>
            <a:r>
              <a:rPr dirty="0" sz="2400" spc="-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dirty="0" sz="24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sorting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dirty="0" sz="24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various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proteins</a:t>
            </a:r>
            <a:endParaRPr sz="2400">
              <a:latin typeface="Trebuchet MS"/>
              <a:cs typeface="Trebuchet MS"/>
            </a:endParaRPr>
          </a:p>
          <a:p>
            <a:pPr marL="527685">
              <a:lnSpc>
                <a:spcPct val="100000"/>
              </a:lnSpc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prior</a:t>
            </a:r>
            <a:r>
              <a:rPr dirty="0" sz="2400" spc="-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dirty="0" sz="24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their</a:t>
            </a:r>
            <a:r>
              <a:rPr dirty="0" sz="2400" spc="-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delivery</a:t>
            </a:r>
            <a:r>
              <a:rPr dirty="0" sz="24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their</a:t>
            </a:r>
            <a:r>
              <a:rPr dirty="0" sz="2400" spc="-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targets.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08710" y="1020902"/>
            <a:ext cx="8308340" cy="4325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0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Endoplasmic</a:t>
            </a:r>
            <a:r>
              <a:rPr dirty="0" sz="24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reticulum</a:t>
            </a:r>
            <a:r>
              <a:rPr dirty="0" sz="2400" spc="-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contains</a:t>
            </a:r>
            <a:r>
              <a:rPr dirty="0" sz="2400" spc="-8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rich</a:t>
            </a:r>
            <a:r>
              <a:rPr dirty="0" sz="24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number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dirty="0" sz="2400" spc="-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chaperons</a:t>
            </a:r>
            <a:endParaRPr sz="2400">
              <a:latin typeface="Trebuchet MS"/>
              <a:cs typeface="Trebuchet MS"/>
            </a:endParaRPr>
          </a:p>
          <a:p>
            <a:pPr marL="356870">
              <a:lnSpc>
                <a:spcPct val="100000"/>
              </a:lnSpc>
              <a:spcBef>
                <a:spcPts val="5"/>
              </a:spcBef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2400" spc="-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folding</a:t>
            </a:r>
            <a:r>
              <a:rPr dirty="0" sz="2400" spc="-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enzymes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which</a:t>
            </a:r>
            <a:r>
              <a:rPr dirty="0" sz="24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assist</a:t>
            </a:r>
            <a:r>
              <a:rPr dirty="0" sz="24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dirty="0" sz="2400" spc="-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protein</a:t>
            </a:r>
            <a:r>
              <a:rPr dirty="0" sz="2400" spc="-9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folding.</a:t>
            </a:r>
            <a:endParaRPr sz="2400">
              <a:latin typeface="Trebuchet MS"/>
              <a:cs typeface="Trebuchet MS"/>
            </a:endParaRPr>
          </a:p>
          <a:p>
            <a:pPr marL="356870" indent="-344170">
              <a:lnSpc>
                <a:spcPct val="100000"/>
              </a:lnSpc>
              <a:spcBef>
                <a:spcPts val="1800"/>
              </a:spcBef>
              <a:buClr>
                <a:srgbClr val="90C225"/>
              </a:buClr>
              <a:buSzPct val="79166"/>
              <a:buFont typeface="Wingdings 3"/>
              <a:buChar char=""/>
              <a:tabLst>
                <a:tab pos="356870" algn="l"/>
              </a:tabLst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Chaperons</a:t>
            </a:r>
            <a:r>
              <a:rPr dirty="0" sz="2400" spc="-9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enzymes</a:t>
            </a:r>
            <a:r>
              <a:rPr dirty="0" sz="24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present</a:t>
            </a:r>
            <a:r>
              <a:rPr dirty="0" sz="2400" spc="-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ER</a:t>
            </a:r>
            <a:r>
              <a:rPr dirty="0" sz="24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20">
                <a:solidFill>
                  <a:srgbClr val="404040"/>
                </a:solidFill>
                <a:latin typeface="Trebuchet MS"/>
                <a:cs typeface="Trebuchet MS"/>
              </a:rPr>
              <a:t>are-</a:t>
            </a:r>
            <a:endParaRPr sz="2400">
              <a:latin typeface="Trebuchet MS"/>
              <a:cs typeface="Trebuchet MS"/>
            </a:endParaRPr>
          </a:p>
          <a:p>
            <a:pPr marL="448309" indent="-435609">
              <a:lnSpc>
                <a:spcPct val="100000"/>
              </a:lnSpc>
              <a:spcBef>
                <a:spcPts val="1805"/>
              </a:spcBef>
              <a:buClr>
                <a:srgbClr val="90C225"/>
              </a:buClr>
              <a:buSzPct val="79166"/>
              <a:buFont typeface="Wingdings"/>
              <a:buChar char=""/>
              <a:tabLst>
                <a:tab pos="448309" algn="l"/>
              </a:tabLst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Calnexin</a:t>
            </a:r>
            <a:r>
              <a:rPr dirty="0" sz="24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(ER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membrane)</a:t>
            </a:r>
            <a:endParaRPr sz="2400">
              <a:latin typeface="Trebuchet MS"/>
              <a:cs typeface="Trebuchet MS"/>
            </a:endParaRPr>
          </a:p>
          <a:p>
            <a:pPr marL="448309" indent="-435609">
              <a:lnSpc>
                <a:spcPct val="100000"/>
              </a:lnSpc>
              <a:spcBef>
                <a:spcPts val="1800"/>
              </a:spcBef>
              <a:buClr>
                <a:srgbClr val="90C225"/>
              </a:buClr>
              <a:buSzPct val="79166"/>
              <a:buFont typeface="Wingdings"/>
              <a:buChar char=""/>
              <a:tabLst>
                <a:tab pos="448309" algn="l"/>
              </a:tabLst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Calreticulin</a:t>
            </a:r>
            <a:r>
              <a:rPr dirty="0" sz="24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(ER</a:t>
            </a:r>
            <a:r>
              <a:rPr dirty="0" sz="24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lumen)</a:t>
            </a:r>
            <a:endParaRPr sz="2400">
              <a:latin typeface="Trebuchet MS"/>
              <a:cs typeface="Trebuchet MS"/>
            </a:endParaRPr>
          </a:p>
          <a:p>
            <a:pPr marL="356870" indent="-344170">
              <a:lnSpc>
                <a:spcPct val="100000"/>
              </a:lnSpc>
              <a:spcBef>
                <a:spcPts val="1805"/>
              </a:spcBef>
              <a:buClr>
                <a:srgbClr val="90C225"/>
              </a:buClr>
              <a:buSzPct val="79166"/>
              <a:buFont typeface="Wingdings"/>
              <a:buChar char=""/>
              <a:tabLst>
                <a:tab pos="356870" algn="l"/>
              </a:tabLst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BiP(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immunoglobulin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heavy</a:t>
            </a:r>
            <a:r>
              <a:rPr dirty="0" sz="2400" spc="-8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chain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binding</a:t>
            </a:r>
            <a:r>
              <a:rPr dirty="0" sz="2400" spc="-10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protein)</a:t>
            </a:r>
            <a:endParaRPr sz="2400">
              <a:latin typeface="Trebuchet MS"/>
              <a:cs typeface="Trebuchet MS"/>
            </a:endParaRPr>
          </a:p>
          <a:p>
            <a:pPr marL="356235" indent="-343535">
              <a:lnSpc>
                <a:spcPct val="100000"/>
              </a:lnSpc>
              <a:spcBef>
                <a:spcPts val="1800"/>
              </a:spcBef>
              <a:buClr>
                <a:srgbClr val="90C225"/>
              </a:buClr>
              <a:buSzPct val="79166"/>
              <a:buFont typeface="Wingdings"/>
              <a:buChar char=""/>
              <a:tabLst>
                <a:tab pos="356235" algn="l"/>
              </a:tabLst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GRP94(glucose</a:t>
            </a:r>
            <a:r>
              <a:rPr dirty="0" sz="2400" spc="-114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regulatory</a:t>
            </a:r>
            <a:r>
              <a:rPr dirty="0" sz="2400" spc="-1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protein)</a:t>
            </a:r>
            <a:endParaRPr sz="2400">
              <a:latin typeface="Trebuchet MS"/>
              <a:cs typeface="Trebuchet MS"/>
            </a:endParaRPr>
          </a:p>
          <a:p>
            <a:pPr marL="356235" indent="-343535">
              <a:lnSpc>
                <a:spcPct val="100000"/>
              </a:lnSpc>
              <a:spcBef>
                <a:spcPts val="1800"/>
              </a:spcBef>
              <a:buClr>
                <a:srgbClr val="90C225"/>
              </a:buClr>
              <a:buSzPct val="79166"/>
              <a:buFont typeface="Wingdings"/>
              <a:buChar char=""/>
              <a:tabLst>
                <a:tab pos="356235" algn="l"/>
              </a:tabLst>
            </a:pP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PDI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(protein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disulphide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isomerase)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2024-06-14T04:41:15Z</dcterms:created>
  <dcterms:modified xsi:type="dcterms:W3CDTF">2024-06-14T04:41:15Z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2024-06-14T00:00:00Z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2024-06-14T00:00:00Z</vt:filetime>
  </property>
  <property fmtid="{D5CDD505-2E9C-101B-9397-08002B2CF9AE}" pid="5" name="Producer">
    <vt:lpwstr>www.ilovepdf.com</vt:lpwstr>
  </property>
</Properties>
</file>