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180576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5" y="0"/>
                </a:moveTo>
                <a:lnTo>
                  <a:pt x="2043499" y="0"/>
                </a:lnTo>
                <a:lnTo>
                  <a:pt x="0" y="6858000"/>
                </a:lnTo>
                <a:lnTo>
                  <a:pt x="3008375" y="6858000"/>
                </a:lnTo>
                <a:lnTo>
                  <a:pt x="300837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2" y="0"/>
                </a:moveTo>
                <a:lnTo>
                  <a:pt x="0" y="0"/>
                </a:lnTo>
                <a:lnTo>
                  <a:pt x="1207430" y="6857999"/>
                </a:lnTo>
                <a:lnTo>
                  <a:pt x="2586142" y="6857999"/>
                </a:lnTo>
                <a:lnTo>
                  <a:pt x="2586142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6" y="6858000"/>
                </a:lnTo>
                <a:lnTo>
                  <a:pt x="2849639" y="6858000"/>
                </a:lnTo>
                <a:lnTo>
                  <a:pt x="284963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1" y="0"/>
                </a:lnTo>
                <a:lnTo>
                  <a:pt x="0" y="6858000"/>
                </a:lnTo>
                <a:lnTo>
                  <a:pt x="1289303" y="6858000"/>
                </a:lnTo>
                <a:lnTo>
                  <a:pt x="128930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1" y="6858000"/>
                </a:lnTo>
                <a:lnTo>
                  <a:pt x="1248203" y="6858000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180576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5" y="0"/>
                </a:moveTo>
                <a:lnTo>
                  <a:pt x="2043499" y="0"/>
                </a:lnTo>
                <a:lnTo>
                  <a:pt x="0" y="6858000"/>
                </a:lnTo>
                <a:lnTo>
                  <a:pt x="3008375" y="6858000"/>
                </a:lnTo>
                <a:lnTo>
                  <a:pt x="300837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2" y="0"/>
                </a:moveTo>
                <a:lnTo>
                  <a:pt x="0" y="0"/>
                </a:lnTo>
                <a:lnTo>
                  <a:pt x="1207430" y="6857999"/>
                </a:lnTo>
                <a:lnTo>
                  <a:pt x="2586142" y="6857999"/>
                </a:lnTo>
                <a:lnTo>
                  <a:pt x="2586142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6" y="6858000"/>
                </a:lnTo>
                <a:lnTo>
                  <a:pt x="2849639" y="6858000"/>
                </a:lnTo>
                <a:lnTo>
                  <a:pt x="284963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1" y="0"/>
                </a:lnTo>
                <a:lnTo>
                  <a:pt x="0" y="6858000"/>
                </a:lnTo>
                <a:lnTo>
                  <a:pt x="1289303" y="6858000"/>
                </a:lnTo>
                <a:lnTo>
                  <a:pt x="128930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1" y="6858000"/>
                </a:lnTo>
                <a:lnTo>
                  <a:pt x="1248203" y="6858000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31063"/>
            <a:ext cx="809053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1852929"/>
            <a:ext cx="8368665" cy="4142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841375" cy="5666740"/>
          </a:xfrm>
          <a:custGeom>
            <a:avLst/>
            <a:gdLst/>
            <a:ahLst/>
            <a:cxnLst/>
            <a:rect l="l" t="t" r="r" b="b"/>
            <a:pathLst>
              <a:path w="841375" h="5666740">
                <a:moveTo>
                  <a:pt x="841247" y="0"/>
                </a:moveTo>
                <a:lnTo>
                  <a:pt x="0" y="0"/>
                </a:lnTo>
                <a:lnTo>
                  <a:pt x="0" y="5666232"/>
                </a:lnTo>
                <a:lnTo>
                  <a:pt x="841247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7346" y="2348560"/>
            <a:ext cx="565213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>
                <a:solidFill>
                  <a:srgbClr val="90C225"/>
                </a:solidFill>
                <a:latin typeface="Arial"/>
                <a:cs typeface="Arial"/>
              </a:rPr>
              <a:t>Protein </a:t>
            </a:r>
            <a:r>
              <a:rPr dirty="0" sz="5400" spc="-45">
                <a:solidFill>
                  <a:srgbClr val="90C225"/>
                </a:solidFill>
                <a:latin typeface="Arial"/>
                <a:cs typeface="Arial"/>
              </a:rPr>
              <a:t>Targeting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422772" y="3327070"/>
            <a:ext cx="3883025" cy="1997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L="12700" marR="5080" indent="1219200">
              <a:lnSpc>
                <a:spcPct val="134600"/>
              </a:lnSpc>
              <a:spcBef>
                <a:spcPts val="105"/>
              </a:spcBef>
            </a:pPr>
            <a:r>
              <a:rPr dirty="0" sz="2400">
                <a:latin typeface="Trebuchet MS"/>
                <a:cs typeface="Trebuchet MS"/>
              </a:rPr>
              <a:t>By</a:t>
            </a:r>
            <a:r>
              <a:rPr dirty="0" sz="2400" spc="-6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Dr.</a:t>
            </a:r>
            <a:r>
              <a:rPr dirty="0" sz="2400" spc="-30">
                <a:latin typeface="Trebuchet MS"/>
                <a:cs typeface="Trebuchet MS"/>
              </a:rPr>
              <a:t> </a:t>
            </a:r>
            <a:r>
              <a:rPr dirty="0" sz="2400">
                <a:latin typeface="Trebuchet MS"/>
                <a:cs typeface="Trebuchet MS"/>
              </a:rPr>
              <a:t>Huma</a:t>
            </a:r>
            <a:r>
              <a:rPr dirty="0" sz="2400" spc="-55">
                <a:latin typeface="Trebuchet MS"/>
                <a:cs typeface="Trebuchet MS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Nasrat </a:t>
            </a:r>
            <a:r>
              <a:rPr dirty="0" sz="2400">
                <a:latin typeface="Trebuchet MS"/>
                <a:cs typeface="Trebuchet MS"/>
              </a:rPr>
              <a:t>Assistant</a:t>
            </a:r>
            <a:r>
              <a:rPr dirty="0" sz="2400" spc="-65">
                <a:latin typeface="Trebuchet MS"/>
                <a:cs typeface="Trebuchet MS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Professor </a:t>
            </a:r>
            <a:r>
              <a:rPr dirty="0" sz="2400">
                <a:latin typeface="Trebuchet MS"/>
                <a:cs typeface="Trebuchet MS"/>
              </a:rPr>
              <a:t>Department</a:t>
            </a:r>
            <a:r>
              <a:rPr dirty="0" sz="2400" spc="-70">
                <a:latin typeface="Trebuchet MS"/>
                <a:cs typeface="Trebuchet MS"/>
              </a:rPr>
              <a:t> </a:t>
            </a:r>
            <a:r>
              <a:rPr dirty="0" sz="2400">
                <a:latin typeface="Trebuchet MS"/>
                <a:cs typeface="Trebuchet MS"/>
              </a:rPr>
              <a:t>of</a:t>
            </a:r>
            <a:r>
              <a:rPr dirty="0" sz="2400" spc="-30">
                <a:latin typeface="Trebuchet MS"/>
                <a:cs typeface="Trebuchet MS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Biochemistry</a:t>
            </a:r>
            <a:endParaRPr sz="2400">
              <a:latin typeface="Trebuchet MS"/>
              <a:cs typeface="Trebuchet MS"/>
            </a:endParaRPr>
          </a:p>
          <a:p>
            <a:pPr marL="2125345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latin typeface="Trebuchet MS"/>
                <a:cs typeface="Trebuchet MS"/>
              </a:rPr>
              <a:t>GMC</a:t>
            </a:r>
            <a:r>
              <a:rPr dirty="0" sz="2400" spc="-20">
                <a:latin typeface="Trebuchet MS"/>
                <a:cs typeface="Trebuchet MS"/>
              </a:rPr>
              <a:t> </a:t>
            </a:r>
            <a:r>
              <a:rPr dirty="0" sz="2400" spc="-40">
                <a:latin typeface="Trebuchet MS"/>
                <a:cs typeface="Trebuchet MS"/>
              </a:rPr>
              <a:t>BHOPAL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latin typeface="Trebuchet MS"/>
                <a:cs typeface="Trebuchet MS"/>
              </a:rPr>
              <a:t>Peptidyl</a:t>
            </a:r>
            <a:r>
              <a:rPr dirty="0" spc="-120" b="0">
                <a:latin typeface="Trebuchet MS"/>
                <a:cs typeface="Trebuchet MS"/>
              </a:rPr>
              <a:t> </a:t>
            </a:r>
            <a:r>
              <a:rPr dirty="0" b="0">
                <a:latin typeface="Trebuchet MS"/>
                <a:cs typeface="Trebuchet MS"/>
              </a:rPr>
              <a:t>prolyl</a:t>
            </a:r>
            <a:r>
              <a:rPr dirty="0" spc="-85" b="0">
                <a:latin typeface="Trebuchet MS"/>
                <a:cs typeface="Trebuchet MS"/>
              </a:rPr>
              <a:t> </a:t>
            </a:r>
            <a:r>
              <a:rPr dirty="0" spc="-10" b="0">
                <a:latin typeface="Trebuchet MS"/>
                <a:cs typeface="Trebuchet MS"/>
              </a:rPr>
              <a:t>Cis-</a:t>
            </a:r>
            <a:r>
              <a:rPr dirty="0" b="0">
                <a:latin typeface="Trebuchet MS"/>
                <a:cs typeface="Trebuchet MS"/>
              </a:rPr>
              <a:t>trans</a:t>
            </a:r>
            <a:r>
              <a:rPr dirty="0" spc="-80" b="0">
                <a:latin typeface="Trebuchet MS"/>
                <a:cs typeface="Trebuchet MS"/>
              </a:rPr>
              <a:t> </a:t>
            </a:r>
            <a:r>
              <a:rPr dirty="0" spc="-10" b="0">
                <a:latin typeface="Trebuchet MS"/>
                <a:cs typeface="Trebuchet MS"/>
              </a:rPr>
              <a:t>Isomerase(PPI)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880973" y="1728342"/>
            <a:ext cx="8428355" cy="3776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marR="6350" indent="-34480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Misfolded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incompletely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folded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retained</a:t>
            </a:r>
            <a:r>
              <a:rPr dirty="0" sz="2400" spc="-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endoplasmic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reticulum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lumen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prevented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from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reaching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their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final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destination.</a:t>
            </a:r>
            <a:endParaRPr sz="2400">
              <a:latin typeface="Trebuchet MS"/>
              <a:cs typeface="Trebuchet MS"/>
            </a:endParaRPr>
          </a:p>
          <a:p>
            <a:pPr marL="356870" marR="5080" indent="-344805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Change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endoplasmic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reticulum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Ca2+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status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,redox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status,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exposure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toxins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viruses,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disturb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internal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milieu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lumen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leading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accumulation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misfolded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proteins.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  <a:tab pos="2393950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Accumulation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	of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such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misfolded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lumen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known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state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“ER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stress”.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519760"/>
            <a:ext cx="629666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Diseases</a:t>
            </a:r>
            <a:r>
              <a:rPr dirty="0" spc="-8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and</a:t>
            </a:r>
            <a:r>
              <a:rPr dirty="0" spc="-7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affected</a:t>
            </a:r>
            <a:r>
              <a:rPr dirty="0" spc="-5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90C225"/>
                </a:solidFill>
                <a:latin typeface="Trebuchet MS"/>
                <a:cs typeface="Trebuchet MS"/>
              </a:rPr>
              <a:t>proteins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671334" y="1156716"/>
          <a:ext cx="8685530" cy="530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950"/>
                <a:gridCol w="4297680"/>
              </a:tblGrid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Diseases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Affected</a:t>
                      </a:r>
                      <a:r>
                        <a:rPr dirty="0" sz="2400" spc="-4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proteins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70">
                          <a:latin typeface="Trebuchet MS"/>
                          <a:cs typeface="Trebuchet MS"/>
                        </a:rPr>
                        <a:t>Tay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–Sachs</a:t>
                      </a:r>
                      <a:r>
                        <a:rPr dirty="0" sz="2400" spc="-1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disease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Beta</a:t>
                      </a:r>
                      <a:r>
                        <a:rPr dirty="0" sz="2400" spc="-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2400" spc="-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hexosaminidase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Gaucher</a:t>
                      </a:r>
                      <a:r>
                        <a:rPr dirty="0" sz="2400" spc="-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disease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Beta</a:t>
                      </a:r>
                      <a:r>
                        <a:rPr dirty="0" sz="2400" spc="-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2400" spc="-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glucosidase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Cystic</a:t>
                      </a:r>
                      <a:r>
                        <a:rPr dirty="0" sz="2400" spc="-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fibrosis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20">
                          <a:latin typeface="Trebuchet MS"/>
                          <a:cs typeface="Trebuchet MS"/>
                        </a:rPr>
                        <a:t>CFTR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74295" marR="4584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dirty="0" sz="2400" spc="-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cell</a:t>
                      </a:r>
                      <a:r>
                        <a:rPr dirty="0" sz="2400" spc="-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disease</a:t>
                      </a:r>
                      <a:r>
                        <a:rPr dirty="0" sz="2400" spc="-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(inclusion</a:t>
                      </a:r>
                      <a:r>
                        <a:rPr dirty="0" sz="2400" spc="-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20">
                          <a:latin typeface="Trebuchet MS"/>
                          <a:cs typeface="Trebuchet MS"/>
                        </a:rPr>
                        <a:t>cell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disease</a:t>
                      </a:r>
                      <a:r>
                        <a:rPr dirty="0" sz="2400" spc="-9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50">
                          <a:latin typeface="Trebuchet MS"/>
                          <a:cs typeface="Trebuchet MS"/>
                        </a:rPr>
                        <a:t>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9226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N-</a:t>
                      </a:r>
                      <a:r>
                        <a:rPr dirty="0" sz="24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acetyl</a:t>
                      </a:r>
                      <a:r>
                        <a:rPr dirty="0" sz="2400" spc="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glucosamine-</a:t>
                      </a:r>
                      <a:r>
                        <a:rPr dirty="0" sz="2400" spc="-50">
                          <a:latin typeface="Trebuchet MS"/>
                          <a:cs typeface="Trebuchet MS"/>
                        </a:rPr>
                        <a:t>1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phosphotransferase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Von</a:t>
                      </a:r>
                      <a:r>
                        <a:rPr dirty="0" sz="2400" spc="-1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willebrand</a:t>
                      </a:r>
                      <a:r>
                        <a:rPr dirty="0" sz="2400" spc="-114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disease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Von</a:t>
                      </a:r>
                      <a:r>
                        <a:rPr dirty="0" sz="2400" spc="-1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willebrand</a:t>
                      </a:r>
                      <a:r>
                        <a:rPr dirty="0" sz="2400" spc="-114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factor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400" spc="-10">
                          <a:latin typeface="Trebuchet MS"/>
                          <a:cs typeface="Trebuchet MS"/>
                        </a:rPr>
                        <a:t>Hemophilia</a:t>
                      </a:r>
                      <a:r>
                        <a:rPr dirty="0" sz="2400" spc="-1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2400" spc="-1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dirty="0" sz="24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50">
                          <a:latin typeface="Trebuchet MS"/>
                          <a:cs typeface="Trebuchet MS"/>
                        </a:rPr>
                        <a:t>B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Factors</a:t>
                      </a:r>
                      <a:r>
                        <a:rPr dirty="0" sz="24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VIII</a:t>
                      </a:r>
                      <a:r>
                        <a:rPr dirty="0" sz="2400" spc="-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dirty="0" sz="2400" spc="-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25">
                          <a:latin typeface="Trebuchet MS"/>
                          <a:cs typeface="Trebuchet MS"/>
                        </a:rPr>
                        <a:t>IX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Familial</a:t>
                      </a:r>
                      <a:r>
                        <a:rPr dirty="0" sz="2400" spc="-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hypercholesterolemia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LDL</a:t>
                      </a:r>
                      <a:r>
                        <a:rPr dirty="0" sz="2400" spc="-1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receptor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α1</a:t>
                      </a:r>
                      <a:r>
                        <a:rPr dirty="0" sz="2400" spc="-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antitrypsin</a:t>
                      </a:r>
                      <a:r>
                        <a:rPr dirty="0" sz="2400" spc="-7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>
                          <a:latin typeface="Trebuchet MS"/>
                          <a:cs typeface="Trebuchet MS"/>
                        </a:rPr>
                        <a:t>deficiency</a:t>
                      </a:r>
                      <a:r>
                        <a:rPr dirty="0" sz="2400" spc="-1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20">
                          <a:latin typeface="Trebuchet MS"/>
                          <a:cs typeface="Trebuchet MS"/>
                        </a:rPr>
                        <a:t>with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liver</a:t>
                      </a:r>
                      <a:r>
                        <a:rPr dirty="0" sz="2400" spc="-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disease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α1</a:t>
                      </a:r>
                      <a:r>
                        <a:rPr dirty="0" sz="24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antitrypsin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400">
                          <a:latin typeface="Trebuchet MS"/>
                          <a:cs typeface="Trebuchet MS"/>
                        </a:rPr>
                        <a:t>Hereditary</a:t>
                      </a:r>
                      <a:r>
                        <a:rPr dirty="0" sz="2400" spc="-1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2400" spc="-10">
                          <a:latin typeface="Trebuchet MS"/>
                          <a:cs typeface="Trebuchet MS"/>
                        </a:rPr>
                        <a:t>hemochromatosis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400" spc="-25">
                          <a:latin typeface="Trebuchet MS"/>
                          <a:cs typeface="Trebuchet MS"/>
                        </a:rPr>
                        <a:t>HFE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PROTEIN</a:t>
            </a:r>
            <a:r>
              <a:rPr dirty="0" spc="-14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30" b="0">
                <a:solidFill>
                  <a:srgbClr val="90C225"/>
                </a:solidFill>
                <a:latin typeface="Trebuchet MS"/>
                <a:cs typeface="Trebuchet MS"/>
              </a:rPr>
              <a:t>DEGRADATION</a:t>
            </a:r>
            <a:r>
              <a:rPr dirty="0" spc="-9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IN</a:t>
            </a:r>
            <a:r>
              <a:rPr dirty="0" spc="-14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90C225"/>
                </a:solidFill>
                <a:latin typeface="Trebuchet MS"/>
                <a:cs typeface="Trebuchet MS"/>
              </a:rPr>
              <a:t>EUKARYOTES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6310" y="2057333"/>
            <a:ext cx="6939915" cy="1870710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356235" indent="-343535">
              <a:lnSpc>
                <a:spcPct val="100000"/>
              </a:lnSpc>
              <a:spcBef>
                <a:spcPts val="1110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356235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Lysosomal</a:t>
            </a:r>
            <a:r>
              <a:rPr dirty="0" sz="2400" spc="-1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degradation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Endoplasmic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reticulum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associated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degradation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(ERAD)/ubiquitin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mediated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degradation.</a:t>
            </a:r>
            <a:endParaRPr sz="2400">
              <a:latin typeface="Trebuchet MS"/>
              <a:cs typeface="Trebuchet MS"/>
            </a:endParaRPr>
          </a:p>
          <a:p>
            <a:pPr marL="356235" indent="-343535">
              <a:lnSpc>
                <a:spcPct val="100000"/>
              </a:lnSpc>
              <a:spcBef>
                <a:spcPts val="985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356235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Proteasome.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778383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0C225"/>
                </a:solidFill>
              </a:rPr>
              <a:t>SORTING</a:t>
            </a:r>
            <a:r>
              <a:rPr dirty="0" spc="-120">
                <a:solidFill>
                  <a:srgbClr val="90C225"/>
                </a:solidFill>
              </a:rPr>
              <a:t> </a:t>
            </a:r>
            <a:r>
              <a:rPr dirty="0">
                <a:solidFill>
                  <a:srgbClr val="90C225"/>
                </a:solidFill>
              </a:rPr>
              <a:t>OF</a:t>
            </a:r>
            <a:r>
              <a:rPr dirty="0" spc="-75">
                <a:solidFill>
                  <a:srgbClr val="90C225"/>
                </a:solidFill>
              </a:rPr>
              <a:t> </a:t>
            </a:r>
            <a:r>
              <a:rPr dirty="0">
                <a:solidFill>
                  <a:srgbClr val="90C225"/>
                </a:solidFill>
              </a:rPr>
              <a:t>PROTEINS</a:t>
            </a:r>
            <a:r>
              <a:rPr dirty="0" spc="-100">
                <a:solidFill>
                  <a:srgbClr val="90C225"/>
                </a:solidFill>
              </a:rPr>
              <a:t> </a:t>
            </a:r>
            <a:r>
              <a:rPr dirty="0" spc="-10">
                <a:solidFill>
                  <a:srgbClr val="90C225"/>
                </a:solidFill>
              </a:rPr>
              <a:t>SYNTHESIZED </a:t>
            </a:r>
            <a:r>
              <a:rPr dirty="0">
                <a:solidFill>
                  <a:srgbClr val="90C225"/>
                </a:solidFill>
              </a:rPr>
              <a:t>ON</a:t>
            </a:r>
            <a:r>
              <a:rPr dirty="0" spc="-70">
                <a:solidFill>
                  <a:srgbClr val="90C225"/>
                </a:solidFill>
              </a:rPr>
              <a:t> </a:t>
            </a:r>
            <a:r>
              <a:rPr dirty="0">
                <a:solidFill>
                  <a:srgbClr val="90C225"/>
                </a:solidFill>
              </a:rPr>
              <a:t>FREE</a:t>
            </a:r>
            <a:r>
              <a:rPr dirty="0" spc="-90">
                <a:solidFill>
                  <a:srgbClr val="90C225"/>
                </a:solidFill>
              </a:rPr>
              <a:t> </a:t>
            </a:r>
            <a:r>
              <a:rPr dirty="0">
                <a:solidFill>
                  <a:srgbClr val="90C225"/>
                </a:solidFill>
              </a:rPr>
              <a:t>RIBOSOMES</a:t>
            </a:r>
            <a:r>
              <a:rPr dirty="0" spc="-60">
                <a:solidFill>
                  <a:srgbClr val="90C225"/>
                </a:solidFill>
              </a:rPr>
              <a:t> </a:t>
            </a:r>
            <a:r>
              <a:rPr dirty="0">
                <a:solidFill>
                  <a:srgbClr val="90C225"/>
                </a:solidFill>
              </a:rPr>
              <a:t>IN</a:t>
            </a:r>
            <a:r>
              <a:rPr dirty="0" spc="-80">
                <a:solidFill>
                  <a:srgbClr val="90C225"/>
                </a:solidFill>
              </a:rPr>
              <a:t> </a:t>
            </a:r>
            <a:r>
              <a:rPr dirty="0" spc="-10">
                <a:solidFill>
                  <a:srgbClr val="90C225"/>
                </a:solidFill>
              </a:rPr>
              <a:t>CYTOSOL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6310" y="2185238"/>
            <a:ext cx="8301355" cy="2084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marR="7620" indent="-34480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Cytosolic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ribosomes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(free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ribosomes)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synthesized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proteins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which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targeted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either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mitochondria,</a:t>
            </a:r>
            <a:r>
              <a:rPr dirty="0" sz="2400" spc="-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nucleus,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peroxisome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retained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cytosol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itself.</a:t>
            </a:r>
            <a:endParaRPr sz="2400">
              <a:latin typeface="Trebuchet MS"/>
              <a:cs typeface="Trebuchet MS"/>
            </a:endParaRPr>
          </a:p>
          <a:p>
            <a:pPr algn="r" marL="344170" marR="36830" indent="-344170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441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Uptake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by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organelles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after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its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synthesis</a:t>
            </a:r>
            <a:endParaRPr sz="2400">
              <a:latin typeface="Trebuchet MS"/>
              <a:cs typeface="Trebuchet MS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complete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known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post</a:t>
            </a:r>
            <a:r>
              <a:rPr dirty="0" sz="24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translational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translocation.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Protein</a:t>
            </a:r>
            <a:r>
              <a:rPr dirty="0" spc="-95"/>
              <a:t> </a:t>
            </a:r>
            <a:r>
              <a:rPr dirty="0"/>
              <a:t>targeting</a:t>
            </a:r>
            <a:r>
              <a:rPr dirty="0" spc="-70"/>
              <a:t> </a:t>
            </a:r>
            <a:r>
              <a:rPr dirty="0"/>
              <a:t>to</a:t>
            </a:r>
            <a:r>
              <a:rPr dirty="0" spc="-95"/>
              <a:t> </a:t>
            </a:r>
            <a:r>
              <a:rPr dirty="0" spc="-10"/>
              <a:t>mitochondria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5008" rIns="0" bIns="0" rtlCol="0" vert="horz">
            <a:spAutoFit/>
          </a:bodyPr>
          <a:lstStyle/>
          <a:p>
            <a:pPr marL="356870" marR="213995" indent="-34480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/>
              <a:t>Though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proteins</a:t>
            </a:r>
            <a:r>
              <a:rPr dirty="0" spc="-60"/>
              <a:t> </a:t>
            </a:r>
            <a:r>
              <a:rPr dirty="0"/>
              <a:t>are</a:t>
            </a:r>
            <a:r>
              <a:rPr dirty="0" spc="-40"/>
              <a:t> </a:t>
            </a:r>
            <a:r>
              <a:rPr dirty="0"/>
              <a:t>located</a:t>
            </a:r>
            <a:r>
              <a:rPr dirty="0" spc="-45"/>
              <a:t> </a:t>
            </a:r>
            <a:r>
              <a:rPr dirty="0"/>
              <a:t>at</a:t>
            </a:r>
            <a:r>
              <a:rPr dirty="0" spc="-45"/>
              <a:t> </a:t>
            </a:r>
            <a:r>
              <a:rPr dirty="0"/>
              <a:t>various</a:t>
            </a:r>
            <a:r>
              <a:rPr dirty="0" spc="-35"/>
              <a:t> </a:t>
            </a:r>
            <a:r>
              <a:rPr dirty="0"/>
              <a:t>sub</a:t>
            </a:r>
            <a:r>
              <a:rPr dirty="0" spc="-25"/>
              <a:t> </a:t>
            </a:r>
            <a:r>
              <a:rPr dirty="0" spc="-10"/>
              <a:t>locations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mitochondria</a:t>
            </a:r>
            <a:r>
              <a:rPr dirty="0" spc="-65"/>
              <a:t> </a:t>
            </a:r>
            <a:r>
              <a:rPr dirty="0"/>
              <a:t>-</a:t>
            </a:r>
            <a:r>
              <a:rPr dirty="0" spc="-30"/>
              <a:t> </a:t>
            </a:r>
            <a:r>
              <a:rPr dirty="0"/>
              <a:t>outer</a:t>
            </a:r>
            <a:r>
              <a:rPr dirty="0" spc="-50"/>
              <a:t> </a:t>
            </a:r>
            <a:r>
              <a:rPr dirty="0"/>
              <a:t>mitochondrial</a:t>
            </a:r>
            <a:r>
              <a:rPr dirty="0" spc="-114"/>
              <a:t> </a:t>
            </a:r>
            <a:r>
              <a:rPr dirty="0"/>
              <a:t>membrane</a:t>
            </a:r>
            <a:r>
              <a:rPr dirty="0" spc="-50"/>
              <a:t> </a:t>
            </a:r>
            <a:r>
              <a:rPr dirty="0" spc="-10"/>
              <a:t>(OMM), </a:t>
            </a:r>
            <a:r>
              <a:rPr dirty="0"/>
              <a:t>inner</a:t>
            </a:r>
            <a:r>
              <a:rPr dirty="0" spc="-55"/>
              <a:t> </a:t>
            </a:r>
            <a:r>
              <a:rPr dirty="0"/>
              <a:t>mitochondrial</a:t>
            </a:r>
            <a:r>
              <a:rPr dirty="0" spc="-85"/>
              <a:t> </a:t>
            </a:r>
            <a:r>
              <a:rPr dirty="0"/>
              <a:t>membrane</a:t>
            </a:r>
            <a:r>
              <a:rPr dirty="0" spc="-65"/>
              <a:t> </a:t>
            </a:r>
            <a:r>
              <a:rPr dirty="0"/>
              <a:t>(IMM)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45"/>
              <a:t> </a:t>
            </a:r>
            <a:r>
              <a:rPr dirty="0" spc="-10"/>
              <a:t>matrix.</a:t>
            </a:r>
          </a:p>
          <a:p>
            <a:pPr marL="356870" marR="208279" indent="-344805">
              <a:lnSpc>
                <a:spcPct val="100000"/>
              </a:lnSpc>
              <a:spcBef>
                <a:spcPts val="101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pc="-10"/>
              <a:t>Proteins</a:t>
            </a:r>
            <a:r>
              <a:rPr dirty="0" spc="-80"/>
              <a:t> </a:t>
            </a:r>
            <a:r>
              <a:rPr dirty="0"/>
              <a:t>destined</a:t>
            </a:r>
            <a:r>
              <a:rPr dirty="0" spc="-60"/>
              <a:t> </a:t>
            </a:r>
            <a:r>
              <a:rPr dirty="0"/>
              <a:t>for</a:t>
            </a:r>
            <a:r>
              <a:rPr dirty="0" spc="-40"/>
              <a:t> </a:t>
            </a:r>
            <a:r>
              <a:rPr dirty="0"/>
              <a:t>mitochondrial</a:t>
            </a:r>
            <a:r>
              <a:rPr dirty="0" spc="-100"/>
              <a:t> </a:t>
            </a:r>
            <a:r>
              <a:rPr dirty="0"/>
              <a:t>matrix</a:t>
            </a:r>
            <a:r>
              <a:rPr dirty="0" spc="-70"/>
              <a:t> </a:t>
            </a:r>
            <a:r>
              <a:rPr dirty="0"/>
              <a:t>have</a:t>
            </a:r>
            <a:r>
              <a:rPr dirty="0" spc="-65"/>
              <a:t> </a:t>
            </a:r>
            <a:r>
              <a:rPr dirty="0"/>
              <a:t>20-</a:t>
            </a:r>
            <a:r>
              <a:rPr dirty="0" spc="-25"/>
              <a:t>50 </a:t>
            </a:r>
            <a:r>
              <a:rPr dirty="0"/>
              <a:t>amino</a:t>
            </a:r>
            <a:r>
              <a:rPr dirty="0" spc="-65"/>
              <a:t> </a:t>
            </a:r>
            <a:r>
              <a:rPr dirty="0"/>
              <a:t>acids</a:t>
            </a:r>
            <a:r>
              <a:rPr dirty="0" spc="-80"/>
              <a:t> </a:t>
            </a:r>
            <a:r>
              <a:rPr dirty="0"/>
              <a:t>long</a:t>
            </a:r>
            <a:r>
              <a:rPr dirty="0" spc="-45"/>
              <a:t> </a:t>
            </a:r>
            <a:r>
              <a:rPr dirty="0" spc="-10"/>
              <a:t>pre-</a:t>
            </a:r>
            <a:r>
              <a:rPr dirty="0"/>
              <a:t>sequence</a:t>
            </a:r>
            <a:r>
              <a:rPr dirty="0" spc="-80"/>
              <a:t> </a:t>
            </a:r>
            <a:r>
              <a:rPr dirty="0"/>
              <a:t>or</a:t>
            </a:r>
            <a:r>
              <a:rPr dirty="0" spc="-40"/>
              <a:t> </a:t>
            </a:r>
            <a:r>
              <a:rPr dirty="0"/>
              <a:t>leader</a:t>
            </a:r>
            <a:r>
              <a:rPr dirty="0" spc="-40"/>
              <a:t> </a:t>
            </a:r>
            <a:r>
              <a:rPr dirty="0"/>
              <a:t>sequence</a:t>
            </a:r>
            <a:r>
              <a:rPr dirty="0" spc="-80"/>
              <a:t> </a:t>
            </a:r>
            <a:r>
              <a:rPr dirty="0" spc="-10"/>
              <a:t>which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amphipathic</a:t>
            </a:r>
            <a:r>
              <a:rPr dirty="0" spc="-80"/>
              <a:t> </a:t>
            </a:r>
            <a:r>
              <a:rPr dirty="0"/>
              <a:t>in</a:t>
            </a:r>
            <a:r>
              <a:rPr dirty="0" spc="-30"/>
              <a:t> </a:t>
            </a:r>
            <a:r>
              <a:rPr dirty="0" spc="-10"/>
              <a:t>nature.</a:t>
            </a:r>
          </a:p>
          <a:p>
            <a:pPr marL="356870" marR="5080" indent="-344805">
              <a:lnSpc>
                <a:spcPct val="100000"/>
              </a:lnSpc>
              <a:spcBef>
                <a:spcPts val="98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pc="-25"/>
              <a:t>Translocation</a:t>
            </a:r>
            <a:r>
              <a:rPr dirty="0" spc="-80"/>
              <a:t> </a:t>
            </a:r>
            <a:r>
              <a:rPr dirty="0"/>
              <a:t>(passage</a:t>
            </a:r>
            <a:r>
              <a:rPr dirty="0" spc="-35"/>
              <a:t> </a:t>
            </a:r>
            <a:r>
              <a:rPr dirty="0"/>
              <a:t>through</a:t>
            </a:r>
            <a:r>
              <a:rPr dirty="0" spc="-55"/>
              <a:t> </a:t>
            </a:r>
            <a:r>
              <a:rPr dirty="0"/>
              <a:t>OMM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60"/>
              <a:t> </a:t>
            </a:r>
            <a:r>
              <a:rPr dirty="0"/>
              <a:t>IMM)</a:t>
            </a:r>
            <a:r>
              <a:rPr dirty="0" spc="-55"/>
              <a:t> </a:t>
            </a:r>
            <a:r>
              <a:rPr dirty="0"/>
              <a:t>occurs</a:t>
            </a:r>
            <a:r>
              <a:rPr dirty="0" spc="-45"/>
              <a:t> </a:t>
            </a:r>
            <a:r>
              <a:rPr dirty="0" spc="-10"/>
              <a:t>post- translationally.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Protein</a:t>
            </a:r>
            <a:r>
              <a:rPr dirty="0" spc="-155"/>
              <a:t> </a:t>
            </a:r>
            <a:r>
              <a:rPr dirty="0" spc="-40"/>
              <a:t>Targeting</a:t>
            </a:r>
            <a:r>
              <a:rPr dirty="0" spc="-100"/>
              <a:t> </a:t>
            </a:r>
            <a:r>
              <a:rPr dirty="0"/>
              <a:t>to</a:t>
            </a:r>
            <a:r>
              <a:rPr dirty="0" spc="-105"/>
              <a:t> </a:t>
            </a:r>
            <a:r>
              <a:rPr dirty="0" spc="-10"/>
              <a:t>Nucleus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6310" y="2185238"/>
            <a:ext cx="7910830" cy="3715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Number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other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macromolecules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transported</a:t>
            </a:r>
            <a:r>
              <a:rPr dirty="0" sz="2400" spc="-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between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nucleus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cytosol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each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minute.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They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include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:-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98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Ribosome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subunit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mRNA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Ribosomal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98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Histone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dirty="0" sz="2400" spc="-114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transcription</a:t>
            </a:r>
            <a:r>
              <a:rPr dirty="0" sz="2400" spc="-114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factors.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Protein</a:t>
            </a:r>
            <a:r>
              <a:rPr dirty="0" spc="-110"/>
              <a:t> </a:t>
            </a:r>
            <a:r>
              <a:rPr dirty="0"/>
              <a:t>targeting</a:t>
            </a:r>
            <a:r>
              <a:rPr dirty="0" spc="-80"/>
              <a:t> </a:t>
            </a:r>
            <a:r>
              <a:rPr dirty="0"/>
              <a:t>in</a:t>
            </a:r>
            <a:r>
              <a:rPr dirty="0" spc="-105"/>
              <a:t> </a:t>
            </a:r>
            <a:r>
              <a:rPr dirty="0" spc="-10"/>
              <a:t>Peroxisome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6310" y="1645158"/>
            <a:ext cx="6727825" cy="420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Metabolism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following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biomolecules</a:t>
            </a:r>
            <a:r>
              <a:rPr dirty="0" sz="2400" spc="-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requires peroxisome.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Fatty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acid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98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Plasmalogen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Cholesterol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Bile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acid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98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Purine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Amino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acid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H2O2.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6554" y="1932304"/>
            <a:ext cx="5658485" cy="4023360"/>
          </a:xfrm>
          <a:prstGeom prst="rect"/>
        </p:spPr>
        <p:txBody>
          <a:bodyPr wrap="square" lIns="0" tIns="236220" rIns="0" bIns="0" rtlCol="0" vert="horz">
            <a:spAutoFit/>
          </a:bodyPr>
          <a:lstStyle/>
          <a:p>
            <a:pPr marL="1079500" marR="5080" indent="-1067435">
              <a:lnSpc>
                <a:spcPts val="14910"/>
              </a:lnSpc>
              <a:spcBef>
                <a:spcPts val="1860"/>
              </a:spcBef>
            </a:pPr>
            <a:r>
              <a:rPr dirty="0" sz="13800" spc="-10">
                <a:solidFill>
                  <a:srgbClr val="404040"/>
                </a:solidFill>
              </a:rPr>
              <a:t>THANK </a:t>
            </a:r>
            <a:r>
              <a:rPr dirty="0" sz="13800" spc="-25">
                <a:solidFill>
                  <a:srgbClr val="404040"/>
                </a:solidFill>
              </a:rPr>
              <a:t>YOU</a:t>
            </a:r>
            <a:endParaRPr sz="1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1316" y="1229690"/>
            <a:ext cx="6772909" cy="1120775"/>
          </a:xfrm>
          <a:prstGeom prst="rect"/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220"/>
              </a:spcBef>
            </a:pPr>
            <a:r>
              <a:rPr dirty="0" b="0">
                <a:solidFill>
                  <a:srgbClr val="90C225"/>
                </a:solidFill>
                <a:latin typeface="Microsoft Sans Serif"/>
                <a:cs typeface="Microsoft Sans Serif"/>
              </a:rPr>
              <a:t>Competencies</a:t>
            </a:r>
            <a:r>
              <a:rPr dirty="0" spc="-15" b="0">
                <a:solidFill>
                  <a:srgbClr val="90C225"/>
                </a:solidFill>
                <a:latin typeface="Microsoft Sans Serif"/>
                <a:cs typeface="Microsoft Sans Serif"/>
              </a:rPr>
              <a:t> </a:t>
            </a:r>
            <a:r>
              <a:rPr dirty="0" b="0">
                <a:solidFill>
                  <a:srgbClr val="90C225"/>
                </a:solidFill>
                <a:latin typeface="Microsoft Sans Serif"/>
                <a:cs typeface="Microsoft Sans Serif"/>
              </a:rPr>
              <a:t>as</a:t>
            </a:r>
            <a:r>
              <a:rPr dirty="0" spc="-35" b="0">
                <a:solidFill>
                  <a:srgbClr val="90C225"/>
                </a:solidFill>
                <a:latin typeface="Microsoft Sans Serif"/>
                <a:cs typeface="Microsoft Sans Serif"/>
              </a:rPr>
              <a:t> </a:t>
            </a:r>
            <a:r>
              <a:rPr dirty="0" b="0">
                <a:solidFill>
                  <a:srgbClr val="90C225"/>
                </a:solidFill>
                <a:latin typeface="Microsoft Sans Serif"/>
                <a:cs typeface="Microsoft Sans Serif"/>
              </a:rPr>
              <a:t>per</a:t>
            </a:r>
            <a:r>
              <a:rPr dirty="0" spc="-35" b="0">
                <a:solidFill>
                  <a:srgbClr val="90C225"/>
                </a:solidFill>
                <a:latin typeface="Microsoft Sans Serif"/>
                <a:cs typeface="Microsoft Sans Serif"/>
              </a:rPr>
              <a:t> </a:t>
            </a:r>
            <a:r>
              <a:rPr dirty="0" b="0">
                <a:solidFill>
                  <a:srgbClr val="90C225"/>
                </a:solidFill>
                <a:latin typeface="Microsoft Sans Serif"/>
                <a:cs typeface="Microsoft Sans Serif"/>
              </a:rPr>
              <a:t>MCI-</a:t>
            </a:r>
            <a:r>
              <a:rPr dirty="0" spc="-20" b="0">
                <a:solidFill>
                  <a:srgbClr val="90C225"/>
                </a:solidFill>
                <a:latin typeface="Microsoft Sans Serif"/>
                <a:cs typeface="Microsoft Sans Serif"/>
              </a:rPr>
              <a:t>CBME </a:t>
            </a:r>
            <a:r>
              <a:rPr dirty="0" spc="-10" b="0">
                <a:solidFill>
                  <a:srgbClr val="90C225"/>
                </a:solidFill>
                <a:latin typeface="Microsoft Sans Serif"/>
                <a:cs typeface="Microsoft Sans Serif"/>
              </a:rPr>
              <a:t>Curriculum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894994" y="2392807"/>
            <a:ext cx="864298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BI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9.3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Explain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targeting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sorting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along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its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associated disorder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Specific</a:t>
            </a:r>
            <a:r>
              <a:rPr dirty="0" spc="-5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Learning</a:t>
            </a:r>
            <a:r>
              <a:rPr dirty="0" spc="-5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90C225"/>
                </a:solidFill>
                <a:latin typeface="Trebuchet MS"/>
                <a:cs typeface="Trebuchet MS"/>
              </a:rPr>
              <a:t>Objectives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6310" y="1741754"/>
            <a:ext cx="8576310" cy="34626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Define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routine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sorting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mechanism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involved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targeting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different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organelle.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Define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signal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sequence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enlist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signal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sequences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meant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organelles.</a:t>
            </a:r>
            <a:endParaRPr sz="2400">
              <a:latin typeface="Trebuchet MS"/>
              <a:cs typeface="Trebuchet MS"/>
            </a:endParaRPr>
          </a:p>
          <a:p>
            <a:pPr marL="356870" marR="135890" indent="-344805">
              <a:lnSpc>
                <a:spcPct val="100000"/>
              </a:lnSpc>
              <a:spcBef>
                <a:spcPts val="98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Describe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pathways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potein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import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into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mitochondria,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nuclei,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peroxisome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Endoplasmic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Reticulum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Explain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biochemical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mechanism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I-cell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disease.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Discuss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targeting</a:t>
            </a:r>
            <a:r>
              <a:rPr dirty="0" sz="2400" spc="-1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defect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Zellweger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syndrome.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56310" y="1104087"/>
            <a:ext cx="8376920" cy="2084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marR="626745" indent="-34480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which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synthesized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‘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polyribosome’</a:t>
            </a:r>
            <a:r>
              <a:rPr dirty="0" sz="2400" spc="-1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destined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either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organelles,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cytosol,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cell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membrane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being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exported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out.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Blobel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1970</a:t>
            </a:r>
            <a:r>
              <a:rPr dirty="0" sz="24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proposed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need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signal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coding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sequence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target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them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appropriately.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Signal</a:t>
            </a:r>
            <a:r>
              <a:rPr dirty="0" spc="-8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90C225"/>
                </a:solidFill>
                <a:latin typeface="Trebuchet MS"/>
                <a:cs typeface="Trebuchet MS"/>
              </a:rPr>
              <a:t>Hypothesis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6310" y="1513459"/>
            <a:ext cx="8415655" cy="41421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Proposed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by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Blobel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Sabatini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1971.</a:t>
            </a:r>
            <a:endParaRPr sz="2400">
              <a:latin typeface="Trebuchet MS"/>
              <a:cs typeface="Trebuchet MS"/>
            </a:endParaRPr>
          </a:p>
          <a:p>
            <a:pPr marL="356870" marR="5080" indent="-344805">
              <a:lnSpc>
                <a:spcPct val="100000"/>
              </a:lnSpc>
              <a:spcBef>
                <a:spcPts val="18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this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model,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they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proposed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membrane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bound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polyribosomes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cytosolic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free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polyribosomes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have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same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structure.</a:t>
            </a:r>
            <a:endParaRPr sz="2400">
              <a:latin typeface="Trebuchet MS"/>
              <a:cs typeface="Trebuchet MS"/>
            </a:endParaRPr>
          </a:p>
          <a:p>
            <a:pPr algn="just" marL="355600" marR="383540" indent="-343535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difference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them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former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synthesizes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which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has</a:t>
            </a:r>
            <a:r>
              <a:rPr dirty="0" sz="24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N-</a:t>
            </a:r>
            <a:r>
              <a:rPr dirty="0" sz="24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terminal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signal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peptide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which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is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responsible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attachment</a:t>
            </a:r>
            <a:r>
              <a:rPr dirty="0" sz="2400" spc="-1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such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polyribosome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membrane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endoplasmic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reticulum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(membrane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bound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polyribosomes)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also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allows</a:t>
            </a:r>
            <a:r>
              <a:rPr dirty="0" sz="24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such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get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into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lumen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ER.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408889"/>
            <a:ext cx="807402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Sorting</a:t>
            </a:r>
            <a:r>
              <a:rPr dirty="0" spc="-1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of</a:t>
            </a:r>
            <a:r>
              <a:rPr dirty="0" spc="-4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protein</a:t>
            </a:r>
            <a:r>
              <a:rPr dirty="0" spc="-3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synthesized</a:t>
            </a:r>
            <a:r>
              <a:rPr dirty="0" spc="-7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on</a:t>
            </a:r>
            <a:r>
              <a:rPr dirty="0" spc="-3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90C225"/>
                </a:solidFill>
                <a:latin typeface="Trebuchet MS"/>
                <a:cs typeface="Trebuchet MS"/>
              </a:rPr>
              <a:t>rough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endoplasmic</a:t>
            </a:r>
            <a:r>
              <a:rPr dirty="0" spc="-8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90C225"/>
                </a:solidFill>
                <a:latin typeface="Trebuchet MS"/>
                <a:cs typeface="Trebuchet MS"/>
              </a:rPr>
              <a:t>reticulum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6870" marR="203200" indent="-344805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pc="-10"/>
              <a:t>Proteins</a:t>
            </a:r>
            <a:r>
              <a:rPr dirty="0" spc="-110"/>
              <a:t> </a:t>
            </a:r>
            <a:r>
              <a:rPr dirty="0"/>
              <a:t>synthesized</a:t>
            </a:r>
            <a:r>
              <a:rPr dirty="0" spc="-70"/>
              <a:t> </a:t>
            </a:r>
            <a:r>
              <a:rPr dirty="0"/>
              <a:t>on</a:t>
            </a:r>
            <a:r>
              <a:rPr dirty="0" spc="-60"/>
              <a:t> </a:t>
            </a:r>
            <a:r>
              <a:rPr dirty="0"/>
              <a:t>rough</a:t>
            </a:r>
            <a:r>
              <a:rPr dirty="0" spc="-90"/>
              <a:t> </a:t>
            </a:r>
            <a:r>
              <a:rPr dirty="0"/>
              <a:t>endoplasmic</a:t>
            </a:r>
            <a:r>
              <a:rPr dirty="0" spc="-90"/>
              <a:t> </a:t>
            </a:r>
            <a:r>
              <a:rPr dirty="0"/>
              <a:t>reticulum</a:t>
            </a:r>
            <a:r>
              <a:rPr dirty="0" spc="-120"/>
              <a:t> </a:t>
            </a:r>
            <a:r>
              <a:rPr dirty="0" spc="-25"/>
              <a:t>are </a:t>
            </a:r>
            <a:r>
              <a:rPr dirty="0"/>
              <a:t>destined</a:t>
            </a:r>
            <a:r>
              <a:rPr dirty="0" spc="-65"/>
              <a:t> </a:t>
            </a:r>
            <a:r>
              <a:rPr dirty="0"/>
              <a:t>either</a:t>
            </a:r>
            <a:r>
              <a:rPr dirty="0" spc="-85"/>
              <a:t> </a:t>
            </a:r>
            <a:r>
              <a:rPr dirty="0"/>
              <a:t>for</a:t>
            </a:r>
            <a:r>
              <a:rPr dirty="0" spc="-35"/>
              <a:t> </a:t>
            </a:r>
            <a:r>
              <a:rPr dirty="0"/>
              <a:t>various</a:t>
            </a:r>
            <a:r>
              <a:rPr dirty="0" spc="-75"/>
              <a:t> </a:t>
            </a:r>
            <a:r>
              <a:rPr dirty="0"/>
              <a:t>membranes</a:t>
            </a:r>
            <a:r>
              <a:rPr dirty="0" spc="-75"/>
              <a:t> </a:t>
            </a:r>
            <a:r>
              <a:rPr dirty="0"/>
              <a:t>(membranes</a:t>
            </a:r>
            <a:r>
              <a:rPr dirty="0" spc="-75"/>
              <a:t> </a:t>
            </a:r>
            <a:r>
              <a:rPr dirty="0" spc="-25"/>
              <a:t>of </a:t>
            </a:r>
            <a:r>
              <a:rPr dirty="0"/>
              <a:t>endoplsmic</a:t>
            </a:r>
            <a:r>
              <a:rPr dirty="0" spc="-40"/>
              <a:t> </a:t>
            </a:r>
            <a:r>
              <a:rPr dirty="0"/>
              <a:t>reticulum</a:t>
            </a:r>
            <a:r>
              <a:rPr dirty="0" spc="-80"/>
              <a:t> </a:t>
            </a:r>
            <a:r>
              <a:rPr dirty="0"/>
              <a:t>,</a:t>
            </a:r>
            <a:r>
              <a:rPr dirty="0" spc="-15"/>
              <a:t> </a:t>
            </a:r>
            <a:r>
              <a:rPr dirty="0"/>
              <a:t>golgi</a:t>
            </a:r>
            <a:r>
              <a:rPr dirty="0" spc="-35"/>
              <a:t> </a:t>
            </a:r>
            <a:r>
              <a:rPr dirty="0"/>
              <a:t>apparatus</a:t>
            </a:r>
            <a:r>
              <a:rPr dirty="0" spc="-10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 spc="-10"/>
              <a:t>plasma </a:t>
            </a:r>
            <a:r>
              <a:rPr dirty="0"/>
              <a:t>membrane),</a:t>
            </a:r>
            <a:r>
              <a:rPr dirty="0" spc="-80"/>
              <a:t> </a:t>
            </a:r>
            <a:r>
              <a:rPr dirty="0"/>
              <a:t>lysosome</a:t>
            </a:r>
            <a:r>
              <a:rPr dirty="0" spc="10"/>
              <a:t> </a:t>
            </a:r>
            <a:r>
              <a:rPr dirty="0"/>
              <a:t>or</a:t>
            </a:r>
            <a:r>
              <a:rPr dirty="0" spc="-40"/>
              <a:t> </a:t>
            </a:r>
            <a:r>
              <a:rPr dirty="0"/>
              <a:t>they</a:t>
            </a:r>
            <a:r>
              <a:rPr dirty="0" spc="-70"/>
              <a:t> </a:t>
            </a:r>
            <a:r>
              <a:rPr dirty="0"/>
              <a:t>may</a:t>
            </a:r>
            <a:r>
              <a:rPr dirty="0" spc="-50"/>
              <a:t> </a:t>
            </a:r>
            <a:r>
              <a:rPr dirty="0"/>
              <a:t>be</a:t>
            </a:r>
            <a:r>
              <a:rPr dirty="0" spc="-25"/>
              <a:t> </a:t>
            </a:r>
            <a:r>
              <a:rPr dirty="0"/>
              <a:t>even</a:t>
            </a:r>
            <a:r>
              <a:rPr dirty="0" spc="-65"/>
              <a:t> </a:t>
            </a:r>
            <a:r>
              <a:rPr dirty="0" spc="-10"/>
              <a:t>secretory </a:t>
            </a:r>
            <a:r>
              <a:rPr dirty="0"/>
              <a:t>protein</a:t>
            </a:r>
            <a:r>
              <a:rPr dirty="0" spc="-80"/>
              <a:t> </a:t>
            </a:r>
            <a:r>
              <a:rPr dirty="0"/>
              <a:t>which</a:t>
            </a:r>
            <a:r>
              <a:rPr dirty="0" spc="-60"/>
              <a:t> </a:t>
            </a:r>
            <a:r>
              <a:rPr dirty="0"/>
              <a:t>are</a:t>
            </a:r>
            <a:r>
              <a:rPr dirty="0" spc="-25"/>
              <a:t> </a:t>
            </a:r>
            <a:r>
              <a:rPr dirty="0"/>
              <a:t>secreted</a:t>
            </a:r>
            <a:r>
              <a:rPr dirty="0" spc="-55"/>
              <a:t> </a:t>
            </a:r>
            <a:r>
              <a:rPr dirty="0"/>
              <a:t>outside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55"/>
              <a:t> </a:t>
            </a:r>
            <a:r>
              <a:rPr dirty="0" spc="-10"/>
              <a:t>cell.</a:t>
            </a:r>
          </a:p>
          <a:p>
            <a:pPr marL="356870" marR="5080" indent="-344805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pc="-10"/>
              <a:t>Proteins</a:t>
            </a:r>
            <a:r>
              <a:rPr dirty="0" spc="-110"/>
              <a:t> </a:t>
            </a:r>
            <a:r>
              <a:rPr dirty="0"/>
              <a:t>synthesized</a:t>
            </a:r>
            <a:r>
              <a:rPr dirty="0" spc="-70"/>
              <a:t> </a:t>
            </a:r>
            <a:r>
              <a:rPr dirty="0"/>
              <a:t>on</a:t>
            </a:r>
            <a:r>
              <a:rPr dirty="0" spc="-60"/>
              <a:t> </a:t>
            </a:r>
            <a:r>
              <a:rPr dirty="0"/>
              <a:t>rough</a:t>
            </a:r>
            <a:r>
              <a:rPr dirty="0" spc="-90"/>
              <a:t> </a:t>
            </a:r>
            <a:r>
              <a:rPr dirty="0"/>
              <a:t>endoplasmic</a:t>
            </a:r>
            <a:r>
              <a:rPr dirty="0" spc="-90"/>
              <a:t> </a:t>
            </a:r>
            <a:r>
              <a:rPr dirty="0"/>
              <a:t>reticulum</a:t>
            </a:r>
            <a:r>
              <a:rPr dirty="0" spc="-120"/>
              <a:t> </a:t>
            </a:r>
            <a:r>
              <a:rPr dirty="0" spc="-20"/>
              <a:t>have </a:t>
            </a:r>
            <a:r>
              <a:rPr dirty="0"/>
              <a:t>N-</a:t>
            </a:r>
            <a:r>
              <a:rPr dirty="0" spc="-25"/>
              <a:t> </a:t>
            </a:r>
            <a:r>
              <a:rPr dirty="0"/>
              <a:t>terminal</a:t>
            </a:r>
            <a:r>
              <a:rPr dirty="0" spc="-60"/>
              <a:t> </a:t>
            </a:r>
            <a:r>
              <a:rPr dirty="0"/>
              <a:t>signal</a:t>
            </a:r>
            <a:r>
              <a:rPr dirty="0" spc="-10"/>
              <a:t> peptide.</a:t>
            </a:r>
          </a:p>
          <a:p>
            <a:pPr marL="356870" marR="211454" indent="-344805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/>
              <a:t>This</a:t>
            </a:r>
            <a:r>
              <a:rPr dirty="0" spc="-50"/>
              <a:t> </a:t>
            </a:r>
            <a:r>
              <a:rPr dirty="0"/>
              <a:t>signal</a:t>
            </a:r>
            <a:r>
              <a:rPr dirty="0" spc="-50"/>
              <a:t> </a:t>
            </a:r>
            <a:r>
              <a:rPr dirty="0"/>
              <a:t>peptide</a:t>
            </a:r>
            <a:r>
              <a:rPr dirty="0" spc="-70"/>
              <a:t> </a:t>
            </a:r>
            <a:r>
              <a:rPr dirty="0"/>
              <a:t>has</a:t>
            </a:r>
            <a:r>
              <a:rPr dirty="0" spc="-30"/>
              <a:t> </a:t>
            </a:r>
            <a:r>
              <a:rPr dirty="0"/>
              <a:t>approximately</a:t>
            </a:r>
            <a:r>
              <a:rPr dirty="0" spc="-95"/>
              <a:t> </a:t>
            </a:r>
            <a:r>
              <a:rPr dirty="0" spc="-10"/>
              <a:t>12-</a:t>
            </a:r>
            <a:r>
              <a:rPr dirty="0"/>
              <a:t>35</a:t>
            </a:r>
            <a:r>
              <a:rPr dirty="0" spc="15"/>
              <a:t> </a:t>
            </a:r>
            <a:r>
              <a:rPr dirty="0" spc="-10"/>
              <a:t>hydrophobic </a:t>
            </a:r>
            <a:r>
              <a:rPr dirty="0"/>
              <a:t>amino</a:t>
            </a:r>
            <a:r>
              <a:rPr dirty="0" spc="-60"/>
              <a:t> </a:t>
            </a:r>
            <a:r>
              <a:rPr dirty="0"/>
              <a:t>acids</a:t>
            </a:r>
            <a:r>
              <a:rPr dirty="0" spc="-75"/>
              <a:t> </a:t>
            </a:r>
            <a:r>
              <a:rPr dirty="0"/>
              <a:t>rich</a:t>
            </a:r>
            <a:r>
              <a:rPr dirty="0" spc="-60"/>
              <a:t> </a:t>
            </a:r>
            <a:r>
              <a:rPr dirty="0"/>
              <a:t>hydrophobic</a:t>
            </a:r>
            <a:r>
              <a:rPr dirty="0" spc="-75"/>
              <a:t> </a:t>
            </a:r>
            <a:r>
              <a:rPr dirty="0"/>
              <a:t>core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60"/>
              <a:t> </a:t>
            </a:r>
            <a:r>
              <a:rPr dirty="0" spc="-10"/>
              <a:t>methionine </a:t>
            </a:r>
            <a:r>
              <a:rPr dirty="0"/>
              <a:t>towards</a:t>
            </a:r>
            <a:r>
              <a:rPr dirty="0" spc="-55"/>
              <a:t> </a:t>
            </a:r>
            <a:r>
              <a:rPr dirty="0"/>
              <a:t>N</a:t>
            </a:r>
            <a:r>
              <a:rPr dirty="0" spc="-40"/>
              <a:t> </a:t>
            </a:r>
            <a:r>
              <a:rPr dirty="0" spc="-10"/>
              <a:t>terminal.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67257" y="1219911"/>
            <a:ext cx="8119745" cy="3712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indent="-344170">
              <a:lnSpc>
                <a:spcPts val="2735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Entry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lumen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may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be</a:t>
            </a:r>
            <a:r>
              <a:rPr dirty="0" sz="24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24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cotranslational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ts val="2735"/>
              </a:lnSpc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post-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translational</a:t>
            </a:r>
            <a:r>
              <a:rPr dirty="0" sz="2400" spc="-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process.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51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This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process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contains</a:t>
            </a:r>
            <a:r>
              <a:rPr dirty="0" sz="2400" spc="-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following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steps:-</a:t>
            </a:r>
            <a:endParaRPr sz="2400">
              <a:latin typeface="Trebuchet MS"/>
              <a:cs typeface="Trebuchet MS"/>
            </a:endParaRPr>
          </a:p>
          <a:p>
            <a:pPr marL="527685" marR="117475" indent="-515620">
              <a:lnSpc>
                <a:spcPct val="90100"/>
              </a:lnSpc>
              <a:spcBef>
                <a:spcPts val="1800"/>
              </a:spcBef>
              <a:buClr>
                <a:srgbClr val="90C225"/>
              </a:buClr>
              <a:buSzPct val="79166"/>
              <a:buAutoNum type="arabicPeriod"/>
              <a:tabLst>
                <a:tab pos="527685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24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terminal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70 amino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acid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chain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recognized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by</a:t>
            </a:r>
            <a:r>
              <a:rPr dirty="0" sz="24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 b="1">
                <a:solidFill>
                  <a:srgbClr val="404040"/>
                </a:solidFill>
                <a:latin typeface="Trebuchet MS"/>
                <a:cs typeface="Trebuchet MS"/>
              </a:rPr>
              <a:t>signal </a:t>
            </a:r>
            <a:r>
              <a:rPr dirty="0" sz="2400" b="1">
                <a:solidFill>
                  <a:srgbClr val="404040"/>
                </a:solidFill>
                <a:latin typeface="Trebuchet MS"/>
                <a:cs typeface="Trebuchet MS"/>
              </a:rPr>
              <a:t>recognition</a:t>
            </a:r>
            <a:r>
              <a:rPr dirty="0" sz="2400" spc="-95" b="1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404040"/>
                </a:solidFill>
                <a:latin typeface="Trebuchet MS"/>
                <a:cs typeface="Trebuchet MS"/>
              </a:rPr>
              <a:t>particle(SRP),</a:t>
            </a:r>
            <a:r>
              <a:rPr dirty="0" sz="2400" spc="5" b="1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which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contains</a:t>
            </a:r>
            <a:r>
              <a:rPr dirty="0" sz="2400" spc="-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RNA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molecule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addition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components.</a:t>
            </a:r>
            <a:endParaRPr sz="2400">
              <a:latin typeface="Trebuchet MS"/>
              <a:cs typeface="Trebuchet MS"/>
            </a:endParaRPr>
          </a:p>
          <a:p>
            <a:pPr marL="527685" marR="5080" indent="-515620">
              <a:lnSpc>
                <a:spcPct val="90000"/>
              </a:lnSpc>
              <a:spcBef>
                <a:spcPts val="1800"/>
              </a:spcBef>
              <a:buAutoNum type="arabicPeriod"/>
              <a:tabLst>
                <a:tab pos="527685" algn="l"/>
                <a:tab pos="619125" algn="l"/>
              </a:tabLst>
            </a:pPr>
            <a:r>
              <a:rPr dirty="0" sz="1900">
                <a:solidFill>
                  <a:srgbClr val="90C225"/>
                </a:solidFill>
                <a:latin typeface="Trebuchet MS"/>
                <a:cs typeface="Trebuchet MS"/>
              </a:rPr>
              <a:t>	</a:t>
            </a:r>
            <a:r>
              <a:rPr dirty="0" sz="2400" spc="-10" b="1">
                <a:solidFill>
                  <a:srgbClr val="404040"/>
                </a:solidFill>
                <a:latin typeface="Trebuchet MS"/>
                <a:cs typeface="Trebuchet MS"/>
              </a:rPr>
              <a:t>SRP-</a:t>
            </a:r>
            <a:r>
              <a:rPr dirty="0" sz="2400" b="1">
                <a:solidFill>
                  <a:srgbClr val="404040"/>
                </a:solidFill>
                <a:latin typeface="Trebuchet MS"/>
                <a:cs typeface="Trebuchet MS"/>
              </a:rPr>
              <a:t>ribosome</a:t>
            </a:r>
            <a:r>
              <a:rPr dirty="0" sz="2400" spc="-85" b="1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404040"/>
                </a:solidFill>
                <a:latin typeface="Trebuchet MS"/>
                <a:cs typeface="Trebuchet MS"/>
              </a:rPr>
              <a:t>–protein</a:t>
            </a:r>
            <a:r>
              <a:rPr dirty="0" sz="2400" spc="-100" b="1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b="1">
                <a:solidFill>
                  <a:srgbClr val="404040"/>
                </a:solidFill>
                <a:latin typeface="Trebuchet MS"/>
                <a:cs typeface="Trebuchet MS"/>
              </a:rPr>
              <a:t>complex</a:t>
            </a:r>
            <a:r>
              <a:rPr dirty="0" sz="2400" spc="-35" b="1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traverses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through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endoplasmic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reticulum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membrane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via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SRP</a:t>
            </a:r>
            <a:r>
              <a:rPr dirty="0" sz="24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receptor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translocons.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694499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Role</a:t>
            </a:r>
            <a:r>
              <a:rPr dirty="0" spc="-4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of</a:t>
            </a:r>
            <a:r>
              <a:rPr dirty="0" spc="-6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Golgi</a:t>
            </a:r>
            <a:r>
              <a:rPr dirty="0" spc="-30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apparatus</a:t>
            </a:r>
            <a:r>
              <a:rPr dirty="0" spc="-12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b="0">
                <a:solidFill>
                  <a:srgbClr val="90C225"/>
                </a:solidFill>
                <a:latin typeface="Trebuchet MS"/>
                <a:cs typeface="Trebuchet MS"/>
              </a:rPr>
              <a:t>in</a:t>
            </a:r>
            <a:r>
              <a:rPr dirty="0" spc="-75" b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90C225"/>
                </a:solidFill>
                <a:latin typeface="Trebuchet MS"/>
                <a:cs typeface="Trebuchet MS"/>
              </a:rPr>
              <a:t>protein synthesis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6310" y="2185238"/>
            <a:ext cx="8228965" cy="2679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AutoNum type="alphaUcPeriod"/>
              <a:tabLst>
                <a:tab pos="527685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Golgi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apparatus</a:t>
            </a:r>
            <a:r>
              <a:rPr dirty="0" sz="2400" spc="-1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involved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“O”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glycosylation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of</a:t>
            </a:r>
            <a:endParaRPr sz="2400">
              <a:latin typeface="Trebuchet MS"/>
              <a:cs typeface="Trebuchet MS"/>
            </a:endParaRPr>
          </a:p>
          <a:p>
            <a:pPr marL="527685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proteins.</a:t>
            </a:r>
            <a:endParaRPr sz="2400">
              <a:latin typeface="Trebuchet MS"/>
              <a:cs typeface="Trebuchet MS"/>
            </a:endParaRPr>
          </a:p>
          <a:p>
            <a:pPr marL="527685" marR="932180" indent="-515620">
              <a:lnSpc>
                <a:spcPct val="100000"/>
              </a:lnSpc>
              <a:spcBef>
                <a:spcPts val="1800"/>
              </a:spcBef>
              <a:buClr>
                <a:srgbClr val="90C225"/>
              </a:buClr>
              <a:buSzPct val="79166"/>
              <a:buAutoNum type="alphaUcPeriod" startAt="2"/>
              <a:tabLst>
                <a:tab pos="527685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Involved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processing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oligosaccharide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chain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membrane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other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N-</a:t>
            </a:r>
            <a:r>
              <a:rPr dirty="0" sz="24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linked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glycoproteins.</a:t>
            </a:r>
            <a:endParaRPr sz="240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AutoNum type="alphaUcPeriod" startAt="2"/>
              <a:tabLst>
                <a:tab pos="527685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Golgi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apparatus</a:t>
            </a:r>
            <a:r>
              <a:rPr dirty="0" sz="24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involved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sorting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proteins</a:t>
            </a:r>
            <a:endParaRPr sz="2400">
              <a:latin typeface="Trebuchet MS"/>
              <a:cs typeface="Trebuchet MS"/>
            </a:endParaRPr>
          </a:p>
          <a:p>
            <a:pPr marL="527685">
              <a:lnSpc>
                <a:spcPct val="100000"/>
              </a:lnSpc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prior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their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delivery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their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targets.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8710" y="1020902"/>
            <a:ext cx="8308340" cy="432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Endoplasmic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reticulum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contains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rich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number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chaperons</a:t>
            </a:r>
            <a:endParaRPr sz="2400">
              <a:latin typeface="Trebuchet MS"/>
              <a:cs typeface="Trebuchet MS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folding</a:t>
            </a:r>
            <a:r>
              <a:rPr dirty="0" sz="24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enzymes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which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assist</a:t>
            </a:r>
            <a:r>
              <a:rPr dirty="0" sz="24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protein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folding.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8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Chaperons</a:t>
            </a:r>
            <a:r>
              <a:rPr dirty="0" sz="24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enzymes</a:t>
            </a:r>
            <a:r>
              <a:rPr dirty="0" sz="24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present</a:t>
            </a:r>
            <a:r>
              <a:rPr dirty="0" sz="24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ER</a:t>
            </a:r>
            <a:r>
              <a:rPr dirty="0" sz="24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Trebuchet MS"/>
                <a:cs typeface="Trebuchet MS"/>
              </a:rPr>
              <a:t>are-</a:t>
            </a:r>
            <a:endParaRPr sz="2400">
              <a:latin typeface="Trebuchet MS"/>
              <a:cs typeface="Trebuchet MS"/>
            </a:endParaRPr>
          </a:p>
          <a:p>
            <a:pPr marL="448309" indent="-435609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448309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Calnexin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(ER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membrane)</a:t>
            </a:r>
            <a:endParaRPr sz="2400">
              <a:latin typeface="Trebuchet MS"/>
              <a:cs typeface="Trebuchet MS"/>
            </a:endParaRPr>
          </a:p>
          <a:p>
            <a:pPr marL="448309" indent="-435609">
              <a:lnSpc>
                <a:spcPct val="100000"/>
              </a:lnSpc>
              <a:spcBef>
                <a:spcPts val="1800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448309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Calreticulin</a:t>
            </a:r>
            <a:r>
              <a:rPr dirty="0" sz="24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(ER</a:t>
            </a:r>
            <a:r>
              <a:rPr dirty="0" sz="24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lumen)</a:t>
            </a:r>
            <a:endParaRPr sz="2400">
              <a:latin typeface="Trebuchet MS"/>
              <a:cs typeface="Trebuchet MS"/>
            </a:endParaRPr>
          </a:p>
          <a:p>
            <a:pPr marL="356870" indent="-344170">
              <a:lnSpc>
                <a:spcPct val="100000"/>
              </a:lnSpc>
              <a:spcBef>
                <a:spcPts val="1805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356870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BiP(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immunoglobulin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heavy</a:t>
            </a:r>
            <a:r>
              <a:rPr dirty="0" sz="24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chain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binding</a:t>
            </a:r>
            <a:r>
              <a:rPr dirty="0" sz="2400" spc="-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protein)</a:t>
            </a:r>
            <a:endParaRPr sz="2400">
              <a:latin typeface="Trebuchet MS"/>
              <a:cs typeface="Trebuchet MS"/>
            </a:endParaRPr>
          </a:p>
          <a:p>
            <a:pPr marL="356235" indent="-343535">
              <a:lnSpc>
                <a:spcPct val="100000"/>
              </a:lnSpc>
              <a:spcBef>
                <a:spcPts val="1800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356235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GRP94(glucose</a:t>
            </a:r>
            <a:r>
              <a:rPr dirty="0" sz="2400" spc="-114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regulatory</a:t>
            </a:r>
            <a:r>
              <a:rPr dirty="0" sz="2400" spc="-1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protein)</a:t>
            </a:r>
            <a:endParaRPr sz="2400">
              <a:latin typeface="Trebuchet MS"/>
              <a:cs typeface="Trebuchet MS"/>
            </a:endParaRPr>
          </a:p>
          <a:p>
            <a:pPr marL="356235" indent="-343535">
              <a:lnSpc>
                <a:spcPct val="100000"/>
              </a:lnSpc>
              <a:spcBef>
                <a:spcPts val="1800"/>
              </a:spcBef>
              <a:buClr>
                <a:srgbClr val="90C225"/>
              </a:buClr>
              <a:buSzPct val="79166"/>
              <a:buFont typeface="Wingdings"/>
              <a:buChar char=""/>
              <a:tabLst>
                <a:tab pos="356235" algn="l"/>
              </a:tabLst>
            </a:pP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PDI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(protein</a:t>
            </a:r>
            <a:r>
              <a:rPr dirty="0" sz="24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404040"/>
                </a:solidFill>
                <a:latin typeface="Trebuchet MS"/>
                <a:cs typeface="Trebuchet MS"/>
              </a:rPr>
              <a:t>disulphide</a:t>
            </a:r>
            <a:r>
              <a:rPr dirty="0" sz="24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Trebuchet MS"/>
                <a:cs typeface="Trebuchet MS"/>
              </a:rPr>
              <a:t>isomerase)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2024-06-14T04:41:15Z</dcterms:created>
  <dcterms:modified xsi:type="dcterms:W3CDTF">2024-06-14T04:41:15Z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2024-06-14T00:00:00Z</vt:filetime>
  </property>
  <property fmtid="{D5CDD505-2E9C-101B-9397-08002B2CF9AE}" pid="5" name="Producer">
    <vt:lpwstr>www.ilovepdf.com</vt:lpwstr>
  </property>
</Properties>
</file>