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8"/>
  </p:notesMasterIdLst>
  <p:sldIdLst>
    <p:sldId id="256" r:id="rId2"/>
    <p:sldId id="257" r:id="rId3"/>
    <p:sldId id="258" r:id="rId4"/>
    <p:sldId id="259" r:id="rId5"/>
    <p:sldId id="288" r:id="rId6"/>
    <p:sldId id="287" r:id="rId7"/>
    <p:sldId id="289" r:id="rId8"/>
    <p:sldId id="283" r:id="rId9"/>
    <p:sldId id="260" r:id="rId10"/>
    <p:sldId id="261" r:id="rId11"/>
    <p:sldId id="262" r:id="rId12"/>
    <p:sldId id="263" r:id="rId13"/>
    <p:sldId id="265" r:id="rId14"/>
    <p:sldId id="266" r:id="rId15"/>
    <p:sldId id="267" r:id="rId16"/>
    <p:sldId id="268" r:id="rId17"/>
    <p:sldId id="269" r:id="rId18"/>
    <p:sldId id="270" r:id="rId19"/>
    <p:sldId id="290" r:id="rId20"/>
    <p:sldId id="291" r:id="rId21"/>
    <p:sldId id="293"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4" r:id="rId35"/>
    <p:sldId id="286" r:id="rId36"/>
    <p:sldId id="285"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BD7556-D9DD-4AF8-8F3D-89D899F1C7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ahoma" charset="0"/>
              </a:defRPr>
            </a:lvl1pPr>
          </a:lstStyle>
          <a:p>
            <a:pPr>
              <a:defRPr/>
            </a:pPr>
            <a:endParaRPr lang="en-GB"/>
          </a:p>
        </p:txBody>
      </p:sp>
      <p:sp>
        <p:nvSpPr>
          <p:cNvPr id="3" name="Date Placeholder 2">
            <a:extLst>
              <a:ext uri="{FF2B5EF4-FFF2-40B4-BE49-F238E27FC236}">
                <a16:creationId xmlns:a16="http://schemas.microsoft.com/office/drawing/2014/main" id="{FB48E8BD-EB1C-4040-B7F4-8F7BE288555A}"/>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ahoma" charset="0"/>
              </a:defRPr>
            </a:lvl1pPr>
          </a:lstStyle>
          <a:p>
            <a:pPr>
              <a:defRPr/>
            </a:pPr>
            <a:fld id="{D45BF72A-0475-4AC5-A47A-18648FD59E2D}" type="datetimeFigureOut">
              <a:rPr lang="en-US"/>
              <a:pPr>
                <a:defRPr/>
              </a:pPr>
              <a:t>4/10/2024</a:t>
            </a:fld>
            <a:endParaRPr lang="en-GB"/>
          </a:p>
        </p:txBody>
      </p:sp>
      <p:sp>
        <p:nvSpPr>
          <p:cNvPr id="4" name="Slide Image Placeholder 3">
            <a:extLst>
              <a:ext uri="{FF2B5EF4-FFF2-40B4-BE49-F238E27FC236}">
                <a16:creationId xmlns:a16="http://schemas.microsoft.com/office/drawing/2014/main" id="{286E858D-5880-4973-9CB9-F202279863B6}"/>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C0F88F38-06DE-4D74-A00C-DA15B2AC364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F763A9D1-AA40-478C-B250-DD262AAF77C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ahoma" charset="0"/>
              </a:defRPr>
            </a:lvl1pPr>
          </a:lstStyle>
          <a:p>
            <a:pPr>
              <a:defRPr/>
            </a:pPr>
            <a:endParaRPr lang="en-GB"/>
          </a:p>
        </p:txBody>
      </p:sp>
      <p:sp>
        <p:nvSpPr>
          <p:cNvPr id="7" name="Slide Number Placeholder 6">
            <a:extLst>
              <a:ext uri="{FF2B5EF4-FFF2-40B4-BE49-F238E27FC236}">
                <a16:creationId xmlns:a16="http://schemas.microsoft.com/office/drawing/2014/main" id="{2DBCE4A1-FA38-4178-B777-3AE7310CDA8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69710821-3F26-4737-8FEE-8226F62A674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F3FDE361-E843-4DD4-B391-459F445F89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31B93FEF-B004-40AD-BC8C-13FD3D68FE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8196" name="Slide Number Placeholder 3">
            <a:extLst>
              <a:ext uri="{FF2B5EF4-FFF2-40B4-BE49-F238E27FC236}">
                <a16:creationId xmlns:a16="http://schemas.microsoft.com/office/drawing/2014/main" id="{A2B66141-B98F-4E46-98A9-015158EABF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5D45379-02DA-44AA-B9EA-9FBFF32CEF9B}" type="slidenum">
              <a:rPr lang="en-GB" altLang="en-US"/>
              <a:pPr/>
              <a:t>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DCCF4A-95EA-45B0-9DD9-1AAAF02D3E57}"/>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a:extLst>
              <a:ext uri="{FF2B5EF4-FFF2-40B4-BE49-F238E27FC236}">
                <a16:creationId xmlns:a16="http://schemas.microsoft.com/office/drawing/2014/main" id="{AF6806BA-1B50-46D2-A5C3-0F38795DA2DA}"/>
              </a:ext>
            </a:extLst>
          </p:cNvPr>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BCF78355-1255-49E9-A8D9-66FEEFA69D15}"/>
              </a:ext>
            </a:extLst>
          </p:cNvPr>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8408E89D-30E3-4753-9957-3E7DD3202F76}"/>
              </a:ext>
            </a:extLst>
          </p:cNvPr>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8D0A32FA-9CD5-4003-8436-4A2B9780D68F}"/>
              </a:ext>
            </a:extLst>
          </p:cNvPr>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a:extLst>
              <a:ext uri="{FF2B5EF4-FFF2-40B4-BE49-F238E27FC236}">
                <a16:creationId xmlns:a16="http://schemas.microsoft.com/office/drawing/2014/main" id="{48C2BFDD-A885-4BDE-B5EE-7F13A22F9B5D}"/>
              </a:ext>
            </a:extLst>
          </p:cNvPr>
          <p:cNvSpPr>
            <a:spLocks noGrp="1"/>
          </p:cNvSpPr>
          <p:nvPr>
            <p:ph type="dt" sz="half" idx="10"/>
          </p:nvPr>
        </p:nvSpPr>
        <p:spPr/>
        <p:txBody>
          <a:bodyPr/>
          <a:lstStyle>
            <a:lvl1pPr>
              <a:defRPr/>
            </a:lvl1pPr>
          </a:lstStyle>
          <a:p>
            <a:pPr>
              <a:defRPr/>
            </a:pPr>
            <a:endParaRPr lang="en-US"/>
          </a:p>
        </p:txBody>
      </p:sp>
      <p:sp>
        <p:nvSpPr>
          <p:cNvPr id="12" name="Footer Placeholder 16">
            <a:extLst>
              <a:ext uri="{FF2B5EF4-FFF2-40B4-BE49-F238E27FC236}">
                <a16:creationId xmlns:a16="http://schemas.microsoft.com/office/drawing/2014/main" id="{9F68877D-9B12-4B7B-AE7E-ED7BA8CB8F91}"/>
              </a:ext>
            </a:extLst>
          </p:cNvPr>
          <p:cNvSpPr>
            <a:spLocks noGrp="1"/>
          </p:cNvSpPr>
          <p:nvPr>
            <p:ph type="ftr" sz="quarter" idx="11"/>
          </p:nvPr>
        </p:nvSpPr>
        <p:spPr/>
        <p:txBody>
          <a:bodyPr/>
          <a:lstStyle>
            <a:lvl1pPr>
              <a:defRPr/>
            </a:lvl1pPr>
          </a:lstStyle>
          <a:p>
            <a:pPr>
              <a:defRPr/>
            </a:pPr>
            <a:endParaRPr lang="en-US"/>
          </a:p>
        </p:txBody>
      </p:sp>
      <p:sp>
        <p:nvSpPr>
          <p:cNvPr id="13" name="Slide Number Placeholder 28">
            <a:extLst>
              <a:ext uri="{FF2B5EF4-FFF2-40B4-BE49-F238E27FC236}">
                <a16:creationId xmlns:a16="http://schemas.microsoft.com/office/drawing/2014/main" id="{FAAA090D-291D-4F03-A202-6588DD5F9D04}"/>
              </a:ext>
            </a:extLst>
          </p:cNvPr>
          <p:cNvSpPr>
            <a:spLocks noGrp="1"/>
          </p:cNvSpPr>
          <p:nvPr>
            <p:ph type="sldNum" sz="quarter" idx="12"/>
          </p:nvPr>
        </p:nvSpPr>
        <p:spPr/>
        <p:txBody>
          <a:bodyPr/>
          <a:lstStyle>
            <a:lvl1pPr>
              <a:defRPr smtClean="0"/>
            </a:lvl1pPr>
          </a:lstStyle>
          <a:p>
            <a:pPr>
              <a:defRPr/>
            </a:pPr>
            <a:fld id="{B3541105-1675-46DD-94A5-1C6F8E614754}" type="slidenum">
              <a:rPr lang="en-US" altLang="en-US"/>
              <a:pPr>
                <a:defRPr/>
              </a:pPr>
              <a:t>‹#›</a:t>
            </a:fld>
            <a:endParaRPr lang="en-US" altLang="en-US"/>
          </a:p>
        </p:txBody>
      </p:sp>
    </p:spTree>
    <p:extLst>
      <p:ext uri="{BB962C8B-B14F-4D97-AF65-F5344CB8AC3E}">
        <p14:creationId xmlns:p14="http://schemas.microsoft.com/office/powerpoint/2010/main" val="18365819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C6896BEC-4F4A-4CCA-B02F-F0300A3CC8AE}"/>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F26B3B6E-EA68-40EC-AE6D-BB4EF18B5B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44135F7F-F6C3-4B70-82BA-78C8683C58F7}"/>
              </a:ext>
            </a:extLst>
          </p:cNvPr>
          <p:cNvSpPr>
            <a:spLocks noGrp="1"/>
          </p:cNvSpPr>
          <p:nvPr>
            <p:ph type="sldNum" sz="quarter" idx="12"/>
          </p:nvPr>
        </p:nvSpPr>
        <p:spPr/>
        <p:txBody>
          <a:bodyPr/>
          <a:lstStyle>
            <a:lvl1pPr>
              <a:defRPr/>
            </a:lvl1pPr>
          </a:lstStyle>
          <a:p>
            <a:pPr>
              <a:defRPr/>
            </a:pPr>
            <a:fld id="{870EE1B2-1DC8-4136-8DCC-41AE0A6697CF}" type="slidenum">
              <a:rPr lang="en-US" altLang="en-US"/>
              <a:pPr>
                <a:defRPr/>
              </a:pPr>
              <a:t>‹#›</a:t>
            </a:fld>
            <a:endParaRPr lang="en-US" altLang="en-US"/>
          </a:p>
        </p:txBody>
      </p:sp>
    </p:spTree>
    <p:extLst>
      <p:ext uri="{BB962C8B-B14F-4D97-AF65-F5344CB8AC3E}">
        <p14:creationId xmlns:p14="http://schemas.microsoft.com/office/powerpoint/2010/main" val="733938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4F67C94-34B8-4E71-A133-D408B351B7CD}"/>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139B44AD-2287-4A76-A85B-B3CBD10E15B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2D4F54DF-8AA5-4833-A9E5-28C7F5E77D5E}"/>
              </a:ext>
            </a:extLst>
          </p:cNvPr>
          <p:cNvSpPr>
            <a:spLocks noGrp="1"/>
          </p:cNvSpPr>
          <p:nvPr>
            <p:ph type="sldNum" sz="quarter" idx="12"/>
          </p:nvPr>
        </p:nvSpPr>
        <p:spPr/>
        <p:txBody>
          <a:bodyPr/>
          <a:lstStyle>
            <a:lvl1pPr>
              <a:defRPr/>
            </a:lvl1pPr>
          </a:lstStyle>
          <a:p>
            <a:pPr>
              <a:defRPr/>
            </a:pPr>
            <a:fld id="{116473B6-EAA5-4E29-8031-A70FFCBBE47A}" type="slidenum">
              <a:rPr lang="en-US" altLang="en-US"/>
              <a:pPr>
                <a:defRPr/>
              </a:pPr>
              <a:t>‹#›</a:t>
            </a:fld>
            <a:endParaRPr lang="en-US" altLang="en-US"/>
          </a:p>
        </p:txBody>
      </p:sp>
    </p:spTree>
    <p:extLst>
      <p:ext uri="{BB962C8B-B14F-4D97-AF65-F5344CB8AC3E}">
        <p14:creationId xmlns:p14="http://schemas.microsoft.com/office/powerpoint/2010/main" val="28477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FA0B8C49-9DF5-4F15-86A0-528CCE57F05D}"/>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34E4D411-1CB2-4FD2-A587-0BA46AC85F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6F3AC16-9A5B-42B5-BE22-27AAFA7291D4}"/>
              </a:ext>
            </a:extLst>
          </p:cNvPr>
          <p:cNvSpPr>
            <a:spLocks noGrp="1"/>
          </p:cNvSpPr>
          <p:nvPr>
            <p:ph type="sldNum" sz="quarter" idx="12"/>
          </p:nvPr>
        </p:nvSpPr>
        <p:spPr/>
        <p:txBody>
          <a:bodyPr/>
          <a:lstStyle>
            <a:lvl1pPr>
              <a:defRPr/>
            </a:lvl1pPr>
          </a:lstStyle>
          <a:p>
            <a:pPr>
              <a:defRPr/>
            </a:pPr>
            <a:fld id="{BD145256-592C-49AB-8920-73CCF3FC37C4}" type="slidenum">
              <a:rPr lang="en-US" altLang="en-US"/>
              <a:pPr>
                <a:defRPr/>
              </a:pPr>
              <a:t>‹#›</a:t>
            </a:fld>
            <a:endParaRPr lang="en-US" altLang="en-US"/>
          </a:p>
        </p:txBody>
      </p:sp>
    </p:spTree>
    <p:extLst>
      <p:ext uri="{BB962C8B-B14F-4D97-AF65-F5344CB8AC3E}">
        <p14:creationId xmlns:p14="http://schemas.microsoft.com/office/powerpoint/2010/main" val="4156030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960530-F62F-4ABB-A8A2-9CCC594FCA73}"/>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a:extLst>
              <a:ext uri="{FF2B5EF4-FFF2-40B4-BE49-F238E27FC236}">
                <a16:creationId xmlns:a16="http://schemas.microsoft.com/office/drawing/2014/main" id="{703D234E-227D-4FA2-93D4-766A2ED6F8B9}"/>
              </a:ext>
            </a:extLst>
          </p:cNvPr>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887B82B3-FAAE-441C-BB6B-8288E1BB6EBB}"/>
              </a:ext>
            </a:extLst>
          </p:cNvPr>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4712E518-FA25-4227-8D0B-760C5FAEAF32}"/>
              </a:ext>
            </a:extLst>
          </p:cNvPr>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F74F6A0E-D836-4461-B195-4BC92EC86A3B}"/>
              </a:ext>
            </a:extLst>
          </p:cNvPr>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a:extLst>
              <a:ext uri="{FF2B5EF4-FFF2-40B4-BE49-F238E27FC236}">
                <a16:creationId xmlns:a16="http://schemas.microsoft.com/office/drawing/2014/main" id="{9BF9C228-AEC1-4A3D-9045-4C5A274D32AE}"/>
              </a:ext>
            </a:extLst>
          </p:cNvPr>
          <p:cNvSpPr>
            <a:spLocks noGrp="1"/>
          </p:cNvSpPr>
          <p:nvPr>
            <p:ph type="dt" sz="half" idx="10"/>
          </p:nvPr>
        </p:nvSpPr>
        <p:spPr/>
        <p:txBody>
          <a:bodyPr/>
          <a:lstStyle>
            <a:lvl1pPr>
              <a:defRPr/>
            </a:lvl1pPr>
          </a:lstStyle>
          <a:p>
            <a:pPr>
              <a:defRPr/>
            </a:pPr>
            <a:endParaRPr lang="en-US"/>
          </a:p>
        </p:txBody>
      </p:sp>
      <p:sp>
        <p:nvSpPr>
          <p:cNvPr id="10" name="Footer Placeholder 4">
            <a:extLst>
              <a:ext uri="{FF2B5EF4-FFF2-40B4-BE49-F238E27FC236}">
                <a16:creationId xmlns:a16="http://schemas.microsoft.com/office/drawing/2014/main" id="{1FF6D4BE-E797-4EAE-B047-A56415F21939}"/>
              </a:ext>
            </a:extLst>
          </p:cNvPr>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E1FE747C-EBEB-4977-9086-70474BB488E4}"/>
              </a:ext>
            </a:extLst>
          </p:cNvPr>
          <p:cNvSpPr>
            <a:spLocks noGrp="1"/>
          </p:cNvSpPr>
          <p:nvPr>
            <p:ph type="sldNum" sz="quarter" idx="12"/>
          </p:nvPr>
        </p:nvSpPr>
        <p:spPr>
          <a:xfrm>
            <a:off x="146050" y="6208713"/>
            <a:ext cx="457200" cy="457200"/>
          </a:xfrm>
        </p:spPr>
        <p:txBody>
          <a:bodyPr/>
          <a:lstStyle>
            <a:lvl1pPr>
              <a:defRPr smtClean="0"/>
            </a:lvl1pPr>
          </a:lstStyle>
          <a:p>
            <a:pPr>
              <a:defRPr/>
            </a:pPr>
            <a:fld id="{AA61DFE9-C18C-4774-AD16-A5A3C8BD4DEF}" type="slidenum">
              <a:rPr lang="en-US" altLang="en-US"/>
              <a:pPr>
                <a:defRPr/>
              </a:pPr>
              <a:t>‹#›</a:t>
            </a:fld>
            <a:endParaRPr lang="en-US" altLang="en-US"/>
          </a:p>
        </p:txBody>
      </p:sp>
    </p:spTree>
    <p:extLst>
      <p:ext uri="{BB962C8B-B14F-4D97-AF65-F5344CB8AC3E}">
        <p14:creationId xmlns:p14="http://schemas.microsoft.com/office/powerpoint/2010/main" val="40200741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4D32A362-A881-48A0-BB98-C3557647036C}"/>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AB9EC9B9-09C6-4660-8C8F-060D57C7B1D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044D0776-DFFD-4ABA-9A2A-8B33C63C9C34}"/>
              </a:ext>
            </a:extLst>
          </p:cNvPr>
          <p:cNvSpPr>
            <a:spLocks noGrp="1"/>
          </p:cNvSpPr>
          <p:nvPr>
            <p:ph type="sldNum" sz="quarter" idx="12"/>
          </p:nvPr>
        </p:nvSpPr>
        <p:spPr/>
        <p:txBody>
          <a:bodyPr/>
          <a:lstStyle>
            <a:lvl1pPr>
              <a:defRPr/>
            </a:lvl1pPr>
          </a:lstStyle>
          <a:p>
            <a:pPr>
              <a:defRPr/>
            </a:pPr>
            <a:fld id="{0F95FAAA-DCDC-46D6-8CCD-BA2546167C44}" type="slidenum">
              <a:rPr lang="en-US" altLang="en-US"/>
              <a:pPr>
                <a:defRPr/>
              </a:pPr>
              <a:t>‹#›</a:t>
            </a:fld>
            <a:endParaRPr lang="en-US" altLang="en-US"/>
          </a:p>
        </p:txBody>
      </p:sp>
    </p:spTree>
    <p:extLst>
      <p:ext uri="{BB962C8B-B14F-4D97-AF65-F5344CB8AC3E}">
        <p14:creationId xmlns:p14="http://schemas.microsoft.com/office/powerpoint/2010/main" val="48469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90E08FA8-FFBB-42B2-91B1-69A5238BA7BA}"/>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id="{3D6B73BE-C7A6-4B9B-A2F0-C10D8972060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FD27A0C0-17CD-4402-B088-7693C47313D4}"/>
              </a:ext>
            </a:extLst>
          </p:cNvPr>
          <p:cNvSpPr>
            <a:spLocks noGrp="1"/>
          </p:cNvSpPr>
          <p:nvPr>
            <p:ph type="sldNum" sz="quarter" idx="12"/>
          </p:nvPr>
        </p:nvSpPr>
        <p:spPr/>
        <p:txBody>
          <a:bodyPr/>
          <a:lstStyle>
            <a:lvl1pPr>
              <a:defRPr/>
            </a:lvl1pPr>
          </a:lstStyle>
          <a:p>
            <a:pPr>
              <a:defRPr/>
            </a:pPr>
            <a:fld id="{B24D67E1-7973-44A4-9107-1C7468FB6D2D}" type="slidenum">
              <a:rPr lang="en-US" altLang="en-US"/>
              <a:pPr>
                <a:defRPr/>
              </a:pPr>
              <a:t>‹#›</a:t>
            </a:fld>
            <a:endParaRPr lang="en-US" altLang="en-US"/>
          </a:p>
        </p:txBody>
      </p:sp>
    </p:spTree>
    <p:extLst>
      <p:ext uri="{BB962C8B-B14F-4D97-AF65-F5344CB8AC3E}">
        <p14:creationId xmlns:p14="http://schemas.microsoft.com/office/powerpoint/2010/main" val="7158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DFF9D20A-1799-485A-928E-02D2D9FE5544}"/>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id="{7D9681D8-0809-405D-89E9-8282510EA23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5EA67097-8589-489D-AF60-0D8CEC058AE4}"/>
              </a:ext>
            </a:extLst>
          </p:cNvPr>
          <p:cNvSpPr>
            <a:spLocks noGrp="1"/>
          </p:cNvSpPr>
          <p:nvPr>
            <p:ph type="sldNum" sz="quarter" idx="12"/>
          </p:nvPr>
        </p:nvSpPr>
        <p:spPr/>
        <p:txBody>
          <a:bodyPr/>
          <a:lstStyle>
            <a:lvl1pPr>
              <a:defRPr/>
            </a:lvl1pPr>
          </a:lstStyle>
          <a:p>
            <a:pPr>
              <a:defRPr/>
            </a:pPr>
            <a:fld id="{C6C7D231-4013-4AA0-8646-293D522C04DB}" type="slidenum">
              <a:rPr lang="en-US" altLang="en-US"/>
              <a:pPr>
                <a:defRPr/>
              </a:pPr>
              <a:t>‹#›</a:t>
            </a:fld>
            <a:endParaRPr lang="en-US" altLang="en-US"/>
          </a:p>
        </p:txBody>
      </p:sp>
    </p:spTree>
    <p:extLst>
      <p:ext uri="{BB962C8B-B14F-4D97-AF65-F5344CB8AC3E}">
        <p14:creationId xmlns:p14="http://schemas.microsoft.com/office/powerpoint/2010/main" val="3018518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736C6E25-0DAB-4B4C-AA55-DCAC527AF4A5}"/>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99F19089-0574-4DCC-B2F3-ED4A7127564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BE3278FB-A613-488B-AA0B-9908AAA0783F}"/>
              </a:ext>
            </a:extLst>
          </p:cNvPr>
          <p:cNvSpPr>
            <a:spLocks noGrp="1"/>
          </p:cNvSpPr>
          <p:nvPr>
            <p:ph type="sldNum" sz="quarter" idx="12"/>
          </p:nvPr>
        </p:nvSpPr>
        <p:spPr/>
        <p:txBody>
          <a:bodyPr/>
          <a:lstStyle>
            <a:lvl1pPr>
              <a:defRPr/>
            </a:lvl1pPr>
          </a:lstStyle>
          <a:p>
            <a:pPr>
              <a:defRPr/>
            </a:pPr>
            <a:fld id="{D68937DB-B454-4351-AAD7-C51B1967640A}" type="slidenum">
              <a:rPr lang="en-US" altLang="en-US"/>
              <a:pPr>
                <a:defRPr/>
              </a:pPr>
              <a:t>‹#›</a:t>
            </a:fld>
            <a:endParaRPr lang="en-US" altLang="en-US"/>
          </a:p>
        </p:txBody>
      </p:sp>
    </p:spTree>
    <p:extLst>
      <p:ext uri="{BB962C8B-B14F-4D97-AF65-F5344CB8AC3E}">
        <p14:creationId xmlns:p14="http://schemas.microsoft.com/office/powerpoint/2010/main" val="127834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9EAAD5C-7EB7-4F93-918D-726B7C6DC929}"/>
              </a:ext>
            </a:extLst>
          </p:cNvPr>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10">
            <a:extLst>
              <a:ext uri="{FF2B5EF4-FFF2-40B4-BE49-F238E27FC236}">
                <a16:creationId xmlns:a16="http://schemas.microsoft.com/office/drawing/2014/main" id="{84C83F44-E272-46ED-BBC7-5F6C2C828D80}"/>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a:extLst>
              <a:ext uri="{FF2B5EF4-FFF2-40B4-BE49-F238E27FC236}">
                <a16:creationId xmlns:a16="http://schemas.microsoft.com/office/drawing/2014/main" id="{6C0C3A82-9A01-453C-8EB3-8F91509F5B61}"/>
              </a:ext>
            </a:extLst>
          </p:cNvPr>
          <p:cNvSpPr>
            <a:spLocks noGrp="1"/>
          </p:cNvSpPr>
          <p:nvPr>
            <p:ph type="dt" sz="half" idx="10"/>
          </p:nvPr>
        </p:nvSpPr>
        <p:spPr/>
        <p:txBody>
          <a:bodyPr/>
          <a:lstStyle>
            <a:lvl1pPr>
              <a:defRPr/>
            </a:lvl1pPr>
          </a:lstStyle>
          <a:p>
            <a:pPr>
              <a:defRPr/>
            </a:pPr>
            <a:endParaRPr lang="en-US"/>
          </a:p>
        </p:txBody>
      </p:sp>
      <p:sp>
        <p:nvSpPr>
          <p:cNvPr id="8" name="Footer Placeholder 5">
            <a:extLst>
              <a:ext uri="{FF2B5EF4-FFF2-40B4-BE49-F238E27FC236}">
                <a16:creationId xmlns:a16="http://schemas.microsoft.com/office/drawing/2014/main" id="{CC3FB47E-64DD-4B74-B59E-C6C50C488B4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C42899FC-8C16-455B-9A86-8F645694ADCC}"/>
              </a:ext>
            </a:extLst>
          </p:cNvPr>
          <p:cNvSpPr>
            <a:spLocks noGrp="1"/>
          </p:cNvSpPr>
          <p:nvPr>
            <p:ph type="sldNum" sz="quarter" idx="12"/>
          </p:nvPr>
        </p:nvSpPr>
        <p:spPr/>
        <p:txBody>
          <a:bodyPr/>
          <a:lstStyle>
            <a:lvl1pPr>
              <a:defRPr smtClean="0"/>
            </a:lvl1pPr>
          </a:lstStyle>
          <a:p>
            <a:pPr>
              <a:defRPr/>
            </a:pPr>
            <a:fld id="{A6A86A34-D6C8-4678-8D8F-11E00D8F56E2}" type="slidenum">
              <a:rPr lang="en-US" altLang="en-US"/>
              <a:pPr>
                <a:defRPr/>
              </a:pPr>
              <a:t>‹#›</a:t>
            </a:fld>
            <a:endParaRPr lang="en-US" altLang="en-US"/>
          </a:p>
        </p:txBody>
      </p:sp>
    </p:spTree>
    <p:extLst>
      <p:ext uri="{BB962C8B-B14F-4D97-AF65-F5344CB8AC3E}">
        <p14:creationId xmlns:p14="http://schemas.microsoft.com/office/powerpoint/2010/main" val="383806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7716646-195F-461F-A418-84CE60B57505}"/>
              </a:ext>
            </a:extLst>
          </p:cNvPr>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BF270634-060C-44E3-B168-0214FD56CEE6}"/>
              </a:ext>
            </a:extLst>
          </p:cNvPr>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A3A5419F-FD8E-46E9-8204-96E718ECE565}"/>
              </a:ext>
            </a:extLst>
          </p:cNvPr>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a:extLst>
              <a:ext uri="{FF2B5EF4-FFF2-40B4-BE49-F238E27FC236}">
                <a16:creationId xmlns:a16="http://schemas.microsoft.com/office/drawing/2014/main" id="{2326E45F-A9E9-4E1C-9B94-AAC2F2B115FA}"/>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E68B19F-745C-4986-94BD-659176319265}"/>
              </a:ext>
            </a:extLst>
          </p:cNvPr>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D1C6DDCE-59EB-4A3E-B565-955812101155}"/>
              </a:ext>
            </a:extLst>
          </p:cNvPr>
          <p:cNvSpPr>
            <a:spLocks noGrp="1"/>
          </p:cNvSpPr>
          <p:nvPr>
            <p:ph type="sldNum" sz="quarter" idx="12"/>
          </p:nvPr>
        </p:nvSpPr>
        <p:spPr>
          <a:xfrm>
            <a:off x="146050" y="6208713"/>
            <a:ext cx="457200" cy="457200"/>
          </a:xfrm>
        </p:spPr>
        <p:txBody>
          <a:bodyPr/>
          <a:lstStyle>
            <a:lvl1pPr>
              <a:defRPr smtClean="0"/>
            </a:lvl1pPr>
          </a:lstStyle>
          <a:p>
            <a:pPr>
              <a:defRPr/>
            </a:pPr>
            <a:fld id="{83604F84-2715-4401-91B6-C396C0F8938B}" type="slidenum">
              <a:rPr lang="en-US" altLang="en-US"/>
              <a:pPr>
                <a:defRPr/>
              </a:pPr>
              <a:t>‹#›</a:t>
            </a:fld>
            <a:endParaRPr lang="en-US" altLang="en-US"/>
          </a:p>
        </p:txBody>
      </p:sp>
    </p:spTree>
    <p:extLst>
      <p:ext uri="{BB962C8B-B14F-4D97-AF65-F5344CB8AC3E}">
        <p14:creationId xmlns:p14="http://schemas.microsoft.com/office/powerpoint/2010/main" val="166539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14AA93D-0A29-4E4E-91F4-986B22441361}"/>
              </a:ext>
            </a:extLst>
          </p:cNvPr>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a:extLst>
              <a:ext uri="{FF2B5EF4-FFF2-40B4-BE49-F238E27FC236}">
                <a16:creationId xmlns:a16="http://schemas.microsoft.com/office/drawing/2014/main" id="{390321B7-4C44-4143-932F-1A95B9E4E52F}"/>
              </a:ext>
            </a:extLst>
          </p:cNvPr>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a:extLst>
              <a:ext uri="{FF2B5EF4-FFF2-40B4-BE49-F238E27FC236}">
                <a16:creationId xmlns:a16="http://schemas.microsoft.com/office/drawing/2014/main" id="{13A3B359-39E5-4628-98F1-BF014071BEBB}"/>
              </a:ext>
            </a:extLst>
          </p:cNvPr>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a:extLst>
              <a:ext uri="{FF2B5EF4-FFF2-40B4-BE49-F238E27FC236}">
                <a16:creationId xmlns:a16="http://schemas.microsoft.com/office/drawing/2014/main" id="{018E8749-B4EB-4EBC-949B-D50BAF6035C8}"/>
              </a:ext>
            </a:extLst>
          </p:cNvPr>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69BF643D-9020-4889-8F92-47718DB5C3EC}"/>
              </a:ext>
            </a:extLst>
          </p:cNvPr>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endParaRPr lang="en-US"/>
          </a:p>
        </p:txBody>
      </p:sp>
      <p:sp>
        <p:nvSpPr>
          <p:cNvPr id="3" name="Footer Placeholder 2">
            <a:extLst>
              <a:ext uri="{FF2B5EF4-FFF2-40B4-BE49-F238E27FC236}">
                <a16:creationId xmlns:a16="http://schemas.microsoft.com/office/drawing/2014/main" id="{8663F124-A342-4B7A-AA96-1202318D9B38}"/>
              </a:ext>
            </a:extLst>
          </p:cNvPr>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a:extLst>
              <a:ext uri="{FF2B5EF4-FFF2-40B4-BE49-F238E27FC236}">
                <a16:creationId xmlns:a16="http://schemas.microsoft.com/office/drawing/2014/main" id="{541D0568-4C97-44B5-8C98-B00A0417D231}"/>
              </a:ext>
            </a:extLst>
          </p:cNvPr>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smtClean="0">
                <a:solidFill>
                  <a:srgbClr val="FFFFFF"/>
                </a:solidFill>
                <a:latin typeface="Franklin Gothic Book" panose="020B0503020102020204" pitchFamily="34" charset="0"/>
              </a:defRPr>
            </a:lvl1pPr>
          </a:lstStyle>
          <a:p>
            <a:pPr>
              <a:defRPr/>
            </a:pPr>
            <a:fld id="{6506AE1B-B9CB-4F4B-89B5-1C9381055F3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3" r:id="rId1"/>
    <p:sldLayoutId id="2147483806" r:id="rId2"/>
    <p:sldLayoutId id="2147483814" r:id="rId3"/>
    <p:sldLayoutId id="2147483807" r:id="rId4"/>
    <p:sldLayoutId id="2147483808" r:id="rId5"/>
    <p:sldLayoutId id="2147483809" r:id="rId6"/>
    <p:sldLayoutId id="2147483810" r:id="rId7"/>
    <p:sldLayoutId id="2147483815" r:id="rId8"/>
    <p:sldLayoutId id="2147483816" r:id="rId9"/>
    <p:sldLayoutId id="2147483811" r:id="rId10"/>
    <p:sldLayoutId id="2147483812"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ECEEF36-B7CE-4793-8BA4-D7D090345493}"/>
              </a:ext>
            </a:extLst>
          </p:cNvPr>
          <p:cNvSpPr>
            <a:spLocks noGrp="1"/>
          </p:cNvSpPr>
          <p:nvPr>
            <p:ph type="ctrTitle"/>
          </p:nvPr>
        </p:nvSpPr>
        <p:spPr>
          <a:xfrm>
            <a:off x="457200" y="1506538"/>
            <a:ext cx="8229600" cy="1470025"/>
          </a:xfrm>
        </p:spPr>
        <p:txBody>
          <a:bodyPr/>
          <a:lstStyle/>
          <a:p>
            <a:pPr eaLnBrk="1" hangingPunct="1"/>
            <a:r>
              <a:rPr altLang="en-US" sz="3600"/>
              <a:t>HOUSING AND HEALTH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0E7AA43-8083-40DA-81CB-844174D3DB1A}"/>
              </a:ext>
            </a:extLst>
          </p:cNvPr>
          <p:cNvSpPr>
            <a:spLocks noGrp="1"/>
          </p:cNvSpPr>
          <p:nvPr>
            <p:ph type="title"/>
          </p:nvPr>
        </p:nvSpPr>
        <p:spPr/>
        <p:txBody>
          <a:bodyPr/>
          <a:lstStyle/>
          <a:p>
            <a:pPr algn="ctr" eaLnBrk="1" hangingPunct="1"/>
            <a:r>
              <a:rPr lang="en-US" altLang="en-US" sz="3600"/>
              <a:t>Housing Standards</a:t>
            </a:r>
          </a:p>
        </p:txBody>
      </p:sp>
      <p:sp>
        <p:nvSpPr>
          <p:cNvPr id="17411" name="Rectangle 3">
            <a:extLst>
              <a:ext uri="{FF2B5EF4-FFF2-40B4-BE49-F238E27FC236}">
                <a16:creationId xmlns:a16="http://schemas.microsoft.com/office/drawing/2014/main" id="{85F6950A-9E7C-4582-A85C-5D6B6C39E9EE}"/>
              </a:ext>
            </a:extLst>
          </p:cNvPr>
          <p:cNvSpPr>
            <a:spLocks noGrp="1"/>
          </p:cNvSpPr>
          <p:nvPr>
            <p:ph sz="quarter" idx="1"/>
          </p:nvPr>
        </p:nvSpPr>
        <p:spPr/>
        <p:txBody>
          <a:bodyPr/>
          <a:lstStyle/>
          <a:p>
            <a:pPr eaLnBrk="1" hangingPunct="1">
              <a:lnSpc>
                <a:spcPct val="80000"/>
              </a:lnSpc>
              <a:buFont typeface="Wingdings" panose="05000000000000000000" pitchFamily="2" charset="2"/>
              <a:buNone/>
            </a:pPr>
            <a:r>
              <a:rPr lang="en-US" altLang="en-US" sz="2800" u="sng"/>
              <a:t>Housing Standards</a:t>
            </a:r>
            <a:endParaRPr lang="en-US" altLang="en-US" sz="2800"/>
          </a:p>
          <a:p>
            <a:pPr eaLnBrk="1" hangingPunct="1">
              <a:lnSpc>
                <a:spcPct val="80000"/>
              </a:lnSpc>
              <a:buFont typeface="Wingdings" panose="05000000000000000000" pitchFamily="2" charset="2"/>
              <a:buNone/>
            </a:pPr>
            <a:r>
              <a:rPr lang="en-US" altLang="en-US" sz="2800"/>
              <a:t>Housing stds depend on </a:t>
            </a:r>
            <a:r>
              <a:rPr lang="en-US" altLang="en-US" sz="2800" b="1"/>
              <a:t>conventional factors</a:t>
            </a:r>
            <a:r>
              <a:rPr lang="en-US" altLang="en-US" sz="2800"/>
              <a:t> such as </a:t>
            </a:r>
            <a:r>
              <a:rPr lang="en-US" altLang="en-US" sz="2800">
                <a:solidFill>
                  <a:srgbClr val="FF0000"/>
                </a:solidFill>
              </a:rPr>
              <a:t>per capita spac</a:t>
            </a:r>
            <a:r>
              <a:rPr lang="en-US" altLang="en-US" sz="2800"/>
              <a:t>e and </a:t>
            </a:r>
            <a:r>
              <a:rPr lang="en-US" altLang="en-US" sz="2800">
                <a:solidFill>
                  <a:srgbClr val="FF0000"/>
                </a:solidFill>
              </a:rPr>
              <a:t>floor space and on social and economic characteristics such </a:t>
            </a:r>
            <a:r>
              <a:rPr lang="en-US" altLang="en-US" sz="2800"/>
              <a:t>as</a:t>
            </a:r>
          </a:p>
          <a:p>
            <a:pPr eaLnBrk="1" hangingPunct="1">
              <a:lnSpc>
                <a:spcPct val="80000"/>
              </a:lnSpc>
              <a:buFont typeface="Wingdings" panose="05000000000000000000" pitchFamily="2" charset="2"/>
              <a:buChar char="Ø"/>
            </a:pPr>
            <a:r>
              <a:rPr lang="en-US" altLang="en-US" sz="2800"/>
              <a:t>family income, </a:t>
            </a:r>
          </a:p>
          <a:p>
            <a:pPr eaLnBrk="1" hangingPunct="1">
              <a:lnSpc>
                <a:spcPct val="80000"/>
              </a:lnSpc>
              <a:buFont typeface="Wingdings" panose="05000000000000000000" pitchFamily="2" charset="2"/>
              <a:buChar char="Ø"/>
            </a:pPr>
            <a:r>
              <a:rPr lang="en-US" altLang="en-US" sz="2800"/>
              <a:t>family size and composition,</a:t>
            </a:r>
          </a:p>
          <a:p>
            <a:pPr eaLnBrk="1" hangingPunct="1">
              <a:lnSpc>
                <a:spcPct val="80000"/>
              </a:lnSpc>
              <a:buFont typeface="Wingdings" panose="05000000000000000000" pitchFamily="2" charset="2"/>
              <a:buChar char="Ø"/>
            </a:pPr>
            <a:r>
              <a:rPr lang="en-US" altLang="en-US" sz="2800"/>
              <a:t>standard of living,</a:t>
            </a:r>
          </a:p>
          <a:p>
            <a:pPr eaLnBrk="1" hangingPunct="1">
              <a:lnSpc>
                <a:spcPct val="80000"/>
              </a:lnSpc>
              <a:buFont typeface="Wingdings" panose="05000000000000000000" pitchFamily="2" charset="2"/>
              <a:buChar char="Ø"/>
            </a:pPr>
            <a:r>
              <a:rPr lang="en-US" altLang="en-US" sz="2800"/>
              <a:t>life style,</a:t>
            </a:r>
          </a:p>
          <a:p>
            <a:pPr eaLnBrk="1" hangingPunct="1">
              <a:lnSpc>
                <a:spcPct val="80000"/>
              </a:lnSpc>
              <a:buFont typeface="Wingdings" panose="05000000000000000000" pitchFamily="2" charset="2"/>
              <a:buChar char="Ø"/>
            </a:pPr>
            <a:r>
              <a:rPr lang="en-US" altLang="en-US" sz="2800"/>
              <a:t>stage in life cycle,</a:t>
            </a:r>
          </a:p>
          <a:p>
            <a:pPr eaLnBrk="1" hangingPunct="1">
              <a:lnSpc>
                <a:spcPct val="80000"/>
              </a:lnSpc>
            </a:pPr>
            <a:endParaRPr lang="en-US" alt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ABE5EEB-C3EF-432E-B705-D317CBD13304}"/>
              </a:ext>
            </a:extLst>
          </p:cNvPr>
          <p:cNvSpPr>
            <a:spLocks noGrp="1"/>
          </p:cNvSpPr>
          <p:nvPr>
            <p:ph type="title"/>
          </p:nvPr>
        </p:nvSpPr>
        <p:spPr/>
        <p:txBody>
          <a:bodyPr/>
          <a:lstStyle/>
          <a:p>
            <a:pPr eaLnBrk="1" hangingPunct="1"/>
            <a:r>
              <a:rPr lang="en-US" altLang="en-US" sz="3600"/>
              <a:t>Housing Stds Contd</a:t>
            </a:r>
          </a:p>
        </p:txBody>
      </p:sp>
      <p:sp>
        <p:nvSpPr>
          <p:cNvPr id="13315" name="Rectangle 3">
            <a:extLst>
              <a:ext uri="{FF2B5EF4-FFF2-40B4-BE49-F238E27FC236}">
                <a16:creationId xmlns:a16="http://schemas.microsoft.com/office/drawing/2014/main" id="{4A433650-2068-4706-8361-35372E63B79E}"/>
              </a:ext>
            </a:extLst>
          </p:cNvPr>
          <p:cNvSpPr>
            <a:spLocks noGrp="1" noChangeArrowheads="1"/>
          </p:cNvSpPr>
          <p:nvPr>
            <p:ph sz="quarter" idx="1"/>
          </p:nvPr>
        </p:nvSpPr>
        <p:spPr/>
        <p:txBody>
          <a:bodyPr/>
          <a:lstStyle/>
          <a:p>
            <a:pPr eaLnBrk="1" hangingPunct="1">
              <a:lnSpc>
                <a:spcPct val="90000"/>
              </a:lnSpc>
              <a:buFont typeface="Wingdings" pitchFamily="2" charset="2"/>
              <a:buChar char="Ø"/>
              <a:defRPr/>
            </a:pPr>
            <a:r>
              <a:rPr lang="en-US" sz="3200" dirty="0"/>
              <a:t>education and</a:t>
            </a:r>
          </a:p>
          <a:p>
            <a:pPr eaLnBrk="1" hangingPunct="1">
              <a:lnSpc>
                <a:spcPct val="90000"/>
              </a:lnSpc>
              <a:buFont typeface="Wingdings" pitchFamily="2" charset="2"/>
              <a:buChar char="Ø"/>
              <a:defRPr/>
            </a:pPr>
            <a:r>
              <a:rPr lang="en-US" sz="3200" dirty="0"/>
              <a:t>cultural factors.</a:t>
            </a:r>
          </a:p>
          <a:p>
            <a:pPr eaLnBrk="1" hangingPunct="1">
              <a:lnSpc>
                <a:spcPct val="90000"/>
              </a:lnSpc>
              <a:buFont typeface="Wingdings" pitchFamily="2" charset="2"/>
              <a:buNone/>
              <a:defRPr/>
            </a:pPr>
            <a:r>
              <a:rPr lang="en-US" sz="3200" dirty="0"/>
              <a:t>Despite the cultural, climate and social diversities, housing </a:t>
            </a:r>
            <a:r>
              <a:rPr lang="en-US" sz="3200" dirty="0" err="1"/>
              <a:t>stds</a:t>
            </a:r>
            <a:r>
              <a:rPr lang="en-US" sz="3200" dirty="0"/>
              <a:t> vary from country to country, region to region </a:t>
            </a:r>
            <a:r>
              <a:rPr lang="en-US" sz="3200" dirty="0" err="1"/>
              <a:t>etc</a:t>
            </a:r>
            <a:r>
              <a:rPr lang="en-US" sz="3200" dirty="0"/>
              <a:t> but then minimum </a:t>
            </a:r>
            <a:r>
              <a:rPr lang="en-US" sz="3200" dirty="0" err="1"/>
              <a:t>stds</a:t>
            </a:r>
            <a:r>
              <a:rPr lang="en-US" sz="3200" dirty="0"/>
              <a:t> are still maintained by all country building regulations </a:t>
            </a:r>
          </a:p>
          <a:p>
            <a:pPr marL="0" indent="0" eaLnBrk="1" hangingPunct="1">
              <a:lnSpc>
                <a:spcPct val="90000"/>
              </a:lnSpc>
              <a:buFont typeface="Wingdings 2" panose="05020102010507070707" pitchFamily="18" charset="2"/>
              <a:buNone/>
              <a:defRPr/>
            </a:pP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6BB6879-39F7-4AD7-AA66-6235A5C4A0F3}"/>
              </a:ext>
            </a:extLst>
          </p:cNvPr>
          <p:cNvSpPr>
            <a:spLocks noGrp="1"/>
          </p:cNvSpPr>
          <p:nvPr>
            <p:ph type="title"/>
          </p:nvPr>
        </p:nvSpPr>
        <p:spPr/>
        <p:txBody>
          <a:bodyPr/>
          <a:lstStyle/>
          <a:p>
            <a:pPr eaLnBrk="1" hangingPunct="1"/>
            <a:r>
              <a:rPr lang="en-US" altLang="en-US" sz="3600"/>
              <a:t>Housing Stds Contd</a:t>
            </a:r>
          </a:p>
        </p:txBody>
      </p:sp>
      <p:sp>
        <p:nvSpPr>
          <p:cNvPr id="13315" name="Rectangle 3">
            <a:extLst>
              <a:ext uri="{FF2B5EF4-FFF2-40B4-BE49-F238E27FC236}">
                <a16:creationId xmlns:a16="http://schemas.microsoft.com/office/drawing/2014/main" id="{D4806E77-ED44-456F-9211-8241A1B4318A}"/>
              </a:ext>
            </a:extLst>
          </p:cNvPr>
          <p:cNvSpPr>
            <a:spLocks noGrp="1" noChangeArrowheads="1"/>
          </p:cNvSpPr>
          <p:nvPr>
            <p:ph sz="quarter" idx="1"/>
          </p:nvPr>
        </p:nvSpPr>
        <p:spPr>
          <a:xfrm>
            <a:off x="0" y="1447800"/>
            <a:ext cx="9144000" cy="5410200"/>
          </a:xfrm>
        </p:spPr>
        <p:txBody>
          <a:bodyPr/>
          <a:lstStyle/>
          <a:p>
            <a:pPr eaLnBrk="1" hangingPunct="1">
              <a:defRPr/>
            </a:pPr>
            <a:r>
              <a:rPr lang="en-US" dirty="0"/>
              <a:t>Typical housing standard include:</a:t>
            </a:r>
          </a:p>
          <a:p>
            <a:pPr marL="776288" lvl="1" indent="-457200" eaLnBrk="1" hangingPunct="1">
              <a:buFont typeface="+mj-lt"/>
              <a:buAutoNum type="arabicPeriod"/>
              <a:defRPr/>
            </a:pPr>
            <a:r>
              <a:rPr lang="en-US" sz="2800" b="1" dirty="0"/>
              <a:t>Site</a:t>
            </a:r>
            <a:r>
              <a:rPr lang="en-US" sz="2800" dirty="0"/>
              <a:t>:  should be elevated prevented from floods, accessible, away from vector breeding places, away from nuisances such as dust, smoke, or stink; the soil should be dry and safe, pleasant surroundings</a:t>
            </a:r>
            <a:r>
              <a:rPr lang="en-US" dirty="0"/>
              <a:t>,</a:t>
            </a:r>
          </a:p>
          <a:p>
            <a:pPr marL="776288" lvl="1" indent="-457200" eaLnBrk="1" hangingPunct="1">
              <a:buFont typeface="+mj-lt"/>
              <a:buAutoNum type="arabicPeriod"/>
              <a:defRPr/>
            </a:pPr>
            <a:r>
              <a:rPr lang="en-US" sz="2800" b="1" dirty="0"/>
              <a:t>Set Back</a:t>
            </a:r>
            <a:r>
              <a:rPr lang="en-US" sz="2800" dirty="0"/>
              <a:t>: this is an open space around the house.</a:t>
            </a:r>
          </a:p>
          <a:p>
            <a:pPr lvl="1" eaLnBrk="1" hangingPunct="1">
              <a:defRPr/>
            </a:pPr>
            <a:r>
              <a:rPr lang="en-US" sz="2800" dirty="0"/>
              <a:t>There should be adequate space all round for light and ventilation.</a:t>
            </a:r>
          </a:p>
          <a:p>
            <a:pPr lvl="1" eaLnBrk="1" hangingPunct="1">
              <a:defRPr/>
            </a:pPr>
            <a:r>
              <a:rPr lang="en-US" sz="2800" dirty="0"/>
              <a:t>Built up area should not be more than 1/3 of the total area. </a:t>
            </a:r>
          </a:p>
          <a:p>
            <a:pPr lvl="1" eaLnBrk="1" hangingPunct="1">
              <a:defRPr/>
            </a:pPr>
            <a:r>
              <a:rPr lang="en-US" sz="2800" dirty="0"/>
              <a:t>In urban area, this may be compromised to 2/3</a:t>
            </a:r>
            <a:r>
              <a:rPr lang="en-US" sz="2800" baseline="30000" dirty="0"/>
              <a:t>rd</a:t>
            </a:r>
            <a:r>
              <a:rPr lang="en-US" sz="2800" dirty="0"/>
              <a:t> due to cost of land</a:t>
            </a:r>
          </a:p>
          <a:p>
            <a:pPr marL="776288" lvl="1" indent="-457200" eaLnBrk="1" hangingPunct="1">
              <a:buFont typeface="+mj-lt"/>
              <a:buAutoNum type="arabicPeriod"/>
              <a:defRPr/>
            </a:pPr>
            <a:endParaRPr lang="en-US" dirty="0"/>
          </a:p>
          <a:p>
            <a:pPr marL="319088" lvl="1" indent="0" eaLnBrk="1" hangingPunct="1">
              <a:buFont typeface="Wingdings 2" panose="05020102010507070707" pitchFamily="18" charset="2"/>
              <a:buNone/>
              <a:defRPr/>
            </a:pP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CDCD505-F2AD-4586-B0B5-87FDFA94EC00}"/>
              </a:ext>
            </a:extLst>
          </p:cNvPr>
          <p:cNvSpPr>
            <a:spLocks noGrp="1"/>
          </p:cNvSpPr>
          <p:nvPr>
            <p:ph type="title"/>
          </p:nvPr>
        </p:nvSpPr>
        <p:spPr/>
        <p:txBody>
          <a:bodyPr/>
          <a:lstStyle/>
          <a:p>
            <a:pPr eaLnBrk="1" hangingPunct="1"/>
            <a:r>
              <a:rPr lang="en-US" altLang="en-US" sz="3600"/>
              <a:t>Housing Stds Contd</a:t>
            </a:r>
          </a:p>
        </p:txBody>
      </p:sp>
      <p:sp>
        <p:nvSpPr>
          <p:cNvPr id="20483" name="Rectangle 3">
            <a:extLst>
              <a:ext uri="{FF2B5EF4-FFF2-40B4-BE49-F238E27FC236}">
                <a16:creationId xmlns:a16="http://schemas.microsoft.com/office/drawing/2014/main" id="{9559F85B-B87F-4C18-933F-6AACE0C2F304}"/>
              </a:ext>
            </a:extLst>
          </p:cNvPr>
          <p:cNvSpPr>
            <a:spLocks noGrp="1"/>
          </p:cNvSpPr>
          <p:nvPr>
            <p:ph sz="quarter" idx="1"/>
          </p:nvPr>
        </p:nvSpPr>
        <p:spPr/>
        <p:txBody>
          <a:bodyPr/>
          <a:lstStyle/>
          <a:p>
            <a:pPr marL="319088" lvl="1" indent="0" eaLnBrk="1" hangingPunct="1">
              <a:buFont typeface="Wingdings 2" panose="05020102010507070707" pitchFamily="18" charset="2"/>
              <a:buNone/>
            </a:pPr>
            <a:r>
              <a:rPr lang="en-US" altLang="en-US"/>
              <a:t>3. </a:t>
            </a:r>
            <a:r>
              <a:rPr lang="en-US" altLang="en-US" sz="3200"/>
              <a:t>Floor: should be impermeable, smooth and free from cracks/crevices, damp-proof and the height of the plinth should be up to a metre.</a:t>
            </a:r>
          </a:p>
          <a:p>
            <a:pPr marL="319088" lvl="1" indent="0" eaLnBrk="1" hangingPunct="1">
              <a:buFont typeface="Wingdings 2" panose="05020102010507070707" pitchFamily="18" charset="2"/>
              <a:buNone/>
            </a:pPr>
            <a:r>
              <a:rPr lang="en-US" altLang="en-US" sz="3200"/>
              <a:t>4. Walls: should be reasonably strong, should not absorb or conduct heat; weather resistant; not easily damaged; smooth, unsuitable for harbourage of rat and vermin, not easily damaged</a:t>
            </a:r>
            <a:r>
              <a:rPr lang="en-US" altLang="en-US"/>
              <a:t>.</a:t>
            </a:r>
          </a:p>
          <a:p>
            <a:pPr eaLnBrk="1" hangingPunct="1"/>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B27D0FC-D99B-4A7D-8BAF-6112D4AA285C}"/>
              </a:ext>
            </a:extLst>
          </p:cNvPr>
          <p:cNvSpPr>
            <a:spLocks noGrp="1"/>
          </p:cNvSpPr>
          <p:nvPr>
            <p:ph type="title"/>
          </p:nvPr>
        </p:nvSpPr>
        <p:spPr/>
        <p:txBody>
          <a:bodyPr/>
          <a:lstStyle/>
          <a:p>
            <a:pPr eaLnBrk="1" hangingPunct="1"/>
            <a:r>
              <a:rPr lang="en-US" altLang="en-US" sz="3600"/>
              <a:t>Housing Stds Contd</a:t>
            </a:r>
          </a:p>
        </p:txBody>
      </p:sp>
      <p:sp>
        <p:nvSpPr>
          <p:cNvPr id="16387" name="Rectangle 3">
            <a:extLst>
              <a:ext uri="{FF2B5EF4-FFF2-40B4-BE49-F238E27FC236}">
                <a16:creationId xmlns:a16="http://schemas.microsoft.com/office/drawing/2014/main" id="{5126C418-64CA-4F0D-83A8-50A8C9BC9184}"/>
              </a:ext>
            </a:extLst>
          </p:cNvPr>
          <p:cNvSpPr>
            <a:spLocks noGrp="1" noChangeArrowheads="1"/>
          </p:cNvSpPr>
          <p:nvPr>
            <p:ph sz="quarter" idx="1"/>
          </p:nvPr>
        </p:nvSpPr>
        <p:spPr/>
        <p:txBody>
          <a:bodyPr/>
          <a:lstStyle/>
          <a:p>
            <a:pPr marL="319088" lvl="1" indent="0" eaLnBrk="1" hangingPunct="1">
              <a:buFont typeface="Wingdings 2" panose="05020102010507070707" pitchFamily="18" charset="2"/>
              <a:buNone/>
              <a:defRPr/>
            </a:pPr>
            <a:r>
              <a:rPr lang="en-US" dirty="0"/>
              <a:t>4</a:t>
            </a:r>
            <a:r>
              <a:rPr lang="en-US" sz="3200" dirty="0"/>
              <a:t>. </a:t>
            </a:r>
            <a:r>
              <a:rPr lang="en-US" sz="3200" b="1" dirty="0"/>
              <a:t>Roof</a:t>
            </a:r>
            <a:r>
              <a:rPr lang="en-US" sz="3200" dirty="0"/>
              <a:t>: the height of the roof should not be less than 3 </a:t>
            </a:r>
            <a:r>
              <a:rPr lang="en-US" sz="3200" dirty="0" err="1"/>
              <a:t>metres</a:t>
            </a:r>
            <a:r>
              <a:rPr lang="en-US" sz="3200" dirty="0"/>
              <a:t> (10ft) in the absence of air-conditioning for </a:t>
            </a:r>
            <a:r>
              <a:rPr lang="en-US" sz="3200" dirty="0" err="1"/>
              <a:t>comfort.It</a:t>
            </a:r>
            <a:r>
              <a:rPr lang="en-US" sz="3200" dirty="0"/>
              <a:t> should have a low heat transmittance coefficient </a:t>
            </a:r>
          </a:p>
          <a:p>
            <a:pPr marL="319088" lvl="1" indent="0" eaLnBrk="1" hangingPunct="1">
              <a:buFont typeface="Wingdings 2" panose="05020102010507070707" pitchFamily="18" charset="2"/>
              <a:buNone/>
              <a:defRPr/>
            </a:pPr>
            <a:r>
              <a:rPr lang="en-US" sz="3200" dirty="0"/>
              <a:t>5. </a:t>
            </a:r>
            <a:r>
              <a:rPr lang="en-US" sz="3200" b="1" dirty="0"/>
              <a:t>Rooms</a:t>
            </a:r>
            <a:r>
              <a:rPr lang="en-US" sz="3200" dirty="0"/>
              <a:t>: Number of living rooms should not be less than two..</a:t>
            </a:r>
          </a:p>
          <a:p>
            <a:pPr marL="319088" lvl="1" indent="0" eaLnBrk="1" hangingPunct="1">
              <a:buFont typeface="Wingdings 2" panose="05020102010507070707" pitchFamily="18" charset="2"/>
              <a:buNone/>
              <a:defRPr/>
            </a:pPr>
            <a:r>
              <a:rPr lang="en-US" sz="3200" dirty="0"/>
              <a:t>The number and area of rooms should be increased according to size of family.</a:t>
            </a:r>
          </a:p>
          <a:p>
            <a:pPr marL="319088" lvl="1" indent="0" eaLnBrk="1" hangingPunct="1">
              <a:buFont typeface="Wingdings 2" panose="05020102010507070707" pitchFamily="18" charset="2"/>
              <a:buNone/>
              <a:defRPr/>
            </a:pPr>
            <a:endParaRPr lang="en-US" sz="3200" b="1" dirty="0"/>
          </a:p>
          <a:p>
            <a:pPr lvl="1" eaLnBrk="1" hangingPunct="1">
              <a:buFont typeface="Wingdings" pitchFamily="2" charset="2"/>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EEDFC4C-17EC-4CB5-A10E-7DE5726D86E2}"/>
              </a:ext>
            </a:extLst>
          </p:cNvPr>
          <p:cNvSpPr>
            <a:spLocks noGrp="1"/>
          </p:cNvSpPr>
          <p:nvPr>
            <p:ph type="title"/>
          </p:nvPr>
        </p:nvSpPr>
        <p:spPr/>
        <p:txBody>
          <a:bodyPr/>
          <a:lstStyle/>
          <a:p>
            <a:pPr eaLnBrk="1" hangingPunct="1"/>
            <a:r>
              <a:rPr lang="en-US" altLang="en-US" sz="3600"/>
              <a:t>Housing Stds Contd</a:t>
            </a:r>
          </a:p>
        </p:txBody>
      </p:sp>
      <p:sp>
        <p:nvSpPr>
          <p:cNvPr id="17411" name="Rectangle 3">
            <a:extLst>
              <a:ext uri="{FF2B5EF4-FFF2-40B4-BE49-F238E27FC236}">
                <a16:creationId xmlns:a16="http://schemas.microsoft.com/office/drawing/2014/main" id="{6AC9D0D9-E238-4E1A-BB9A-51C17F70E297}"/>
              </a:ext>
            </a:extLst>
          </p:cNvPr>
          <p:cNvSpPr>
            <a:spLocks noGrp="1" noChangeArrowheads="1"/>
          </p:cNvSpPr>
          <p:nvPr>
            <p:ph sz="quarter" idx="1"/>
          </p:nvPr>
        </p:nvSpPr>
        <p:spPr/>
        <p:txBody>
          <a:bodyPr/>
          <a:lstStyle/>
          <a:p>
            <a:pPr marL="319088" lvl="1" indent="0" eaLnBrk="1" hangingPunct="1">
              <a:buFont typeface="Wingdings 2" panose="05020102010507070707" pitchFamily="18" charset="2"/>
              <a:buNone/>
              <a:defRPr/>
            </a:pPr>
            <a:r>
              <a:rPr lang="en-US" dirty="0"/>
              <a:t>6</a:t>
            </a:r>
            <a:r>
              <a:rPr lang="en-US" sz="3200" dirty="0"/>
              <a:t>. </a:t>
            </a:r>
            <a:r>
              <a:rPr lang="en-US" sz="3200" b="1" dirty="0"/>
              <a:t>Floor Area</a:t>
            </a:r>
            <a:r>
              <a:rPr lang="en-US" sz="3200" dirty="0"/>
              <a:t>: Floor area of a room should be at least 120sq </a:t>
            </a:r>
            <a:r>
              <a:rPr lang="en-US" sz="3200" dirty="0" err="1"/>
              <a:t>ft</a:t>
            </a:r>
            <a:r>
              <a:rPr lang="en-US" sz="3200" dirty="0"/>
              <a:t> for occupancy by more than one person and at least 100 </a:t>
            </a:r>
            <a:r>
              <a:rPr lang="en-US" sz="3200" dirty="0" err="1"/>
              <a:t>sq</a:t>
            </a:r>
            <a:r>
              <a:rPr lang="en-US" sz="3200" dirty="0"/>
              <a:t> </a:t>
            </a:r>
            <a:r>
              <a:rPr lang="en-US" sz="3200" dirty="0" err="1"/>
              <a:t>ft</a:t>
            </a:r>
            <a:r>
              <a:rPr lang="en-US" sz="3200" dirty="0"/>
              <a:t> for occupancy by a single person. </a:t>
            </a:r>
          </a:p>
          <a:p>
            <a:pPr lvl="1" eaLnBrk="1" hangingPunct="1">
              <a:defRPr/>
            </a:pPr>
            <a:r>
              <a:rPr lang="en-US" sz="3200" dirty="0"/>
              <a:t>The floor area available in living rooms per person should not be less than 50 </a:t>
            </a:r>
            <a:r>
              <a:rPr lang="en-US" sz="3200" dirty="0" err="1"/>
              <a:t>sq</a:t>
            </a:r>
            <a:r>
              <a:rPr lang="en-US" sz="3200" dirty="0"/>
              <a:t> </a:t>
            </a:r>
            <a:r>
              <a:rPr lang="en-US" sz="3200" dirty="0" err="1"/>
              <a:t>ft</a:t>
            </a:r>
            <a:r>
              <a:rPr lang="en-US" sz="3200" dirty="0"/>
              <a:t>; the optimum is 100sq ft.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88D20B7-3EAE-49A0-985C-8F14047E7AC7}"/>
              </a:ext>
            </a:extLst>
          </p:cNvPr>
          <p:cNvSpPr>
            <a:spLocks noGrp="1"/>
          </p:cNvSpPr>
          <p:nvPr>
            <p:ph type="title"/>
          </p:nvPr>
        </p:nvSpPr>
        <p:spPr/>
        <p:txBody>
          <a:bodyPr/>
          <a:lstStyle/>
          <a:p>
            <a:pPr eaLnBrk="1" hangingPunct="1"/>
            <a:r>
              <a:rPr lang="en-US" altLang="en-US" sz="3600"/>
              <a:t>Housing Stds Contd</a:t>
            </a:r>
          </a:p>
        </p:txBody>
      </p:sp>
      <p:sp>
        <p:nvSpPr>
          <p:cNvPr id="18435" name="Rectangle 3">
            <a:extLst>
              <a:ext uri="{FF2B5EF4-FFF2-40B4-BE49-F238E27FC236}">
                <a16:creationId xmlns:a16="http://schemas.microsoft.com/office/drawing/2014/main" id="{3AE57260-181B-4A7A-95DA-EB82B3AE3359}"/>
              </a:ext>
            </a:extLst>
          </p:cNvPr>
          <p:cNvSpPr>
            <a:spLocks noGrp="1" noChangeArrowheads="1"/>
          </p:cNvSpPr>
          <p:nvPr>
            <p:ph sz="quarter" idx="1"/>
          </p:nvPr>
        </p:nvSpPr>
        <p:spPr/>
        <p:txBody>
          <a:bodyPr/>
          <a:lstStyle/>
          <a:p>
            <a:pPr marL="319088" lvl="1" indent="0" eaLnBrk="1" hangingPunct="1">
              <a:buFont typeface="Wingdings 2" panose="05020102010507070707" pitchFamily="18" charset="2"/>
              <a:buNone/>
              <a:defRPr/>
            </a:pPr>
            <a:r>
              <a:rPr lang="en-US" sz="3200" b="1" dirty="0"/>
              <a:t>7.Cubic space</a:t>
            </a:r>
            <a:r>
              <a:rPr lang="en-US" sz="3200" dirty="0"/>
              <a:t>: The height of rooms should be such as to give an air space of at least 500c.ft per capita, preferably 1,000 </a:t>
            </a:r>
            <a:r>
              <a:rPr lang="en-US" sz="3200" dirty="0" err="1"/>
              <a:t>c.ft</a:t>
            </a:r>
            <a:endParaRPr lang="en-US" sz="3200" dirty="0"/>
          </a:p>
          <a:p>
            <a:pPr marL="319088" lvl="1" indent="0" eaLnBrk="1" hangingPunct="1">
              <a:buFont typeface="Wingdings 2" panose="05020102010507070707" pitchFamily="18" charset="2"/>
              <a:buNone/>
              <a:defRPr/>
            </a:pPr>
            <a:r>
              <a:rPr lang="en-US" sz="3200" dirty="0"/>
              <a:t>8.</a:t>
            </a:r>
            <a:r>
              <a:rPr lang="en-US" sz="3200" b="1" dirty="0"/>
              <a:t>Windows</a:t>
            </a:r>
            <a:r>
              <a:rPr lang="en-US" sz="3200" dirty="0"/>
              <a:t>: Every living room should be provided with at least 2 windows</a:t>
            </a:r>
          </a:p>
          <a:p>
            <a:pPr lvl="1" eaLnBrk="1" hangingPunct="1">
              <a:defRPr/>
            </a:pPr>
            <a:r>
              <a:rPr lang="en-US" sz="3200" dirty="0"/>
              <a:t>windows should be placed at a height of not more than 3 </a:t>
            </a:r>
            <a:r>
              <a:rPr lang="en-US" sz="3200" dirty="0" err="1"/>
              <a:t>ft</a:t>
            </a:r>
            <a:r>
              <a:rPr lang="en-US" sz="3200" dirty="0"/>
              <a:t> above the ground in the living rooms , window area should be 1/5th of the floor area</a:t>
            </a:r>
            <a:r>
              <a:rPr lang="en-US" dirty="0"/>
              <a:t>.</a:t>
            </a:r>
          </a:p>
          <a:p>
            <a:pPr eaLnBrk="1" hangingPunct="1">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862E336-4604-45D5-83BF-9CCCF7AF3165}"/>
              </a:ext>
            </a:extLst>
          </p:cNvPr>
          <p:cNvSpPr>
            <a:spLocks noGrp="1"/>
          </p:cNvSpPr>
          <p:nvPr>
            <p:ph type="title"/>
          </p:nvPr>
        </p:nvSpPr>
        <p:spPr/>
        <p:txBody>
          <a:bodyPr/>
          <a:lstStyle/>
          <a:p>
            <a:pPr eaLnBrk="1" hangingPunct="1"/>
            <a:r>
              <a:rPr lang="en-US" altLang="en-US" sz="3600"/>
              <a:t>Housing Stds Contd</a:t>
            </a:r>
          </a:p>
        </p:txBody>
      </p:sp>
      <p:sp>
        <p:nvSpPr>
          <p:cNvPr id="24579" name="Rectangle 3">
            <a:extLst>
              <a:ext uri="{FF2B5EF4-FFF2-40B4-BE49-F238E27FC236}">
                <a16:creationId xmlns:a16="http://schemas.microsoft.com/office/drawing/2014/main" id="{5FA07765-B16C-4367-968B-F84A63CB69DA}"/>
              </a:ext>
            </a:extLst>
          </p:cNvPr>
          <p:cNvSpPr>
            <a:spLocks noGrp="1"/>
          </p:cNvSpPr>
          <p:nvPr>
            <p:ph sz="quarter" idx="1"/>
          </p:nvPr>
        </p:nvSpPr>
        <p:spPr/>
        <p:txBody>
          <a:bodyPr/>
          <a:lstStyle/>
          <a:p>
            <a:pPr marL="0" indent="0" eaLnBrk="1" hangingPunct="1">
              <a:buFont typeface="Wingdings 2" panose="05020102010507070707" pitchFamily="18" charset="2"/>
              <a:buNone/>
            </a:pPr>
            <a:r>
              <a:rPr lang="en-US" altLang="en-US"/>
              <a:t>9. </a:t>
            </a:r>
            <a:r>
              <a:rPr lang="en-US" altLang="en-US" sz="3200"/>
              <a:t>Door and windows combined should have 2/5th the floor area.</a:t>
            </a:r>
          </a:p>
          <a:p>
            <a:pPr marL="0" indent="0" eaLnBrk="1" hangingPunct="1">
              <a:buFont typeface="Wingdings 2" panose="05020102010507070707" pitchFamily="18" charset="2"/>
              <a:buNone/>
            </a:pPr>
            <a:r>
              <a:rPr lang="en-US" altLang="en-US" sz="3200"/>
              <a:t>10.Lighting: should be more than 1% over the floor area.</a:t>
            </a:r>
          </a:p>
          <a:p>
            <a:pPr marL="0" indent="0" eaLnBrk="1" hangingPunct="1">
              <a:buFont typeface="Wingdings 2" panose="05020102010507070707" pitchFamily="18" charset="2"/>
              <a:buNone/>
            </a:pPr>
            <a:r>
              <a:rPr lang="en-US" altLang="en-US" sz="3200"/>
              <a:t>11.Kitchen: Every dwelling house must have a separate kitchen. It must be protected against dust and smoke, adequately lighted.; water supply and sink; floor impermeable for easy cleaning.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D53CA2D-4D8D-41A2-A000-1CD6FF2E013D}"/>
              </a:ext>
            </a:extLst>
          </p:cNvPr>
          <p:cNvSpPr>
            <a:spLocks noGrp="1"/>
          </p:cNvSpPr>
          <p:nvPr>
            <p:ph type="title"/>
          </p:nvPr>
        </p:nvSpPr>
        <p:spPr/>
        <p:txBody>
          <a:bodyPr/>
          <a:lstStyle/>
          <a:p>
            <a:pPr eaLnBrk="1" hangingPunct="1"/>
            <a:r>
              <a:rPr lang="en-US" altLang="en-US" sz="3600"/>
              <a:t>Housing Stds Contd</a:t>
            </a:r>
          </a:p>
        </p:txBody>
      </p:sp>
      <p:sp>
        <p:nvSpPr>
          <p:cNvPr id="20483" name="Rectangle 3">
            <a:extLst>
              <a:ext uri="{FF2B5EF4-FFF2-40B4-BE49-F238E27FC236}">
                <a16:creationId xmlns:a16="http://schemas.microsoft.com/office/drawing/2014/main" id="{71688ED0-05D0-4DE9-A1D0-DA53928214C0}"/>
              </a:ext>
            </a:extLst>
          </p:cNvPr>
          <p:cNvSpPr>
            <a:spLocks noGrp="1" noChangeArrowheads="1"/>
          </p:cNvSpPr>
          <p:nvPr>
            <p:ph sz="quarter" idx="1"/>
          </p:nvPr>
        </p:nvSpPr>
        <p:spPr/>
        <p:txBody>
          <a:bodyPr/>
          <a:lstStyle/>
          <a:p>
            <a:pPr marL="319088" lvl="1" indent="0" eaLnBrk="1" hangingPunct="1">
              <a:buFont typeface="Wingdings 2" panose="05020102010507070707" pitchFamily="18" charset="2"/>
              <a:buNone/>
              <a:defRPr/>
            </a:pPr>
            <a:r>
              <a:rPr lang="en-US" dirty="0"/>
              <a:t>12. </a:t>
            </a:r>
            <a:r>
              <a:rPr lang="en-US" sz="3200" dirty="0"/>
              <a:t>Other Essentials: </a:t>
            </a:r>
          </a:p>
          <a:p>
            <a:pPr lvl="1" eaLnBrk="1" hangingPunct="1">
              <a:defRPr/>
            </a:pPr>
            <a:r>
              <a:rPr lang="en-US" sz="3200" dirty="0"/>
              <a:t>Privy: A sanitary privy is a must in every house, belonging exclusively to it and readily accessible</a:t>
            </a:r>
          </a:p>
          <a:p>
            <a:pPr lvl="1" eaLnBrk="1" hangingPunct="1">
              <a:defRPr/>
            </a:pPr>
            <a:r>
              <a:rPr lang="en-US" sz="3200" dirty="0"/>
              <a:t>Garbage and refuse: Should be removed from the dwelling at least daily and disposed of in a sanitary manner.</a:t>
            </a:r>
          </a:p>
          <a:p>
            <a:pPr lvl="1" eaLnBrk="1" hangingPunct="1">
              <a:defRPr/>
            </a:pPr>
            <a:r>
              <a:rPr lang="en-US" sz="3200" dirty="0"/>
              <a:t>Water supply: The house should have safe and adequate water supply at all times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0B682B39-A317-485B-899F-7BC654939158}"/>
              </a:ext>
            </a:extLst>
          </p:cNvPr>
          <p:cNvSpPr>
            <a:spLocks noGrp="1"/>
          </p:cNvSpPr>
          <p:nvPr>
            <p:ph type="title"/>
          </p:nvPr>
        </p:nvSpPr>
        <p:spPr>
          <a:xfrm>
            <a:off x="684213" y="476250"/>
            <a:ext cx="7488237" cy="706438"/>
          </a:xfrm>
          <a:solidFill>
            <a:schemeClr val="bg1"/>
          </a:solidFill>
        </p:spPr>
        <p:txBody>
          <a:bodyPr/>
          <a:lstStyle/>
          <a:p>
            <a:r>
              <a:rPr lang="en-GB" altLang="en-US" sz="3600" b="1"/>
              <a:t>Occupancy in Rooms</a:t>
            </a:r>
          </a:p>
        </p:txBody>
      </p:sp>
      <p:graphicFrame>
        <p:nvGraphicFramePr>
          <p:cNvPr id="4" name="Table 3">
            <a:extLst>
              <a:ext uri="{FF2B5EF4-FFF2-40B4-BE49-F238E27FC236}">
                <a16:creationId xmlns:a16="http://schemas.microsoft.com/office/drawing/2014/main" id="{BDC3FF97-1AEB-4B3E-A12F-86DBD55D0353}"/>
              </a:ext>
            </a:extLst>
          </p:cNvPr>
          <p:cNvGraphicFramePr>
            <a:graphicFrameLocks noGrp="1"/>
          </p:cNvGraphicFramePr>
          <p:nvPr/>
        </p:nvGraphicFramePr>
        <p:xfrm>
          <a:off x="684213" y="1628775"/>
          <a:ext cx="7559675" cy="4181475"/>
        </p:xfrm>
        <a:graphic>
          <a:graphicData uri="http://schemas.openxmlformats.org/drawingml/2006/table">
            <a:tbl>
              <a:tblPr/>
              <a:tblGrid>
                <a:gridCol w="1583932">
                  <a:extLst>
                    <a:ext uri="{9D8B030D-6E8A-4147-A177-3AD203B41FA5}">
                      <a16:colId xmlns:a16="http://schemas.microsoft.com/office/drawing/2014/main" val="20000"/>
                    </a:ext>
                  </a:extLst>
                </a:gridCol>
                <a:gridCol w="4029409">
                  <a:extLst>
                    <a:ext uri="{9D8B030D-6E8A-4147-A177-3AD203B41FA5}">
                      <a16:colId xmlns:a16="http://schemas.microsoft.com/office/drawing/2014/main" val="20001"/>
                    </a:ext>
                  </a:extLst>
                </a:gridCol>
                <a:gridCol w="1946334">
                  <a:extLst>
                    <a:ext uri="{9D8B030D-6E8A-4147-A177-3AD203B41FA5}">
                      <a16:colId xmlns:a16="http://schemas.microsoft.com/office/drawing/2014/main" val="20002"/>
                    </a:ext>
                  </a:extLst>
                </a:gridCol>
              </a:tblGrid>
              <a:tr h="775654">
                <a:tc>
                  <a:txBody>
                    <a:bodyPr/>
                    <a:lstStyle/>
                    <a:p>
                      <a:pPr algn="ctr"/>
                      <a:r>
                        <a:rPr lang="en-GB" sz="1600" b="1" dirty="0"/>
                        <a:t>Type H2</a:t>
                      </a:r>
                      <a:endParaRPr lang="en-GB" sz="1600" dirty="0"/>
                    </a:p>
                  </a:txBody>
                  <a:tcPr marL="7968" marR="7968" marT="7969" marB="7969">
                    <a:lnL>
                      <a:noFill/>
                    </a:lnL>
                    <a:lnR>
                      <a:noFill/>
                    </a:lnR>
                    <a:lnT>
                      <a:noFill/>
                    </a:lnT>
                    <a:lnB>
                      <a:noFill/>
                    </a:lnB>
                    <a:solidFill>
                      <a:schemeClr val="accent6">
                        <a:lumMod val="60000"/>
                        <a:lumOff val="40000"/>
                      </a:schemeClr>
                    </a:solidFill>
                  </a:tcPr>
                </a:tc>
                <a:tc>
                  <a:txBody>
                    <a:bodyPr/>
                    <a:lstStyle/>
                    <a:p>
                      <a:pPr algn="l"/>
                      <a:r>
                        <a:rPr lang="en-GB" sz="1800" b="1" u="sng" dirty="0"/>
                        <a:t>Dormitory</a:t>
                      </a:r>
                      <a:r>
                        <a:rPr lang="en-GB" sz="1800" dirty="0"/>
                        <a:t> Occupancy where a group of people are accommodated in one room</a:t>
                      </a:r>
                    </a:p>
                  </a:txBody>
                  <a:tcPr marL="7968" marR="7968" marT="7969" marB="7969">
                    <a:lnL>
                      <a:noFill/>
                    </a:lnL>
                    <a:lnR>
                      <a:noFill/>
                    </a:lnR>
                    <a:lnB>
                      <a:noFill/>
                    </a:lnB>
                    <a:solidFill>
                      <a:schemeClr val="accent6">
                        <a:lumMod val="60000"/>
                        <a:lumOff val="40000"/>
                      </a:schemeClr>
                    </a:solidFill>
                  </a:tcPr>
                </a:tc>
                <a:tc>
                  <a:txBody>
                    <a:bodyPr/>
                    <a:lstStyle/>
                    <a:p>
                      <a:pPr algn="ctr"/>
                      <a:r>
                        <a:rPr lang="it-IT" sz="1600" b="1" dirty="0"/>
                        <a:t>1 person per 5 sqm</a:t>
                      </a:r>
                      <a:endParaRPr lang="it-IT" sz="1600" dirty="0"/>
                    </a:p>
                  </a:txBody>
                  <a:tcPr marL="7968" marR="7968" marT="7969" marB="7969">
                    <a:lnL>
                      <a:noFill/>
                    </a:lnL>
                    <a:lnR>
                      <a:noFill/>
                    </a:lnR>
                    <a:lnB>
                      <a:noFill/>
                    </a:lnB>
                    <a:solidFill>
                      <a:schemeClr val="accent6">
                        <a:lumMod val="60000"/>
                        <a:lumOff val="40000"/>
                      </a:schemeClr>
                    </a:solidFill>
                  </a:tcPr>
                </a:tc>
                <a:extLst>
                  <a:ext uri="{0D108BD9-81ED-4DB2-BD59-A6C34878D82A}">
                    <a16:rowId xmlns:a16="http://schemas.microsoft.com/office/drawing/2014/main" val="10000"/>
                  </a:ext>
                </a:extLst>
              </a:tr>
              <a:tr h="884552">
                <a:tc>
                  <a:txBody>
                    <a:bodyPr/>
                    <a:lstStyle/>
                    <a:p>
                      <a:pPr algn="ctr"/>
                      <a:r>
                        <a:rPr lang="en-GB" sz="1600" b="1" dirty="0"/>
                        <a:t>H3</a:t>
                      </a:r>
                      <a:endParaRPr lang="en-GB" sz="1600" dirty="0"/>
                    </a:p>
                  </a:txBody>
                  <a:tcPr marL="7968" marR="7968" marT="7969" marB="7969">
                    <a:lnL>
                      <a:noFill/>
                    </a:lnL>
                    <a:lnR>
                      <a:noFill/>
                    </a:lnR>
                    <a:lnT>
                      <a:noFill/>
                    </a:lnT>
                    <a:lnB>
                      <a:noFill/>
                    </a:lnB>
                    <a:solidFill>
                      <a:schemeClr val="accent6">
                        <a:lumMod val="60000"/>
                        <a:lumOff val="40000"/>
                      </a:schemeClr>
                    </a:solidFill>
                  </a:tcPr>
                </a:tc>
                <a:tc>
                  <a:txBody>
                    <a:bodyPr/>
                    <a:lstStyle/>
                    <a:p>
                      <a:pPr algn="l"/>
                      <a:r>
                        <a:rPr lang="en-GB" sz="1800" b="1" u="sng" dirty="0"/>
                        <a:t>Domestic residence</a:t>
                      </a:r>
                      <a:r>
                        <a:rPr lang="en-GB" sz="1800" dirty="0"/>
                        <a:t> Occupancy consisting of two or more dwelling units on a single site</a:t>
                      </a:r>
                    </a:p>
                  </a:txBody>
                  <a:tcPr marL="7968" marR="7968" marT="7969" marB="7969">
                    <a:lnL>
                      <a:noFill/>
                    </a:lnL>
                    <a:lnR>
                      <a:noFill/>
                    </a:lnR>
                    <a:lnT>
                      <a:noFill/>
                    </a:lnT>
                    <a:lnB>
                      <a:noFill/>
                    </a:lnB>
                    <a:solidFill>
                      <a:schemeClr val="accent6">
                        <a:lumMod val="60000"/>
                        <a:lumOff val="40000"/>
                      </a:schemeClr>
                    </a:solidFill>
                  </a:tcPr>
                </a:tc>
                <a:tc>
                  <a:txBody>
                    <a:bodyPr/>
                    <a:lstStyle/>
                    <a:p>
                      <a:pPr algn="ctr"/>
                      <a:r>
                        <a:rPr lang="en-GB" sz="1600" b="1" dirty="0"/>
                        <a:t>2 persons per bedroom</a:t>
                      </a:r>
                      <a:endParaRPr lang="en-GB" sz="1600" dirty="0"/>
                    </a:p>
                  </a:txBody>
                  <a:tcPr marL="7968" marR="7968" marT="7969" marB="7969">
                    <a:lnL>
                      <a:noFill/>
                    </a:lnL>
                    <a:lnR>
                      <a:noFill/>
                    </a:lnR>
                    <a:lnT>
                      <a:noFill/>
                    </a:lnT>
                    <a:lnB>
                      <a:noFill/>
                    </a:lnB>
                    <a:solidFill>
                      <a:schemeClr val="accent6">
                        <a:lumMod val="60000"/>
                        <a:lumOff val="40000"/>
                      </a:schemeClr>
                    </a:solidFill>
                  </a:tcPr>
                </a:tc>
                <a:extLst>
                  <a:ext uri="{0D108BD9-81ED-4DB2-BD59-A6C34878D82A}">
                    <a16:rowId xmlns:a16="http://schemas.microsoft.com/office/drawing/2014/main" val="10001"/>
                  </a:ext>
                </a:extLst>
              </a:tr>
              <a:tr h="1173800">
                <a:tc>
                  <a:txBody>
                    <a:bodyPr/>
                    <a:lstStyle/>
                    <a:p>
                      <a:pPr algn="ctr"/>
                      <a:r>
                        <a:rPr lang="en-GB" sz="1600" b="1" dirty="0"/>
                        <a:t>H4</a:t>
                      </a:r>
                      <a:endParaRPr lang="en-GB" sz="1600" dirty="0"/>
                    </a:p>
                  </a:txBody>
                  <a:tcPr marL="7968" marR="7968" marT="7969" marB="7969">
                    <a:lnL>
                      <a:noFill/>
                    </a:lnL>
                    <a:lnR>
                      <a:noFill/>
                    </a:lnR>
                    <a:lnT>
                      <a:noFill/>
                    </a:lnT>
                    <a:lnB>
                      <a:noFill/>
                    </a:lnB>
                    <a:solidFill>
                      <a:schemeClr val="accent6">
                        <a:lumMod val="60000"/>
                        <a:lumOff val="40000"/>
                      </a:schemeClr>
                    </a:solidFill>
                  </a:tcPr>
                </a:tc>
                <a:tc>
                  <a:txBody>
                    <a:bodyPr/>
                    <a:lstStyle/>
                    <a:p>
                      <a:pPr algn="l"/>
                      <a:r>
                        <a:rPr lang="en-GB" sz="1800" b="1" u="sng" dirty="0"/>
                        <a:t>Dwelling house</a:t>
                      </a:r>
                      <a:r>
                        <a:rPr lang="en-GB" sz="1800" dirty="0"/>
                        <a:t> Occupancy consisting of a dwelling unit on it's own site, including a garage and other domestic outbuildings, if any</a:t>
                      </a:r>
                    </a:p>
                  </a:txBody>
                  <a:tcPr marL="7968" marR="7968" marT="7969" marB="7969">
                    <a:lnL>
                      <a:noFill/>
                    </a:lnL>
                    <a:lnR>
                      <a:noFill/>
                    </a:lnR>
                    <a:lnT>
                      <a:noFill/>
                    </a:lnT>
                    <a:lnB>
                      <a:noFill/>
                    </a:lnB>
                    <a:solidFill>
                      <a:schemeClr val="accent6">
                        <a:lumMod val="60000"/>
                        <a:lumOff val="40000"/>
                      </a:schemeClr>
                    </a:solidFill>
                  </a:tcPr>
                </a:tc>
                <a:tc>
                  <a:txBody>
                    <a:bodyPr/>
                    <a:lstStyle/>
                    <a:p>
                      <a:pPr algn="ctr"/>
                      <a:r>
                        <a:rPr lang="en-GB" sz="1600" b="1" dirty="0"/>
                        <a:t>N/A</a:t>
                      </a:r>
                      <a:endParaRPr lang="en-GB" sz="1600" dirty="0"/>
                    </a:p>
                  </a:txBody>
                  <a:tcPr marL="7968" marR="7968" marT="7969" marB="7969">
                    <a:lnL>
                      <a:noFill/>
                    </a:lnL>
                    <a:lnR>
                      <a:noFill/>
                    </a:lnR>
                    <a:lnT>
                      <a:noFill/>
                    </a:lnT>
                    <a:lnB>
                      <a:noFill/>
                    </a:lnB>
                    <a:solidFill>
                      <a:schemeClr val="accent6">
                        <a:lumMod val="60000"/>
                        <a:lumOff val="40000"/>
                      </a:schemeClr>
                    </a:solidFill>
                  </a:tcPr>
                </a:tc>
                <a:extLst>
                  <a:ext uri="{0D108BD9-81ED-4DB2-BD59-A6C34878D82A}">
                    <a16:rowId xmlns:a16="http://schemas.microsoft.com/office/drawing/2014/main" val="10002"/>
                  </a:ext>
                </a:extLst>
              </a:tr>
              <a:tr h="1347469">
                <a:tc>
                  <a:txBody>
                    <a:bodyPr/>
                    <a:lstStyle/>
                    <a:p>
                      <a:pPr algn="ctr"/>
                      <a:r>
                        <a:rPr lang="en-GB" sz="1600" b="1" dirty="0"/>
                        <a:t>E2</a:t>
                      </a:r>
                    </a:p>
                  </a:txBody>
                  <a:tcPr marL="7968" marR="7968" marT="7969" marB="7969">
                    <a:lnL>
                      <a:noFill/>
                    </a:lnL>
                    <a:lnR>
                      <a:noFill/>
                    </a:lnR>
                    <a:lnT>
                      <a:noFill/>
                    </a:lnT>
                    <a:lnB>
                      <a:noFill/>
                    </a:lnB>
                    <a:solidFill>
                      <a:schemeClr val="accent6">
                        <a:lumMod val="60000"/>
                        <a:lumOff val="40000"/>
                      </a:schemeClr>
                    </a:solidFill>
                  </a:tcPr>
                </a:tc>
                <a:tc>
                  <a:txBody>
                    <a:bodyPr/>
                    <a:lstStyle/>
                    <a:p>
                      <a:pPr algn="l"/>
                      <a:r>
                        <a:rPr lang="en-GB" sz="1800" b="1" dirty="0"/>
                        <a:t>Hospital</a:t>
                      </a:r>
                    </a:p>
                  </a:txBody>
                  <a:tcPr marL="7968" marR="7968" marT="7969" marB="7969">
                    <a:lnL>
                      <a:noFill/>
                    </a:lnL>
                    <a:lnR>
                      <a:noFill/>
                    </a:lnR>
                    <a:lnT>
                      <a:noFill/>
                    </a:lnT>
                    <a:lnB>
                      <a:noFill/>
                    </a:lnB>
                    <a:solidFill>
                      <a:schemeClr val="accent6">
                        <a:lumMod val="60000"/>
                        <a:lumOff val="40000"/>
                      </a:schemeClr>
                    </a:solidFill>
                  </a:tcPr>
                </a:tc>
                <a:tc>
                  <a:txBody>
                    <a:bodyPr/>
                    <a:lstStyle/>
                    <a:p>
                      <a:pPr algn="ctr"/>
                      <a:r>
                        <a:rPr lang="en-GB" sz="1600" b="1" dirty="0"/>
                        <a:t>1 Person per 10 </a:t>
                      </a:r>
                      <a:r>
                        <a:rPr lang="en-GB" sz="1600" b="1" dirty="0" err="1"/>
                        <a:t>sqm</a:t>
                      </a:r>
                      <a:endParaRPr lang="en-GB" sz="1600" b="1" dirty="0"/>
                    </a:p>
                  </a:txBody>
                  <a:tcPr marL="7968" marR="7968" marT="7969" marB="7969">
                    <a:lnL>
                      <a:noFill/>
                    </a:lnL>
                    <a:lnR>
                      <a:noFill/>
                    </a:lnR>
                    <a:lnT>
                      <a:noFill/>
                    </a:lnT>
                    <a:lnB>
                      <a:noFill/>
                    </a:lnB>
                    <a:solidFill>
                      <a:schemeClr val="accent6">
                        <a:lumMod val="60000"/>
                        <a:lumOff val="40000"/>
                      </a:schemeClr>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0042984-1707-484C-8E1A-A410BEB4C6AE}"/>
              </a:ext>
            </a:extLst>
          </p:cNvPr>
          <p:cNvSpPr>
            <a:spLocks noGrp="1"/>
          </p:cNvSpPr>
          <p:nvPr>
            <p:ph type="title"/>
          </p:nvPr>
        </p:nvSpPr>
        <p:spPr/>
        <p:txBody>
          <a:bodyPr/>
          <a:lstStyle/>
          <a:p>
            <a:pPr eaLnBrk="1" hangingPunct="1"/>
            <a:r>
              <a:rPr lang="en-US" altLang="en-US"/>
              <a:t>Lecture Outline</a:t>
            </a:r>
          </a:p>
        </p:txBody>
      </p:sp>
      <p:sp>
        <p:nvSpPr>
          <p:cNvPr id="9219" name="Rectangle 3">
            <a:extLst>
              <a:ext uri="{FF2B5EF4-FFF2-40B4-BE49-F238E27FC236}">
                <a16:creationId xmlns:a16="http://schemas.microsoft.com/office/drawing/2014/main" id="{65A05380-A309-4A5D-97C7-CC21CA0E202F}"/>
              </a:ext>
            </a:extLst>
          </p:cNvPr>
          <p:cNvSpPr>
            <a:spLocks noGrp="1"/>
          </p:cNvSpPr>
          <p:nvPr>
            <p:ph sz="quarter" idx="1"/>
          </p:nvPr>
        </p:nvSpPr>
        <p:spPr/>
        <p:txBody>
          <a:bodyPr/>
          <a:lstStyle/>
          <a:p>
            <a:pPr eaLnBrk="1" hangingPunct="1"/>
            <a:r>
              <a:rPr lang="en-US" altLang="en-US" sz="3200"/>
              <a:t>Definition of Housing</a:t>
            </a:r>
          </a:p>
          <a:p>
            <a:pPr eaLnBrk="1" hangingPunct="1"/>
            <a:r>
              <a:rPr lang="en-US" altLang="en-US" sz="3200"/>
              <a:t>Social Goals of Housing</a:t>
            </a:r>
          </a:p>
          <a:p>
            <a:pPr eaLnBrk="1" hangingPunct="1"/>
            <a:r>
              <a:rPr lang="en-US" altLang="en-US" sz="3200"/>
              <a:t>Characteristics of Healthful Housing</a:t>
            </a:r>
          </a:p>
          <a:p>
            <a:pPr eaLnBrk="1" hangingPunct="1"/>
            <a:r>
              <a:rPr lang="en-US" altLang="en-US" sz="3200"/>
              <a:t>Housing Standards</a:t>
            </a:r>
          </a:p>
          <a:p>
            <a:pPr eaLnBrk="1" hangingPunct="1"/>
            <a:r>
              <a:rPr lang="en-US" altLang="en-US" sz="3200"/>
              <a:t>Effects of Poor Housing</a:t>
            </a:r>
          </a:p>
          <a:p>
            <a:pPr eaLnBrk="1" hangingPunct="1"/>
            <a:r>
              <a:rPr lang="en-US" altLang="en-US" sz="3200"/>
              <a:t>Overcrowding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C7BB-F1DC-48DB-BFB2-8B347211E4FF}"/>
              </a:ext>
            </a:extLst>
          </p:cNvPr>
          <p:cNvSpPr>
            <a:spLocks noGrp="1"/>
          </p:cNvSpPr>
          <p:nvPr>
            <p:ph type="title"/>
          </p:nvPr>
        </p:nvSpPr>
        <p:spPr>
          <a:xfrm>
            <a:off x="457200" y="274638"/>
            <a:ext cx="8229600" cy="706437"/>
          </a:xfrm>
          <a:solidFill>
            <a:schemeClr val="accent6">
              <a:lumMod val="40000"/>
              <a:lumOff val="60000"/>
            </a:schemeClr>
          </a:solidFill>
        </p:spPr>
        <p:txBody>
          <a:bodyPr>
            <a:normAutofit/>
          </a:bodyPr>
          <a:lstStyle/>
          <a:p>
            <a:pPr>
              <a:defRPr/>
            </a:pPr>
            <a:r>
              <a:rPr lang="en-GB" sz="3600" dirty="0"/>
              <a:t>Natural Ventilation</a:t>
            </a:r>
          </a:p>
        </p:txBody>
      </p:sp>
      <p:sp>
        <p:nvSpPr>
          <p:cNvPr id="27651" name="Content Placeholder 2">
            <a:extLst>
              <a:ext uri="{FF2B5EF4-FFF2-40B4-BE49-F238E27FC236}">
                <a16:creationId xmlns:a16="http://schemas.microsoft.com/office/drawing/2014/main" id="{DF870BA2-C49F-4C74-8766-9DBCD67D7BEB}"/>
              </a:ext>
            </a:extLst>
          </p:cNvPr>
          <p:cNvSpPr>
            <a:spLocks noGrp="1"/>
          </p:cNvSpPr>
          <p:nvPr>
            <p:ph idx="1"/>
          </p:nvPr>
        </p:nvSpPr>
        <p:spPr>
          <a:xfrm>
            <a:off x="457200" y="1196975"/>
            <a:ext cx="8229600" cy="4929188"/>
          </a:xfrm>
          <a:solidFill>
            <a:schemeClr val="bg1"/>
          </a:solidFill>
        </p:spPr>
        <p:txBody>
          <a:bodyPr/>
          <a:lstStyle/>
          <a:p>
            <a:r>
              <a:rPr lang="en-GB" altLang="en-US" sz="2000"/>
              <a:t>All habitable rooms shall be provided with one or more openings that allow the inflow of fresh air from the outside.</a:t>
            </a:r>
          </a:p>
          <a:p>
            <a:r>
              <a:rPr lang="en-GB" altLang="en-US" sz="2000"/>
              <a:t>The position of these openings (doors, windows, skylights, vents or louvers) shall be such that an adequate through flow or cross flow of fresh air from outside is possible when these openings are open. </a:t>
            </a:r>
          </a:p>
          <a:p>
            <a:r>
              <a:rPr lang="en-GB" altLang="en-US" sz="2000"/>
              <a:t>An opening in the ceiling or at the top of an internal or external wall, connected directly to a vertical ventilating flue, where the area of such opening or total area of any such openings, shall not be less than 5% of the total floor area of such room or 0,2 m², whichever is the greater.</a:t>
            </a:r>
          </a:p>
          <a:p>
            <a:r>
              <a:rPr lang="en-GB" altLang="en-US" sz="2000"/>
              <a:t>Openings shall ventilate directly to the outside air and not borrow air from (open into) an adjacent room or enclosed space (balcony, verandah, gallery or any other room), unless such enclosed space has a opening in it’s outer wall equal to or more than 5% of the combined floor area of the room concerned and the balcony, verandah or gallery. </a:t>
            </a:r>
            <a:br>
              <a:rPr lang="en-GB" altLang="en-US" sz="2000"/>
            </a:br>
            <a:endParaRPr lang="en-GB" altLang="en-US" sz="2000"/>
          </a:p>
          <a:p>
            <a:endParaRPr lang="en-GB" altLang="en-US" sz="2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5559F-D63A-4904-8A66-B56E32D87687}"/>
              </a:ext>
            </a:extLst>
          </p:cNvPr>
          <p:cNvSpPr>
            <a:spLocks noGrp="1"/>
          </p:cNvSpPr>
          <p:nvPr>
            <p:ph type="title"/>
          </p:nvPr>
        </p:nvSpPr>
        <p:spPr>
          <a:xfrm>
            <a:off x="457200" y="274638"/>
            <a:ext cx="8229600" cy="777875"/>
          </a:xfrm>
          <a:solidFill>
            <a:schemeClr val="accent6">
              <a:lumMod val="40000"/>
              <a:lumOff val="60000"/>
            </a:schemeClr>
          </a:solidFill>
        </p:spPr>
        <p:txBody>
          <a:bodyPr>
            <a:normAutofit/>
          </a:bodyPr>
          <a:lstStyle/>
          <a:p>
            <a:pPr>
              <a:defRPr/>
            </a:pPr>
            <a:r>
              <a:rPr lang="en-GB" sz="3600" b="1" dirty="0"/>
              <a:t>Natural Lighting</a:t>
            </a:r>
          </a:p>
        </p:txBody>
      </p:sp>
      <p:sp>
        <p:nvSpPr>
          <p:cNvPr id="3" name="Content Placeholder 2">
            <a:extLst>
              <a:ext uri="{FF2B5EF4-FFF2-40B4-BE49-F238E27FC236}">
                <a16:creationId xmlns:a16="http://schemas.microsoft.com/office/drawing/2014/main" id="{4048C9E3-EEF7-4EED-8697-79D594B758FB}"/>
              </a:ext>
            </a:extLst>
          </p:cNvPr>
          <p:cNvSpPr>
            <a:spLocks noGrp="1"/>
          </p:cNvSpPr>
          <p:nvPr>
            <p:ph idx="1"/>
          </p:nvPr>
        </p:nvSpPr>
        <p:spPr>
          <a:xfrm>
            <a:off x="457200" y="1412875"/>
            <a:ext cx="8229600" cy="4713288"/>
          </a:xfrm>
          <a:solidFill>
            <a:schemeClr val="bg1"/>
          </a:solidFill>
        </p:spPr>
        <p:txBody>
          <a:bodyPr>
            <a:normAutofit fontScale="92500" lnSpcReduction="10000"/>
          </a:bodyPr>
          <a:lstStyle/>
          <a:p>
            <a:pPr>
              <a:defRPr/>
            </a:pPr>
            <a:r>
              <a:rPr lang="en-GB" dirty="0"/>
              <a:t>Any habitable room in any dwelling house or dwelling unit or any building used for residential or institutional occupancy shall, notwithstanding the provision of artificial lighting, be provided with </a:t>
            </a:r>
            <a:r>
              <a:rPr lang="en-GB" b="1" u="sng" dirty="0"/>
              <a:t>at least one opening </a:t>
            </a:r>
            <a:r>
              <a:rPr lang="en-GB" dirty="0"/>
              <a:t>for natural light.</a:t>
            </a:r>
          </a:p>
          <a:p>
            <a:pPr>
              <a:defRPr/>
            </a:pPr>
            <a:r>
              <a:rPr lang="en-GB" dirty="0"/>
              <a:t>Where such opening is glazed it shall be glazed with transparent or approved translucent glazing material or when not glazed the design of such opening shall be such that the ingress of rainwater will be prevented and there will not be significant interference with natural lighting.</a:t>
            </a:r>
          </a:p>
          <a:p>
            <a:pPr>
              <a:defRPr/>
            </a:pPr>
            <a:r>
              <a:rPr lang="en-GB" dirty="0"/>
              <a:t>The </a:t>
            </a:r>
            <a:r>
              <a:rPr lang="en-GB" b="1" dirty="0"/>
              <a:t>area of any such opening </a:t>
            </a:r>
            <a:r>
              <a:rPr lang="en-GB" dirty="0"/>
              <a:t>or total area of any such openings, inclusive of frames and glazing bars, </a:t>
            </a:r>
            <a:r>
              <a:rPr lang="en-GB" b="1" u="sng" dirty="0"/>
              <a:t>shall not be less than 10% of the floor area of the room or rooms served by it or 0,2 m², whichever is the greater</a:t>
            </a:r>
            <a:r>
              <a:rPr lang="en-GB" dirty="0"/>
              <a:t>.</a:t>
            </a:r>
          </a:p>
          <a:p>
            <a:pPr>
              <a:defRPr/>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3EC0326-7DC1-4906-A794-C95ACC68C90E}"/>
              </a:ext>
            </a:extLst>
          </p:cNvPr>
          <p:cNvSpPr>
            <a:spLocks noGrp="1"/>
          </p:cNvSpPr>
          <p:nvPr>
            <p:ph type="title"/>
          </p:nvPr>
        </p:nvSpPr>
        <p:spPr/>
        <p:txBody>
          <a:bodyPr/>
          <a:lstStyle/>
          <a:p>
            <a:pPr eaLnBrk="1" hangingPunct="1"/>
            <a:r>
              <a:rPr lang="en-US" altLang="en-US" sz="3600"/>
              <a:t>Effects of Poor Housing</a:t>
            </a:r>
          </a:p>
        </p:txBody>
      </p:sp>
      <p:sp>
        <p:nvSpPr>
          <p:cNvPr id="29699" name="Rectangle 3">
            <a:extLst>
              <a:ext uri="{FF2B5EF4-FFF2-40B4-BE49-F238E27FC236}">
                <a16:creationId xmlns:a16="http://schemas.microsoft.com/office/drawing/2014/main" id="{127AB62D-B7C3-4EBE-A50E-0458EADDCBC0}"/>
              </a:ext>
            </a:extLst>
          </p:cNvPr>
          <p:cNvSpPr>
            <a:spLocks noGrp="1"/>
          </p:cNvSpPr>
          <p:nvPr>
            <p:ph sz="quarter" idx="1"/>
          </p:nvPr>
        </p:nvSpPr>
        <p:spPr/>
        <p:txBody>
          <a:bodyPr/>
          <a:lstStyle/>
          <a:p>
            <a:pPr eaLnBrk="1" hangingPunct="1">
              <a:lnSpc>
                <a:spcPct val="90000"/>
              </a:lnSpc>
              <a:buFont typeface="Wingdings" panose="05000000000000000000" pitchFamily="2" charset="2"/>
              <a:buNone/>
            </a:pPr>
            <a:r>
              <a:rPr lang="en-US" altLang="en-US" sz="3200" u="sng"/>
              <a:t>Housing and Health </a:t>
            </a:r>
            <a:endParaRPr lang="en-US" altLang="en-US" sz="3200"/>
          </a:p>
          <a:p>
            <a:pPr eaLnBrk="1" hangingPunct="1">
              <a:lnSpc>
                <a:spcPct val="90000"/>
              </a:lnSpc>
              <a:buFont typeface="Wingdings" panose="05000000000000000000" pitchFamily="2" charset="2"/>
              <a:buNone/>
            </a:pPr>
            <a:r>
              <a:rPr lang="en-US" altLang="en-US" sz="3200"/>
              <a:t>Housing is part of the total environment of man and so to some extent is responsible for the status of man’s health and well-being.</a:t>
            </a:r>
          </a:p>
          <a:p>
            <a:pPr eaLnBrk="1" hangingPunct="1">
              <a:lnSpc>
                <a:spcPct val="90000"/>
              </a:lnSpc>
              <a:buFont typeface="Wingdings" panose="05000000000000000000" pitchFamily="2" charset="2"/>
              <a:buNone/>
            </a:pPr>
            <a:r>
              <a:rPr lang="en-US" altLang="en-US" sz="3200"/>
              <a:t>Common health conditions associated with poor housing conditions are:</a:t>
            </a:r>
          </a:p>
          <a:p>
            <a:pPr eaLnBrk="1" hangingPunct="1">
              <a:lnSpc>
                <a:spcPct val="90000"/>
              </a:lnSpc>
              <a:buFont typeface="Arial" panose="020B0604020202020204" pitchFamily="34" charset="0"/>
              <a:buChar char="•"/>
            </a:pPr>
            <a:r>
              <a:rPr lang="en-US" altLang="en-US" sz="3200"/>
              <a:t> Respiratory infection: common cold, tuberculosis, influenza, diphthteria, bronchitis, measles, whooping cough etc</a:t>
            </a:r>
          </a:p>
          <a:p>
            <a:pPr eaLnBrk="1" hangingPunct="1">
              <a:lnSpc>
                <a:spcPct val="90000"/>
              </a:lnSpc>
            </a:pP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1D6E9D3-DCD5-4111-AB32-1DDA504B3040}"/>
              </a:ext>
            </a:extLst>
          </p:cNvPr>
          <p:cNvSpPr>
            <a:spLocks noGrp="1"/>
          </p:cNvSpPr>
          <p:nvPr>
            <p:ph type="title"/>
          </p:nvPr>
        </p:nvSpPr>
        <p:spPr/>
        <p:txBody>
          <a:bodyPr/>
          <a:lstStyle/>
          <a:p>
            <a:pPr eaLnBrk="1" hangingPunct="1"/>
            <a:r>
              <a:rPr lang="en-US" altLang="en-US" sz="3600"/>
              <a:t>Health Effects contd</a:t>
            </a:r>
          </a:p>
        </p:txBody>
      </p:sp>
      <p:sp>
        <p:nvSpPr>
          <p:cNvPr id="30723" name="Rectangle 3">
            <a:extLst>
              <a:ext uri="{FF2B5EF4-FFF2-40B4-BE49-F238E27FC236}">
                <a16:creationId xmlns:a16="http://schemas.microsoft.com/office/drawing/2014/main" id="{49D0708F-E77A-490D-9AF5-E9D5016DC3E8}"/>
              </a:ext>
            </a:extLst>
          </p:cNvPr>
          <p:cNvSpPr>
            <a:spLocks noGrp="1"/>
          </p:cNvSpPr>
          <p:nvPr>
            <p:ph sz="quarter" idx="1"/>
          </p:nvPr>
        </p:nvSpPr>
        <p:spPr/>
        <p:txBody>
          <a:bodyPr/>
          <a:lstStyle/>
          <a:p>
            <a:pPr eaLnBrk="1" hangingPunct="1">
              <a:lnSpc>
                <a:spcPct val="90000"/>
              </a:lnSpc>
            </a:pPr>
            <a:r>
              <a:rPr lang="en-US" altLang="en-US" sz="3200"/>
              <a:t>Skin infections: scabies, ringworm, impetigo, leprosy</a:t>
            </a:r>
          </a:p>
          <a:p>
            <a:pPr eaLnBrk="1" hangingPunct="1">
              <a:lnSpc>
                <a:spcPct val="90000"/>
              </a:lnSpc>
            </a:pPr>
            <a:r>
              <a:rPr lang="en-US" altLang="en-US" sz="3200"/>
              <a:t>Rat infestation: plague</a:t>
            </a:r>
          </a:p>
          <a:p>
            <a:pPr eaLnBrk="1" hangingPunct="1">
              <a:lnSpc>
                <a:spcPct val="90000"/>
              </a:lnSpc>
            </a:pPr>
            <a:r>
              <a:rPr lang="en-US" altLang="en-US" sz="3200"/>
              <a:t>Arthropods: Houseflies, mosquitoes, fleas and bugs</a:t>
            </a:r>
          </a:p>
          <a:p>
            <a:pPr eaLnBrk="1" hangingPunct="1">
              <a:lnSpc>
                <a:spcPct val="90000"/>
              </a:lnSpc>
            </a:pPr>
            <a:r>
              <a:rPr lang="en-US" altLang="en-US" sz="3200"/>
              <a:t>Accidents</a:t>
            </a:r>
          </a:p>
          <a:p>
            <a:pPr eaLnBrk="1" hangingPunct="1">
              <a:lnSpc>
                <a:spcPct val="90000"/>
              </a:lnSpc>
            </a:pPr>
            <a:r>
              <a:rPr lang="en-US" altLang="en-US" sz="3200"/>
              <a:t>Morbidity and mortality</a:t>
            </a:r>
          </a:p>
          <a:p>
            <a:pPr eaLnBrk="1" hangingPunct="1">
              <a:lnSpc>
                <a:spcPct val="90000"/>
              </a:lnSpc>
            </a:pPr>
            <a:r>
              <a:rPr lang="en-US" altLang="en-US" sz="3200"/>
              <a:t>Psychosocial effects</a:t>
            </a:r>
          </a:p>
          <a:p>
            <a:pPr eaLnBrk="1" hangingPunct="1">
              <a:lnSpc>
                <a:spcPct val="90000"/>
              </a:lnSpc>
            </a:pP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92A1D9A-F5BA-41FB-8C3C-DF2C2674EA52}"/>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sz="3600" b="1"/>
              <a:t>Overcrowding</a:t>
            </a:r>
            <a:r>
              <a:rPr lang="en-US" sz="3600"/>
              <a:t> </a:t>
            </a:r>
            <a:br>
              <a:rPr lang="en-US" sz="3600"/>
            </a:br>
            <a:endParaRPr lang="en-US" sz="3600"/>
          </a:p>
        </p:txBody>
      </p:sp>
      <p:sp>
        <p:nvSpPr>
          <p:cNvPr id="31747" name="Rectangle 3">
            <a:extLst>
              <a:ext uri="{FF2B5EF4-FFF2-40B4-BE49-F238E27FC236}">
                <a16:creationId xmlns:a16="http://schemas.microsoft.com/office/drawing/2014/main" id="{CA12B4C9-3A5A-4C97-888A-3A6487D7CC8E}"/>
              </a:ext>
            </a:extLst>
          </p:cNvPr>
          <p:cNvSpPr>
            <a:spLocks noGrp="1"/>
          </p:cNvSpPr>
          <p:nvPr>
            <p:ph sz="quarter" idx="1"/>
          </p:nvPr>
        </p:nvSpPr>
        <p:spPr/>
        <p:txBody>
          <a:bodyPr/>
          <a:lstStyle/>
          <a:p>
            <a:pPr eaLnBrk="1" hangingPunct="1">
              <a:buFont typeface="Wingdings" panose="05000000000000000000" pitchFamily="2" charset="2"/>
              <a:buNone/>
            </a:pPr>
            <a:r>
              <a:rPr lang="en-US" altLang="en-US" sz="3200"/>
              <a:t>This refers to the situation in which more people are living within a single dwelling than there is space for, so that movement is restricted, privacy secluded, hygiene impossible, rest and sleep difficult</a:t>
            </a:r>
          </a:p>
          <a:p>
            <a:pPr eaLnBrk="1" hangingPunct="1">
              <a:buFont typeface="Wingdings" panose="05000000000000000000" pitchFamily="2" charset="2"/>
              <a:buNone/>
            </a:pPr>
            <a:r>
              <a:rPr lang="en-US" altLang="en-US" sz="3200"/>
              <a:t>The degree of overcrowding can be expressed as the number of persons per room i.e number of persons in the household divided by the number of rooms in the dwelling</a:t>
            </a:r>
          </a:p>
          <a:p>
            <a:pPr eaLnBrk="1" hangingPunct="1"/>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BD101C7-AA86-4425-8EA5-EEC87F9B9660}"/>
              </a:ext>
            </a:extLst>
          </p:cNvPr>
          <p:cNvSpPr>
            <a:spLocks noGrp="1"/>
          </p:cNvSpPr>
          <p:nvPr>
            <p:ph type="title"/>
          </p:nvPr>
        </p:nvSpPr>
        <p:spPr/>
        <p:txBody>
          <a:bodyPr/>
          <a:lstStyle/>
          <a:p>
            <a:pPr eaLnBrk="1" hangingPunct="1"/>
            <a:r>
              <a:rPr lang="en-US" altLang="en-US" sz="3600"/>
              <a:t>Overcrowding Contd</a:t>
            </a:r>
          </a:p>
        </p:txBody>
      </p:sp>
      <p:sp>
        <p:nvSpPr>
          <p:cNvPr id="32771" name="Rectangle 3">
            <a:extLst>
              <a:ext uri="{FF2B5EF4-FFF2-40B4-BE49-F238E27FC236}">
                <a16:creationId xmlns:a16="http://schemas.microsoft.com/office/drawing/2014/main" id="{B9F46A99-BD78-445F-9181-8BD3F899A6C9}"/>
              </a:ext>
            </a:extLst>
          </p:cNvPr>
          <p:cNvSpPr>
            <a:spLocks noGrp="1"/>
          </p:cNvSpPr>
          <p:nvPr>
            <p:ph sz="quarter" idx="1"/>
          </p:nvPr>
        </p:nvSpPr>
        <p:spPr>
          <a:xfrm>
            <a:off x="1143000" y="1828800"/>
            <a:ext cx="7772400" cy="4114800"/>
          </a:xfrm>
        </p:spPr>
        <p:txBody>
          <a:bodyPr/>
          <a:lstStyle/>
          <a:p>
            <a:pPr eaLnBrk="1" hangingPunct="1"/>
            <a:r>
              <a:rPr lang="en-US" altLang="en-US"/>
              <a:t>Persons per room</a:t>
            </a:r>
          </a:p>
          <a:p>
            <a:pPr eaLnBrk="1" hangingPunct="1"/>
            <a:r>
              <a:rPr lang="en-US" altLang="en-US"/>
              <a:t>1 room                    2 persons</a:t>
            </a:r>
          </a:p>
          <a:p>
            <a:pPr eaLnBrk="1" hangingPunct="1"/>
            <a:r>
              <a:rPr lang="en-US" altLang="en-US"/>
              <a:t>2 rooms                   3 persons</a:t>
            </a:r>
          </a:p>
          <a:p>
            <a:pPr eaLnBrk="1" hangingPunct="1"/>
            <a:r>
              <a:rPr lang="en-US" altLang="en-US"/>
              <a:t>3 rooms                   5 persons</a:t>
            </a:r>
          </a:p>
          <a:p>
            <a:pPr eaLnBrk="1" hangingPunct="1"/>
            <a:r>
              <a:rPr lang="en-US" altLang="en-US"/>
              <a:t>4 rooms                   7 persons</a:t>
            </a:r>
          </a:p>
          <a:p>
            <a:pPr eaLnBrk="1" hangingPunct="1"/>
            <a:r>
              <a:rPr lang="en-US" altLang="en-US"/>
              <a:t>5 or more                10 persons (plus 2     </a:t>
            </a:r>
          </a:p>
          <a:p>
            <a:pPr eaLnBrk="1" hangingPunct="1">
              <a:buFont typeface="Wingdings" panose="05000000000000000000" pitchFamily="2" charset="2"/>
              <a:buNone/>
            </a:pPr>
            <a:r>
              <a:rPr lang="en-US" altLang="en-US"/>
              <a:t>                                 for each room)                                          </a:t>
            </a:r>
          </a:p>
          <a:p>
            <a:pPr eaLnBrk="1" hangingPunct="1"/>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BACE6CE-6EE5-4700-B425-94873B91BA6D}"/>
              </a:ext>
            </a:extLst>
          </p:cNvPr>
          <p:cNvSpPr>
            <a:spLocks noGrp="1"/>
          </p:cNvSpPr>
          <p:nvPr>
            <p:ph type="title"/>
          </p:nvPr>
        </p:nvSpPr>
        <p:spPr/>
        <p:txBody>
          <a:bodyPr/>
          <a:lstStyle/>
          <a:p>
            <a:pPr eaLnBrk="1" hangingPunct="1"/>
            <a:r>
              <a:rPr lang="en-US" altLang="en-US" sz="3600"/>
              <a:t>Overcrowding Contd</a:t>
            </a:r>
          </a:p>
        </p:txBody>
      </p:sp>
      <p:sp>
        <p:nvSpPr>
          <p:cNvPr id="33795" name="Rectangle 3">
            <a:extLst>
              <a:ext uri="{FF2B5EF4-FFF2-40B4-BE49-F238E27FC236}">
                <a16:creationId xmlns:a16="http://schemas.microsoft.com/office/drawing/2014/main" id="{189DD84E-B3E5-4AD5-911B-E29A7EE781EB}"/>
              </a:ext>
            </a:extLst>
          </p:cNvPr>
          <p:cNvSpPr>
            <a:spLocks noGrp="1"/>
          </p:cNvSpPr>
          <p:nvPr>
            <p:ph sz="quarter" idx="1"/>
          </p:nvPr>
        </p:nvSpPr>
        <p:spPr/>
        <p:txBody>
          <a:bodyPr/>
          <a:lstStyle/>
          <a:p>
            <a:pPr eaLnBrk="1" hangingPunct="1">
              <a:lnSpc>
                <a:spcPct val="80000"/>
              </a:lnSpc>
              <a:buFont typeface="Wingdings" panose="05000000000000000000" pitchFamily="2" charset="2"/>
              <a:buNone/>
            </a:pPr>
            <a:r>
              <a:rPr lang="en-US" altLang="en-US" sz="2800"/>
              <a:t>It can also be expressed in terms of the floor space:</a:t>
            </a:r>
          </a:p>
          <a:p>
            <a:pPr eaLnBrk="1" hangingPunct="1">
              <a:lnSpc>
                <a:spcPct val="80000"/>
              </a:lnSpc>
            </a:pPr>
            <a:r>
              <a:rPr lang="en-US" altLang="en-US" sz="2800"/>
              <a:t>110 sq ft or more          2 persons</a:t>
            </a:r>
          </a:p>
          <a:p>
            <a:pPr eaLnBrk="1" hangingPunct="1">
              <a:lnSpc>
                <a:spcPct val="80000"/>
              </a:lnSpc>
            </a:pPr>
            <a:r>
              <a:rPr lang="en-US" altLang="en-US" sz="2800"/>
              <a:t>90-100 sq ft                   1 ½ persons</a:t>
            </a:r>
          </a:p>
          <a:p>
            <a:pPr eaLnBrk="1" hangingPunct="1">
              <a:lnSpc>
                <a:spcPct val="80000"/>
              </a:lnSpc>
            </a:pPr>
            <a:r>
              <a:rPr lang="en-US" altLang="en-US" sz="2800"/>
              <a:t>70-90 sq ft                     1 person</a:t>
            </a:r>
          </a:p>
          <a:p>
            <a:pPr eaLnBrk="1" hangingPunct="1">
              <a:lnSpc>
                <a:spcPct val="80000"/>
              </a:lnSpc>
            </a:pPr>
            <a:r>
              <a:rPr lang="en-US" altLang="en-US" sz="2800"/>
              <a:t>50-70 sq ft                      ½ person</a:t>
            </a:r>
          </a:p>
          <a:p>
            <a:pPr eaLnBrk="1" hangingPunct="1">
              <a:lnSpc>
                <a:spcPct val="80000"/>
              </a:lnSpc>
            </a:pPr>
            <a:r>
              <a:rPr lang="en-US" altLang="en-US" sz="2800"/>
              <a:t>Under 50 sq ft               nil</a:t>
            </a:r>
          </a:p>
          <a:p>
            <a:pPr eaLnBrk="1" hangingPunct="1">
              <a:lnSpc>
                <a:spcPct val="80000"/>
              </a:lnSpc>
            </a:pPr>
            <a:r>
              <a:rPr lang="en-US" altLang="en-US" sz="2800"/>
              <a:t>(Note; A baby under 12 months is not counted; children between 1 to 10yrs counted as half a unit)</a:t>
            </a:r>
          </a:p>
          <a:p>
            <a:pPr eaLnBrk="1" hangingPunct="1">
              <a:lnSpc>
                <a:spcPct val="80000"/>
              </a:lnSpc>
            </a:pPr>
            <a:endParaRPr lang="en-US" altLang="en-US"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7BFBB3CB-3D63-4B45-91D4-EB387F981D3B}"/>
              </a:ext>
            </a:extLst>
          </p:cNvPr>
          <p:cNvSpPr>
            <a:spLocks noGrp="1"/>
          </p:cNvSpPr>
          <p:nvPr>
            <p:ph type="title"/>
          </p:nvPr>
        </p:nvSpPr>
        <p:spPr/>
        <p:txBody>
          <a:bodyPr/>
          <a:lstStyle/>
          <a:p>
            <a:pPr eaLnBrk="1" hangingPunct="1"/>
            <a:r>
              <a:rPr lang="en-US" altLang="en-US" sz="3600"/>
              <a:t>Overcrowding Contd</a:t>
            </a:r>
          </a:p>
        </p:txBody>
      </p:sp>
      <p:sp>
        <p:nvSpPr>
          <p:cNvPr id="34819" name="Rectangle 3">
            <a:extLst>
              <a:ext uri="{FF2B5EF4-FFF2-40B4-BE49-F238E27FC236}">
                <a16:creationId xmlns:a16="http://schemas.microsoft.com/office/drawing/2014/main" id="{02949953-61E5-4B78-9D56-8E2D6179D420}"/>
              </a:ext>
            </a:extLst>
          </p:cNvPr>
          <p:cNvSpPr>
            <a:spLocks noGrp="1"/>
          </p:cNvSpPr>
          <p:nvPr>
            <p:ph sz="quarter" idx="1"/>
          </p:nvPr>
        </p:nvSpPr>
        <p:spPr/>
        <p:txBody>
          <a:bodyPr/>
          <a:lstStyle/>
          <a:p>
            <a:pPr eaLnBrk="1" hangingPunct="1">
              <a:lnSpc>
                <a:spcPct val="90000"/>
              </a:lnSpc>
              <a:buFont typeface="Wingdings" panose="05000000000000000000" pitchFamily="2" charset="2"/>
              <a:buNone/>
            </a:pPr>
            <a:r>
              <a:rPr lang="en-US" altLang="en-US" sz="3200"/>
              <a:t>It can also expressed in terms of sex separation: If two persons over 9 years of age, not husband and wife , of opposite sexes, are </a:t>
            </a:r>
            <a:r>
              <a:rPr lang="en-US" altLang="en-US" sz="3200">
                <a:solidFill>
                  <a:srgbClr val="FF0000"/>
                </a:solidFill>
              </a:rPr>
              <a:t>obliged</a:t>
            </a:r>
            <a:r>
              <a:rPr lang="en-US" altLang="en-US" sz="3200"/>
              <a:t> to sleep in the same room.</a:t>
            </a:r>
          </a:p>
          <a:p>
            <a:pPr eaLnBrk="1" hangingPunct="1">
              <a:lnSpc>
                <a:spcPct val="90000"/>
              </a:lnSpc>
              <a:buFont typeface="Wingdings" panose="05000000000000000000" pitchFamily="2" charset="2"/>
              <a:buNone/>
            </a:pPr>
            <a:r>
              <a:rPr lang="en-US" altLang="en-US" sz="3200" u="sng"/>
              <a:t>Effects of Overcrowing</a:t>
            </a:r>
            <a:endParaRPr lang="en-US" altLang="en-US" sz="3200"/>
          </a:p>
          <a:p>
            <a:pPr lvl="1" eaLnBrk="1" hangingPunct="1">
              <a:lnSpc>
                <a:spcPct val="90000"/>
              </a:lnSpc>
            </a:pPr>
            <a:r>
              <a:rPr lang="en-US" altLang="en-US" sz="3200"/>
              <a:t>Respiratory morbidities</a:t>
            </a:r>
          </a:p>
          <a:p>
            <a:pPr lvl="1" eaLnBrk="1" hangingPunct="1">
              <a:lnSpc>
                <a:spcPct val="90000"/>
              </a:lnSpc>
            </a:pPr>
            <a:r>
              <a:rPr lang="en-US" altLang="en-US" sz="3200"/>
              <a:t>Skin diseases</a:t>
            </a:r>
          </a:p>
          <a:p>
            <a:pPr lvl="1" eaLnBrk="1" hangingPunct="1">
              <a:lnSpc>
                <a:spcPct val="90000"/>
              </a:lnSpc>
            </a:pPr>
            <a:r>
              <a:rPr lang="en-US" altLang="en-US" sz="3200"/>
              <a:t>Poor sanitation</a:t>
            </a:r>
          </a:p>
          <a:p>
            <a:pPr lvl="1" eaLnBrk="1" hangingPunct="1">
              <a:lnSpc>
                <a:spcPct val="90000"/>
              </a:lnSpc>
            </a:pPr>
            <a:r>
              <a:rPr lang="en-US" altLang="en-US" sz="3200"/>
              <a:t>Stressed social amenities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9AC26DAC-8180-46F7-A13F-3704AA22DF33}"/>
              </a:ext>
            </a:extLst>
          </p:cNvPr>
          <p:cNvSpPr>
            <a:spLocks noGrp="1"/>
          </p:cNvSpPr>
          <p:nvPr>
            <p:ph type="title"/>
          </p:nvPr>
        </p:nvSpPr>
        <p:spPr/>
        <p:txBody>
          <a:bodyPr/>
          <a:lstStyle/>
          <a:p>
            <a:pPr eaLnBrk="1" hangingPunct="1"/>
            <a:r>
              <a:rPr lang="en-US" altLang="en-US" sz="3600"/>
              <a:t>Overcrowding Contd</a:t>
            </a:r>
          </a:p>
        </p:txBody>
      </p:sp>
      <p:sp>
        <p:nvSpPr>
          <p:cNvPr id="35843" name="Rectangle 3">
            <a:extLst>
              <a:ext uri="{FF2B5EF4-FFF2-40B4-BE49-F238E27FC236}">
                <a16:creationId xmlns:a16="http://schemas.microsoft.com/office/drawing/2014/main" id="{C5EA7049-6AB9-44EA-AAC0-33C95F67432B}"/>
              </a:ext>
            </a:extLst>
          </p:cNvPr>
          <p:cNvSpPr>
            <a:spLocks noGrp="1"/>
          </p:cNvSpPr>
          <p:nvPr>
            <p:ph sz="quarter" idx="1"/>
          </p:nvPr>
        </p:nvSpPr>
        <p:spPr/>
        <p:txBody>
          <a:bodyPr/>
          <a:lstStyle/>
          <a:p>
            <a:pPr lvl="1" eaLnBrk="1" hangingPunct="1"/>
            <a:r>
              <a:rPr lang="en-US" altLang="en-US" sz="3200"/>
              <a:t>Increased morbidity</a:t>
            </a:r>
          </a:p>
          <a:p>
            <a:pPr lvl="1" eaLnBrk="1" hangingPunct="1"/>
            <a:r>
              <a:rPr lang="en-US" altLang="en-US" sz="3200"/>
              <a:t>Increased mortality</a:t>
            </a:r>
          </a:p>
          <a:p>
            <a:pPr lvl="1" eaLnBrk="1" hangingPunct="1"/>
            <a:r>
              <a:rPr lang="en-US" altLang="en-US" sz="3200"/>
              <a:t>High accident rates</a:t>
            </a:r>
          </a:p>
          <a:p>
            <a:pPr eaLnBrk="1" hangingPunct="1">
              <a:buFont typeface="Wingdings" panose="05000000000000000000" pitchFamily="2" charset="2"/>
              <a:buNone/>
            </a:pPr>
            <a:r>
              <a:rPr lang="en-US" altLang="en-US" sz="3200"/>
              <a:t>Vulnerable groups viz children, pregnant women, aged and the sick.</a:t>
            </a:r>
          </a:p>
          <a:p>
            <a:pPr eaLnBrk="1" hangingPunct="1"/>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1740E37-0949-4D3B-8A2D-0C8F019A9B40}"/>
              </a:ext>
            </a:extLst>
          </p:cNvPr>
          <p:cNvSpPr>
            <a:spLocks noGrp="1"/>
          </p:cNvSpPr>
          <p:nvPr>
            <p:ph type="title"/>
          </p:nvPr>
        </p:nvSpPr>
        <p:spPr/>
        <p:txBody>
          <a:bodyPr/>
          <a:lstStyle/>
          <a:p>
            <a:pPr eaLnBrk="1" hangingPunct="1"/>
            <a:r>
              <a:rPr lang="en-US" altLang="en-US" sz="3600"/>
              <a:t>Indicators of Housing</a:t>
            </a:r>
          </a:p>
        </p:txBody>
      </p:sp>
      <p:sp>
        <p:nvSpPr>
          <p:cNvPr id="36867" name="Rectangle 3">
            <a:extLst>
              <a:ext uri="{FF2B5EF4-FFF2-40B4-BE49-F238E27FC236}">
                <a16:creationId xmlns:a16="http://schemas.microsoft.com/office/drawing/2014/main" id="{6AC8038B-8DAE-4B91-9089-652A9429FE83}"/>
              </a:ext>
            </a:extLst>
          </p:cNvPr>
          <p:cNvSpPr>
            <a:spLocks noGrp="1"/>
          </p:cNvSpPr>
          <p:nvPr>
            <p:ph sz="quarter" idx="1"/>
          </p:nvPr>
        </p:nvSpPr>
        <p:spPr>
          <a:xfrm>
            <a:off x="0" y="1447800"/>
            <a:ext cx="9144000" cy="5527675"/>
          </a:xfrm>
        </p:spPr>
        <p:txBody>
          <a:bodyPr/>
          <a:lstStyle/>
          <a:p>
            <a:pPr eaLnBrk="1" hangingPunct="1">
              <a:lnSpc>
                <a:spcPct val="90000"/>
              </a:lnSpc>
              <a:buFont typeface="Wingdings" panose="05000000000000000000" pitchFamily="2" charset="2"/>
              <a:buNone/>
            </a:pPr>
            <a:r>
              <a:rPr lang="en-US" altLang="en-US" sz="3200"/>
              <a:t>This is necessary for assessing the quality of life. These indicators are ;</a:t>
            </a:r>
          </a:p>
          <a:p>
            <a:pPr eaLnBrk="1" hangingPunct="1">
              <a:lnSpc>
                <a:spcPct val="90000"/>
              </a:lnSpc>
            </a:pPr>
            <a:r>
              <a:rPr lang="en-US" altLang="en-US" sz="3200"/>
              <a:t>Physical : These are based on floor space, cubic space, room height, persons per room, rooms per dwelling, environmental quality(e.g. air, light, water, noise, sewage disposal etc)</a:t>
            </a:r>
          </a:p>
          <a:p>
            <a:pPr eaLnBrk="1" hangingPunct="1">
              <a:lnSpc>
                <a:spcPct val="90000"/>
              </a:lnSpc>
            </a:pPr>
            <a:r>
              <a:rPr lang="en-US" altLang="en-US" sz="3200"/>
              <a:t>Economic : These are cost of the building, rental levels, taxes, expenditure on housing etc</a:t>
            </a:r>
          </a:p>
          <a:p>
            <a:pPr eaLnBrk="1" hangingPunct="1">
              <a:lnSpc>
                <a:spcPct val="90000"/>
              </a:lnSpc>
            </a:pPr>
            <a:r>
              <a:rPr lang="en-US" altLang="en-US" sz="3200"/>
              <a:t>Social: indicators related to  prevention of illness, indicators related to comfort, and indicators related to mental health and social wellbeing.</a:t>
            </a:r>
          </a:p>
          <a:p>
            <a:pPr eaLnBrk="1" hangingPunct="1">
              <a:lnSpc>
                <a:spcPct val="90000"/>
              </a:lnSpc>
            </a:pPr>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42B117B-2C88-442F-99B7-A8C1154E82C0}"/>
              </a:ext>
            </a:extLst>
          </p:cNvPr>
          <p:cNvSpPr>
            <a:spLocks noGrp="1"/>
          </p:cNvSpPr>
          <p:nvPr>
            <p:ph type="title"/>
          </p:nvPr>
        </p:nvSpPr>
        <p:spPr>
          <a:xfrm>
            <a:off x="1150938" y="214313"/>
            <a:ext cx="7793037" cy="700087"/>
          </a:xfrm>
        </p:spPr>
        <p:txBody>
          <a:bodyPr/>
          <a:lstStyle/>
          <a:p>
            <a:pPr eaLnBrk="1" hangingPunct="1"/>
            <a:r>
              <a:rPr lang="en-US" altLang="en-US" sz="3600"/>
              <a:t>Definition of Housing </a:t>
            </a:r>
          </a:p>
        </p:txBody>
      </p:sp>
      <p:sp>
        <p:nvSpPr>
          <p:cNvPr id="10243" name="Rectangle 3">
            <a:extLst>
              <a:ext uri="{FF2B5EF4-FFF2-40B4-BE49-F238E27FC236}">
                <a16:creationId xmlns:a16="http://schemas.microsoft.com/office/drawing/2014/main" id="{22DC38A3-037C-448F-B0FF-D49F4082BAE9}"/>
              </a:ext>
            </a:extLst>
          </p:cNvPr>
          <p:cNvSpPr>
            <a:spLocks noGrp="1"/>
          </p:cNvSpPr>
          <p:nvPr>
            <p:ph sz="quarter" idx="1"/>
          </p:nvPr>
        </p:nvSpPr>
        <p:spPr>
          <a:xfrm>
            <a:off x="15875" y="1143000"/>
            <a:ext cx="9128125" cy="5715000"/>
          </a:xfrm>
        </p:spPr>
        <p:txBody>
          <a:bodyPr/>
          <a:lstStyle/>
          <a:p>
            <a:pPr marL="609600" indent="-609600" eaLnBrk="1" hangingPunct="1">
              <a:lnSpc>
                <a:spcPct val="80000"/>
              </a:lnSpc>
              <a:buFont typeface="Wingdings" panose="05000000000000000000" pitchFamily="2" charset="2"/>
              <a:buNone/>
            </a:pPr>
            <a:r>
              <a:rPr lang="en-US" altLang="en-US" sz="3200"/>
              <a:t>Housing in the modern concept includes not only the </a:t>
            </a:r>
            <a:r>
              <a:rPr lang="en-US" altLang="en-US" sz="3200">
                <a:solidFill>
                  <a:srgbClr val="FF0000"/>
                </a:solidFill>
              </a:rPr>
              <a:t>physical structure </a:t>
            </a:r>
            <a:r>
              <a:rPr lang="en-US" altLang="en-US" sz="3200"/>
              <a:t>providing </a:t>
            </a:r>
            <a:r>
              <a:rPr lang="en-US" altLang="en-US" sz="3200">
                <a:solidFill>
                  <a:srgbClr val="FF0000"/>
                </a:solidFill>
              </a:rPr>
              <a:t>shelter</a:t>
            </a:r>
            <a:r>
              <a:rPr lang="en-US" altLang="en-US" sz="3200"/>
              <a:t>, but also the </a:t>
            </a:r>
            <a:r>
              <a:rPr lang="en-US" altLang="en-US" sz="3200">
                <a:solidFill>
                  <a:srgbClr val="FF0000"/>
                </a:solidFill>
              </a:rPr>
              <a:t>immediate surroundings</a:t>
            </a:r>
            <a:r>
              <a:rPr lang="en-US" altLang="en-US" sz="3200"/>
              <a:t>, and the related </a:t>
            </a:r>
            <a:r>
              <a:rPr lang="en-US" altLang="en-US" sz="3200">
                <a:solidFill>
                  <a:srgbClr val="FF0000"/>
                </a:solidFill>
              </a:rPr>
              <a:t>community services and facilities</a:t>
            </a:r>
          </a:p>
          <a:p>
            <a:pPr marL="609600" indent="-609600" eaLnBrk="1" hangingPunct="1">
              <a:lnSpc>
                <a:spcPct val="80000"/>
              </a:lnSpc>
              <a:buFont typeface="Wingdings" panose="05000000000000000000" pitchFamily="2" charset="2"/>
              <a:buNone/>
            </a:pPr>
            <a:r>
              <a:rPr lang="en-US" altLang="en-US" sz="3200" u="sng"/>
              <a:t>Social goals of Housing</a:t>
            </a:r>
            <a:endParaRPr lang="en-US" altLang="en-US" sz="3200"/>
          </a:p>
          <a:p>
            <a:pPr marL="609600" indent="-609600" eaLnBrk="1" hangingPunct="1">
              <a:lnSpc>
                <a:spcPct val="80000"/>
              </a:lnSpc>
              <a:buFont typeface="Wingdings" panose="05000000000000000000" pitchFamily="2" charset="2"/>
              <a:buNone/>
            </a:pPr>
            <a:r>
              <a:rPr lang="en-US" altLang="en-US" sz="3200"/>
              <a:t>Goals are statements about desirable or projected conditions.</a:t>
            </a:r>
          </a:p>
          <a:p>
            <a:pPr marL="609600" indent="-609600" eaLnBrk="1" hangingPunct="1">
              <a:lnSpc>
                <a:spcPct val="80000"/>
              </a:lnSpc>
              <a:buFont typeface="Wingdings" panose="05000000000000000000" pitchFamily="2" charset="2"/>
              <a:buNone/>
            </a:pPr>
            <a:r>
              <a:rPr lang="en-US" altLang="en-US" sz="3200"/>
              <a:t>The generally accepted goals of housing are </a:t>
            </a:r>
          </a:p>
          <a:p>
            <a:pPr marL="609600" indent="-609600" eaLnBrk="1" hangingPunct="1">
              <a:lnSpc>
                <a:spcPct val="80000"/>
              </a:lnSpc>
              <a:buFontTx/>
              <a:buAutoNum type="arabicPeriod"/>
            </a:pPr>
            <a:r>
              <a:rPr lang="en-US" altLang="en-US" sz="3200"/>
              <a:t>Shelter </a:t>
            </a:r>
          </a:p>
          <a:p>
            <a:pPr marL="609600" indent="-609600" eaLnBrk="1" hangingPunct="1">
              <a:lnSpc>
                <a:spcPct val="80000"/>
              </a:lnSpc>
              <a:buFontTx/>
              <a:buAutoNum type="arabicPeriod"/>
            </a:pPr>
            <a:r>
              <a:rPr lang="en-US" altLang="en-US" sz="3200"/>
              <a:t>family life </a:t>
            </a:r>
          </a:p>
          <a:p>
            <a:pPr marL="609600" indent="-609600" eaLnBrk="1" hangingPunct="1">
              <a:lnSpc>
                <a:spcPct val="80000"/>
              </a:lnSpc>
            </a:pPr>
            <a:endParaRPr lang="en-US" altLang="en-US">
              <a:latin typeface="Rage Italic" panose="03070502040507070304"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645CA07F-FD18-4A5A-A784-00F8C4675BBE}"/>
              </a:ext>
            </a:extLst>
          </p:cNvPr>
          <p:cNvSpPr>
            <a:spLocks noGrp="1"/>
          </p:cNvSpPr>
          <p:nvPr>
            <p:ph type="title"/>
          </p:nvPr>
        </p:nvSpPr>
        <p:spPr/>
        <p:txBody>
          <a:bodyPr/>
          <a:lstStyle/>
          <a:p>
            <a:pPr eaLnBrk="1" hangingPunct="1"/>
            <a:r>
              <a:rPr lang="en-US" altLang="en-US"/>
              <a:t>Indicators Related to Prevention of Illness</a:t>
            </a:r>
          </a:p>
        </p:txBody>
      </p:sp>
      <p:sp>
        <p:nvSpPr>
          <p:cNvPr id="37891" name="Content Placeholder 2">
            <a:extLst>
              <a:ext uri="{FF2B5EF4-FFF2-40B4-BE49-F238E27FC236}">
                <a16:creationId xmlns:a16="http://schemas.microsoft.com/office/drawing/2014/main" id="{74DCE840-31CA-4B5B-AD8A-5E5A4367CA5D}"/>
              </a:ext>
            </a:extLst>
          </p:cNvPr>
          <p:cNvSpPr>
            <a:spLocks noGrp="1"/>
          </p:cNvSpPr>
          <p:nvPr>
            <p:ph sz="quarter" idx="1"/>
          </p:nvPr>
        </p:nvSpPr>
        <p:spPr/>
        <p:txBody>
          <a:bodyPr/>
          <a:lstStyle/>
          <a:p>
            <a:pPr eaLnBrk="1" hangingPunct="1"/>
            <a:r>
              <a:rPr lang="en-US" altLang="en-US" sz="2800"/>
              <a:t>Frequency of illness due to inadequate waste collection and management.</a:t>
            </a:r>
          </a:p>
          <a:p>
            <a:pPr eaLnBrk="1" hangingPunct="1"/>
            <a:r>
              <a:rPr lang="en-US" altLang="en-US" sz="2800"/>
              <a:t>Frequency of illness associated with contaminated water sources.</a:t>
            </a:r>
          </a:p>
          <a:p>
            <a:pPr eaLnBrk="1" hangingPunct="1"/>
            <a:r>
              <a:rPr lang="en-US" altLang="en-US" sz="2800"/>
              <a:t>Frequency of insect borne diseases.</a:t>
            </a:r>
          </a:p>
          <a:p>
            <a:pPr eaLnBrk="1" hangingPunct="1"/>
            <a:r>
              <a:rPr lang="en-US" altLang="en-US" sz="2800"/>
              <a:t>Frequency of illness due to accidents</a:t>
            </a:r>
          </a:p>
          <a:p>
            <a:pPr eaLnBrk="1" hangingPunct="1"/>
            <a:r>
              <a:rPr lang="en-US" altLang="en-US" sz="2800"/>
              <a:t>Frequency of zoonotic illnesses</a:t>
            </a:r>
          </a:p>
          <a:p>
            <a:pPr eaLnBrk="1" hangingPunct="1"/>
            <a:r>
              <a:rPr lang="en-US" altLang="en-US" sz="2800"/>
              <a:t>Access to medical facility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355AA32E-2D3B-405B-BB6C-056526A3BB37}"/>
              </a:ext>
            </a:extLst>
          </p:cNvPr>
          <p:cNvSpPr>
            <a:spLocks noGrp="1"/>
          </p:cNvSpPr>
          <p:nvPr>
            <p:ph type="title"/>
          </p:nvPr>
        </p:nvSpPr>
        <p:spPr/>
        <p:txBody>
          <a:bodyPr/>
          <a:lstStyle/>
          <a:p>
            <a:pPr eaLnBrk="1" hangingPunct="1"/>
            <a:r>
              <a:rPr lang="en-US" altLang="en-US"/>
              <a:t>Indicators Related to comfort</a:t>
            </a:r>
          </a:p>
        </p:txBody>
      </p:sp>
      <p:sp>
        <p:nvSpPr>
          <p:cNvPr id="38915" name="Content Placeholder 2">
            <a:extLst>
              <a:ext uri="{FF2B5EF4-FFF2-40B4-BE49-F238E27FC236}">
                <a16:creationId xmlns:a16="http://schemas.microsoft.com/office/drawing/2014/main" id="{E1296556-C177-4257-8C29-CF181D39CF51}"/>
              </a:ext>
            </a:extLst>
          </p:cNvPr>
          <p:cNvSpPr>
            <a:spLocks noGrp="1"/>
          </p:cNvSpPr>
          <p:nvPr>
            <p:ph sz="quarter" idx="1"/>
          </p:nvPr>
        </p:nvSpPr>
        <p:spPr/>
        <p:txBody>
          <a:bodyPr/>
          <a:lstStyle/>
          <a:p>
            <a:pPr eaLnBrk="1" hangingPunct="1"/>
            <a:r>
              <a:rPr lang="en-US" altLang="en-US" sz="3200"/>
              <a:t>Thermal comfort</a:t>
            </a:r>
          </a:p>
          <a:p>
            <a:pPr eaLnBrk="1" hangingPunct="1"/>
            <a:r>
              <a:rPr lang="en-US" altLang="en-US" sz="3200"/>
              <a:t>Acoustic comfort</a:t>
            </a:r>
          </a:p>
          <a:p>
            <a:pPr eaLnBrk="1" hangingPunct="1"/>
            <a:r>
              <a:rPr lang="en-US" altLang="en-US" sz="3200"/>
              <a:t>Visual comfort.</a:t>
            </a:r>
          </a:p>
          <a:p>
            <a:pPr eaLnBrk="1" hangingPunct="1"/>
            <a:r>
              <a:rPr lang="en-US" altLang="en-US" sz="3200"/>
              <a:t>Spatial comfort.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1CD02503-5EEB-4A66-A8C2-254EB393E881}"/>
              </a:ext>
            </a:extLst>
          </p:cNvPr>
          <p:cNvSpPr>
            <a:spLocks noGrp="1"/>
          </p:cNvSpPr>
          <p:nvPr>
            <p:ph type="title"/>
          </p:nvPr>
        </p:nvSpPr>
        <p:spPr/>
        <p:txBody>
          <a:bodyPr/>
          <a:lstStyle/>
          <a:p>
            <a:pPr eaLnBrk="1" hangingPunct="1"/>
            <a:r>
              <a:rPr lang="en-US" altLang="en-US"/>
              <a:t>Indicators related to Psychosocial well-being</a:t>
            </a:r>
          </a:p>
        </p:txBody>
      </p:sp>
      <p:sp>
        <p:nvSpPr>
          <p:cNvPr id="39939" name="Content Placeholder 2">
            <a:extLst>
              <a:ext uri="{FF2B5EF4-FFF2-40B4-BE49-F238E27FC236}">
                <a16:creationId xmlns:a16="http://schemas.microsoft.com/office/drawing/2014/main" id="{E83C7902-831D-482B-81A4-7BE8E844666C}"/>
              </a:ext>
            </a:extLst>
          </p:cNvPr>
          <p:cNvSpPr>
            <a:spLocks noGrp="1"/>
          </p:cNvSpPr>
          <p:nvPr>
            <p:ph sz="quarter" idx="1"/>
          </p:nvPr>
        </p:nvSpPr>
        <p:spPr/>
        <p:txBody>
          <a:bodyPr/>
          <a:lstStyle/>
          <a:p>
            <a:pPr eaLnBrk="1" hangingPunct="1"/>
            <a:r>
              <a:rPr lang="en-US" altLang="en-US" sz="3200"/>
              <a:t>Frequency of suicides in the neigbourhood</a:t>
            </a:r>
          </a:p>
          <a:p>
            <a:pPr eaLnBrk="1" hangingPunct="1"/>
            <a:r>
              <a:rPr lang="en-US" altLang="en-US" sz="3200"/>
              <a:t>Neglected or abandoned youth in the neighbourhood.</a:t>
            </a:r>
          </a:p>
          <a:p>
            <a:pPr eaLnBrk="1" hangingPunct="1"/>
            <a:r>
              <a:rPr lang="en-US" altLang="en-US" sz="3200"/>
              <a:t>Drug abuse (including alcohol) in the neigbourhood</a:t>
            </a:r>
            <a:r>
              <a:rPr lang="en-US" altLang="en-US"/>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0F9B8445-6873-4E92-9AC1-DEE3F54F7A1A}"/>
              </a:ext>
            </a:extLst>
          </p:cNvPr>
          <p:cNvSpPr>
            <a:spLocks noGrp="1"/>
          </p:cNvSpPr>
          <p:nvPr>
            <p:ph type="title"/>
          </p:nvPr>
        </p:nvSpPr>
        <p:spPr/>
        <p:txBody>
          <a:bodyPr/>
          <a:lstStyle/>
          <a:p>
            <a:pPr eaLnBrk="1" hangingPunct="1"/>
            <a:r>
              <a:rPr lang="en-US" altLang="en-US"/>
              <a:t>Principles of healthy housing (source: WHO, 1997)</a:t>
            </a:r>
          </a:p>
        </p:txBody>
      </p:sp>
      <p:sp>
        <p:nvSpPr>
          <p:cNvPr id="3" name="Content Placeholder 2">
            <a:extLst>
              <a:ext uri="{FF2B5EF4-FFF2-40B4-BE49-F238E27FC236}">
                <a16:creationId xmlns:a16="http://schemas.microsoft.com/office/drawing/2014/main" id="{C231AAA5-2309-47EF-A06E-01BDAA08D8CA}"/>
              </a:ext>
            </a:extLst>
          </p:cNvPr>
          <p:cNvSpPr>
            <a:spLocks noGrp="1"/>
          </p:cNvSpPr>
          <p:nvPr>
            <p:ph sz="quarter" idx="1"/>
          </p:nvPr>
        </p:nvSpPr>
        <p:spPr>
          <a:xfrm>
            <a:off x="0" y="1371600"/>
            <a:ext cx="9144000" cy="5486400"/>
          </a:xfrm>
        </p:spPr>
        <p:txBody>
          <a:bodyPr/>
          <a:lstStyle/>
          <a:p>
            <a:pPr eaLnBrk="1" hangingPunct="1">
              <a:buFont typeface="Wingdings" pitchFamily="2" charset="2"/>
              <a:buChar char="Ø"/>
              <a:defRPr/>
            </a:pPr>
            <a:r>
              <a:rPr lang="en-US" sz="2800" b="1" dirty="0"/>
              <a:t>Protection against communicable diseases</a:t>
            </a:r>
            <a:r>
              <a:rPr lang="en-US" sz="2800" dirty="0"/>
              <a:t>:</a:t>
            </a:r>
          </a:p>
          <a:p>
            <a:pPr marL="0" indent="0" eaLnBrk="1" hangingPunct="1">
              <a:buFont typeface="Wingdings 2" panose="05020102010507070707" pitchFamily="18" charset="2"/>
              <a:buNone/>
              <a:defRPr/>
            </a:pPr>
            <a:r>
              <a:rPr lang="en-US" sz="2800" dirty="0"/>
              <a:t>Safe water supply, sanitary excreta disposal, disposal of solid wastes, drainage  of surface water, safe food preparation, structural safeguards.</a:t>
            </a:r>
          </a:p>
          <a:p>
            <a:pPr eaLnBrk="1" hangingPunct="1">
              <a:buFont typeface="Wingdings" pitchFamily="2" charset="2"/>
              <a:buChar char="Ø"/>
              <a:defRPr/>
            </a:pPr>
            <a:r>
              <a:rPr lang="en-US" sz="2800" dirty="0"/>
              <a:t> </a:t>
            </a:r>
            <a:r>
              <a:rPr lang="en-US" sz="2800" b="1" dirty="0"/>
              <a:t>Protection against injuries</a:t>
            </a:r>
            <a:r>
              <a:rPr lang="en-US" sz="2800" dirty="0"/>
              <a:t>:</a:t>
            </a:r>
          </a:p>
          <a:p>
            <a:pPr marL="0" indent="0" eaLnBrk="1" hangingPunct="1">
              <a:buFont typeface="Wingdings 2" panose="05020102010507070707" pitchFamily="18" charset="2"/>
              <a:buNone/>
              <a:defRPr/>
            </a:pPr>
            <a:r>
              <a:rPr lang="en-US" sz="2800" dirty="0"/>
              <a:t>Poisonings and chronic diseases, structural features and furnishings, indoor air pollution, chemical safety.</a:t>
            </a:r>
          </a:p>
          <a:p>
            <a:pPr eaLnBrk="1" hangingPunct="1">
              <a:buFont typeface="Wingdings" pitchFamily="2" charset="2"/>
              <a:buChar char="Ø"/>
              <a:defRPr/>
            </a:pPr>
            <a:r>
              <a:rPr lang="en-US" sz="2800" b="1" dirty="0"/>
              <a:t>Reduction of social and psychological stress:</a:t>
            </a:r>
          </a:p>
          <a:p>
            <a:pPr marL="0" indent="0" eaLnBrk="1" hangingPunct="1">
              <a:buFont typeface="Wingdings 2" panose="05020102010507070707" pitchFamily="18" charset="2"/>
              <a:buNone/>
              <a:defRPr/>
            </a:pPr>
            <a:r>
              <a:rPr lang="en-US" sz="2800" dirty="0"/>
              <a:t>Adequate living space, privacy and comfort, personal security of occupants, access to recreation facilities, protection against noise.</a:t>
            </a:r>
          </a:p>
          <a:p>
            <a:pPr marL="0" indent="0" eaLnBrk="1" hangingPunct="1">
              <a:buFont typeface="Wingdings 2" panose="05020102010507070707" pitchFamily="18" charset="2"/>
              <a:buNone/>
              <a:defRPr/>
            </a:pPr>
            <a:endParaRPr lang="en-US" dirty="0"/>
          </a:p>
          <a:p>
            <a:pPr marL="0" indent="0" eaLnBrk="1" hangingPunct="1">
              <a:buFont typeface="Wingdings 2" panose="05020102010507070707" pitchFamily="18" charset="2"/>
              <a:buNone/>
              <a:defRPr/>
            </a:pPr>
            <a:endParaRPr lang="en-US" dirty="0"/>
          </a:p>
          <a:p>
            <a:pPr marL="0" indent="0" eaLnBrk="1" hangingPunct="1">
              <a:buFont typeface="Wingdings 2" panose="05020102010507070707" pitchFamily="18" charset="2"/>
              <a:buNone/>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2ACD5EAE-EF46-47B5-9B22-81B17988C625}"/>
              </a:ext>
            </a:extLst>
          </p:cNvPr>
          <p:cNvSpPr>
            <a:spLocks noGrp="1"/>
          </p:cNvSpPr>
          <p:nvPr>
            <p:ph type="title"/>
          </p:nvPr>
        </p:nvSpPr>
        <p:spPr/>
        <p:txBody>
          <a:bodyPr/>
          <a:lstStyle/>
          <a:p>
            <a:pPr eaLnBrk="1" hangingPunct="1"/>
            <a:r>
              <a:rPr lang="en-US" altLang="en-US"/>
              <a:t>National Policies on Housing</a:t>
            </a:r>
          </a:p>
        </p:txBody>
      </p:sp>
      <p:sp>
        <p:nvSpPr>
          <p:cNvPr id="41987" name="Content Placeholder 2">
            <a:extLst>
              <a:ext uri="{FF2B5EF4-FFF2-40B4-BE49-F238E27FC236}">
                <a16:creationId xmlns:a16="http://schemas.microsoft.com/office/drawing/2014/main" id="{5606DFC3-89CB-4518-971B-705874ACC03A}"/>
              </a:ext>
            </a:extLst>
          </p:cNvPr>
          <p:cNvSpPr>
            <a:spLocks noGrp="1"/>
          </p:cNvSpPr>
          <p:nvPr>
            <p:ph sz="quarter" idx="1"/>
          </p:nvPr>
        </p:nvSpPr>
        <p:spPr/>
        <p:txBody>
          <a:bodyPr/>
          <a:lstStyle/>
          <a:p>
            <a:pPr eaLnBrk="1" hangingPunct="1"/>
            <a:r>
              <a:rPr lang="en-US" altLang="en-US" sz="3200"/>
              <a:t>The </a:t>
            </a:r>
            <a:r>
              <a:rPr lang="en-US" altLang="en-US" sz="3200" b="1"/>
              <a:t>National Housing Policy </a:t>
            </a:r>
            <a:r>
              <a:rPr lang="en-US" altLang="en-US" sz="3200"/>
              <a:t>was formulated and launched in 1991. The document outlines policies and strategies to provide decent housing for all by the year 2000 or in the shortest possible time.</a:t>
            </a:r>
          </a:p>
          <a:p>
            <a:pPr eaLnBrk="1" hangingPunct="1"/>
            <a:r>
              <a:rPr lang="en-US" altLang="en-US" sz="3200" b="1"/>
              <a:t>National Urban Development Policy </a:t>
            </a:r>
            <a:r>
              <a:rPr lang="en-US" altLang="en-US" sz="3200"/>
              <a:t>was formulated in 1992 to provide guidelines for urban development and management.</a:t>
            </a:r>
          </a:p>
          <a:p>
            <a:pPr eaLnBrk="1" hangingPunct="1"/>
            <a:r>
              <a:rPr lang="en-US" altLang="en-US" sz="3200" b="1"/>
              <a:t>National Construction Policy </a:t>
            </a:r>
            <a:r>
              <a:rPr lang="en-US" altLang="en-US" sz="3200"/>
              <a:t>was promulgated in 1994</a:t>
            </a:r>
          </a:p>
          <a:p>
            <a:pPr eaLnBrk="1" hangingPunct="1"/>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D553D7BE-7535-495E-BC5D-31B14DC3F1A0}"/>
              </a:ext>
            </a:extLst>
          </p:cNvPr>
          <p:cNvSpPr>
            <a:spLocks noGrp="1"/>
          </p:cNvSpPr>
          <p:nvPr>
            <p:ph type="title"/>
          </p:nvPr>
        </p:nvSpPr>
        <p:spPr/>
        <p:txBody>
          <a:bodyPr/>
          <a:lstStyle/>
          <a:p>
            <a:endParaRPr lang="en-US" altLang="en-US"/>
          </a:p>
        </p:txBody>
      </p:sp>
      <p:sp>
        <p:nvSpPr>
          <p:cNvPr id="43011" name="Content Placeholder 2">
            <a:extLst>
              <a:ext uri="{FF2B5EF4-FFF2-40B4-BE49-F238E27FC236}">
                <a16:creationId xmlns:a16="http://schemas.microsoft.com/office/drawing/2014/main" id="{09A539CF-DFEA-4788-95C8-00EA22F0E980}"/>
              </a:ext>
            </a:extLst>
          </p:cNvPr>
          <p:cNvSpPr>
            <a:spLocks noGrp="1"/>
          </p:cNvSpPr>
          <p:nvPr>
            <p:ph sz="quarter" idx="1"/>
          </p:nvPr>
        </p:nvSpPr>
        <p:spPr/>
        <p:txBody>
          <a:bodyPr/>
          <a:lstStyle/>
          <a:p>
            <a:r>
              <a:rPr lang="en-US" altLang="en-US"/>
              <a:t>‘</a:t>
            </a:r>
            <a:r>
              <a:rPr lang="en-US" altLang="en-US" sz="3200" i="1"/>
              <a:t>Safe, affordable housing is a basic necessity for every family. Without a decent place to live, people cannot be productive members  of society, children cannot learn and families cannot thrive</a:t>
            </a:r>
            <a:r>
              <a:rPr lang="en-US" altLang="en-US"/>
              <a: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F58E3791-57D1-4D0D-8203-D4F205F73F7A}"/>
              </a:ext>
            </a:extLst>
          </p:cNvPr>
          <p:cNvSpPr>
            <a:spLocks noGrp="1"/>
          </p:cNvSpPr>
          <p:nvPr>
            <p:ph type="title"/>
          </p:nvPr>
        </p:nvSpPr>
        <p:spPr/>
        <p:txBody>
          <a:bodyPr/>
          <a:lstStyle/>
          <a:p>
            <a:pPr eaLnBrk="1" hangingPunct="1"/>
            <a:endParaRPr lang="en-US" altLang="en-US"/>
          </a:p>
        </p:txBody>
      </p:sp>
      <p:sp>
        <p:nvSpPr>
          <p:cNvPr id="44035" name="Content Placeholder 2">
            <a:extLst>
              <a:ext uri="{FF2B5EF4-FFF2-40B4-BE49-F238E27FC236}">
                <a16:creationId xmlns:a16="http://schemas.microsoft.com/office/drawing/2014/main" id="{E557D55B-92A2-4E33-AE33-58806ADF3DF5}"/>
              </a:ext>
            </a:extLst>
          </p:cNvPr>
          <p:cNvSpPr>
            <a:spLocks noGrp="1"/>
          </p:cNvSpPr>
          <p:nvPr>
            <p:ph sz="quarter" idx="1"/>
          </p:nvPr>
        </p:nvSpPr>
        <p:spPr/>
        <p:txBody>
          <a:bodyPr/>
          <a:lstStyle/>
          <a:p>
            <a:pPr eaLnBrk="1" hangingPunct="1"/>
            <a:r>
              <a:rPr lang="en-US" altLang="en-US" sz="400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17EA5756-675A-4521-A71C-7A780BDE7EE4}"/>
              </a:ext>
            </a:extLst>
          </p:cNvPr>
          <p:cNvSpPr>
            <a:spLocks noGrp="1"/>
          </p:cNvSpPr>
          <p:nvPr>
            <p:ph type="title"/>
          </p:nvPr>
        </p:nvSpPr>
        <p:spPr>
          <a:xfrm>
            <a:off x="1350963" y="381000"/>
            <a:ext cx="7793037" cy="1462088"/>
          </a:xfrm>
        </p:spPr>
        <p:txBody>
          <a:bodyPr/>
          <a:lstStyle/>
          <a:p>
            <a:pPr eaLnBrk="1" hangingPunct="1"/>
            <a:r>
              <a:rPr lang="en-US" altLang="en-US" sz="3600"/>
              <a:t>Social Goals and Criteria for Housing</a:t>
            </a:r>
          </a:p>
        </p:txBody>
      </p:sp>
      <p:sp>
        <p:nvSpPr>
          <p:cNvPr id="11267" name="Rectangle 3">
            <a:extLst>
              <a:ext uri="{FF2B5EF4-FFF2-40B4-BE49-F238E27FC236}">
                <a16:creationId xmlns:a16="http://schemas.microsoft.com/office/drawing/2014/main" id="{129A5F1A-4508-45ED-97A8-7C93DB806138}"/>
              </a:ext>
            </a:extLst>
          </p:cNvPr>
          <p:cNvSpPr>
            <a:spLocks noGrp="1"/>
          </p:cNvSpPr>
          <p:nvPr>
            <p:ph sz="quarter" idx="1"/>
          </p:nvPr>
        </p:nvSpPr>
        <p:spPr>
          <a:xfrm>
            <a:off x="838200" y="0"/>
            <a:ext cx="7772400" cy="6019800"/>
          </a:xfrm>
        </p:spPr>
        <p:txBody>
          <a:bodyPr/>
          <a:lstStyle/>
          <a:p>
            <a:pPr eaLnBrk="1" hangingPunct="1">
              <a:lnSpc>
                <a:spcPct val="80000"/>
              </a:lnSpc>
              <a:buFont typeface="Wingdings" panose="05000000000000000000" pitchFamily="2" charset="2"/>
              <a:buNone/>
            </a:pPr>
            <a:r>
              <a:rPr lang="en-US" altLang="en-US" sz="3200"/>
              <a:t>3. access to community facilities </a:t>
            </a:r>
          </a:p>
          <a:p>
            <a:pPr eaLnBrk="1" hangingPunct="1">
              <a:lnSpc>
                <a:spcPct val="80000"/>
              </a:lnSpc>
              <a:buFont typeface="Wingdings" panose="05000000000000000000" pitchFamily="2" charset="2"/>
              <a:buNone/>
            </a:pPr>
            <a:r>
              <a:rPr lang="en-US" altLang="en-US" sz="3200"/>
              <a:t>4. family participation in community life and</a:t>
            </a:r>
          </a:p>
          <a:p>
            <a:pPr eaLnBrk="1" hangingPunct="1">
              <a:lnSpc>
                <a:spcPct val="80000"/>
              </a:lnSpc>
              <a:buFont typeface="Wingdings" panose="05000000000000000000" pitchFamily="2" charset="2"/>
              <a:buNone/>
            </a:pPr>
            <a:r>
              <a:rPr lang="en-US" altLang="en-US" sz="3200"/>
              <a:t>5. Economic stability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B76CA303-A074-47DA-9C12-5FB914B079B9}"/>
              </a:ext>
            </a:extLst>
          </p:cNvPr>
          <p:cNvSpPr>
            <a:spLocks noGrp="1"/>
          </p:cNvSpPr>
          <p:nvPr>
            <p:ph type="title"/>
          </p:nvPr>
        </p:nvSpPr>
        <p:spPr/>
        <p:txBody>
          <a:bodyPr/>
          <a:lstStyle/>
          <a:p>
            <a:r>
              <a:rPr lang="en-GB" altLang="en-US" b="1"/>
              <a:t>Housing in the Early Period</a:t>
            </a:r>
            <a:endParaRPr lang="en-US" altLang="en-US"/>
          </a:p>
        </p:txBody>
      </p:sp>
      <p:sp>
        <p:nvSpPr>
          <p:cNvPr id="12291" name="Content Placeholder 2">
            <a:extLst>
              <a:ext uri="{FF2B5EF4-FFF2-40B4-BE49-F238E27FC236}">
                <a16:creationId xmlns:a16="http://schemas.microsoft.com/office/drawing/2014/main" id="{E5F46014-82AC-4073-9078-D04F307E1027}"/>
              </a:ext>
            </a:extLst>
          </p:cNvPr>
          <p:cNvSpPr>
            <a:spLocks noGrp="1"/>
          </p:cNvSpPr>
          <p:nvPr>
            <p:ph sz="quarter" idx="1"/>
          </p:nvPr>
        </p:nvSpPr>
        <p:spPr/>
        <p:txBody>
          <a:bodyPr/>
          <a:lstStyle/>
          <a:p>
            <a:pPr>
              <a:buFont typeface="Wingdings 2" panose="05020102010507070707" pitchFamily="18" charset="2"/>
              <a:buNone/>
            </a:pPr>
            <a:r>
              <a:rPr lang="en-GB" altLang="en-US" sz="3200"/>
              <a:t>In the early 1800s, the relation between housing conditions and health was recognized among public health practitioners in the United States and Europe and led to the rise of the sanitary reform movement.</a:t>
            </a:r>
          </a:p>
          <a:p>
            <a:pPr>
              <a:buFont typeface="Wingdings 2" panose="05020102010507070707" pitchFamily="18" charset="2"/>
              <a:buNone/>
            </a:pPr>
            <a:r>
              <a:rPr lang="en-GB" altLang="en-US" sz="3200"/>
              <a:t>Industrialization caused a rapid growth in urban populations that was not matched by a sufficient increase in adequate housing.</a:t>
            </a:r>
          </a:p>
          <a:p>
            <a:pPr>
              <a:buFont typeface="Wingdings 2" panose="05020102010507070707" pitchFamily="18" charset="2"/>
              <a:buNone/>
            </a:pPr>
            <a:r>
              <a:rPr lang="en-GB" altLang="en-US" sz="3200"/>
              <a:t>Builders, eager to capitalize on the need for housing, built inferior housing in congested areas of cities</a:t>
            </a:r>
            <a:endParaRPr lang="en-US"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3902194-364D-4368-A870-915E3C84EA06}"/>
              </a:ext>
            </a:extLst>
          </p:cNvPr>
          <p:cNvSpPr>
            <a:spLocks noGrp="1"/>
          </p:cNvSpPr>
          <p:nvPr>
            <p:ph type="title"/>
          </p:nvPr>
        </p:nvSpPr>
        <p:spPr>
          <a:xfrm>
            <a:off x="0" y="274638"/>
            <a:ext cx="8686800" cy="1143000"/>
          </a:xfrm>
        </p:spPr>
        <p:txBody>
          <a:bodyPr/>
          <a:lstStyle/>
          <a:p>
            <a:r>
              <a:rPr lang="en-US" altLang="en-US"/>
              <a:t>Healthy Housing</a:t>
            </a:r>
          </a:p>
        </p:txBody>
      </p:sp>
      <p:sp>
        <p:nvSpPr>
          <p:cNvPr id="13315" name="Content Placeholder 2">
            <a:extLst>
              <a:ext uri="{FF2B5EF4-FFF2-40B4-BE49-F238E27FC236}">
                <a16:creationId xmlns:a16="http://schemas.microsoft.com/office/drawing/2014/main" id="{E69C8AFA-F865-4028-AB98-5C33623E522E}"/>
              </a:ext>
            </a:extLst>
          </p:cNvPr>
          <p:cNvSpPr>
            <a:spLocks noGrp="1"/>
          </p:cNvSpPr>
          <p:nvPr>
            <p:ph sz="quarter" idx="1"/>
          </p:nvPr>
        </p:nvSpPr>
        <p:spPr>
          <a:xfrm>
            <a:off x="0" y="1447800"/>
            <a:ext cx="9144000" cy="5943600"/>
          </a:xfrm>
        </p:spPr>
        <p:txBody>
          <a:bodyPr/>
          <a:lstStyle/>
          <a:p>
            <a:r>
              <a:rPr lang="en-GB" altLang="en-US" sz="3200"/>
              <a:t>The effects of toxins </a:t>
            </a:r>
            <a:r>
              <a:rPr lang="en-GB" altLang="en-US" sz="3200" i="1"/>
              <a:t>inside</a:t>
            </a:r>
            <a:r>
              <a:rPr lang="en-GB" altLang="en-US" sz="3200"/>
              <a:t> the home, as well as those exported from it as pollutants, are an increasing concern of the ecology movements. </a:t>
            </a:r>
          </a:p>
          <a:p>
            <a:r>
              <a:rPr lang="en-GB" altLang="en-US" sz="3200"/>
              <a:t>Until recently, most people in the West felt their homes were much healthier than in the past — and that this had been achieved by modern technology. </a:t>
            </a:r>
          </a:p>
          <a:p>
            <a:r>
              <a:rPr lang="en-GB" altLang="en-US" sz="3200"/>
              <a:t>But we are now facing problems — the puzzling "Sick Building Syndrome", badly polluted air and drinking water, chemical vapours, and synthetic building materials, and fields from electrical supply and appliances all make us worried about just how healthy our houses really are</a:t>
            </a:r>
            <a:endParaRPr lang="en-US"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803CE10-09C1-4A1C-A3AD-0A91041F4B91}"/>
              </a:ext>
            </a:extLst>
          </p:cNvPr>
          <p:cNvSpPr>
            <a:spLocks noGrp="1"/>
          </p:cNvSpPr>
          <p:nvPr>
            <p:ph type="title"/>
          </p:nvPr>
        </p:nvSpPr>
        <p:spPr/>
        <p:txBody>
          <a:bodyPr/>
          <a:lstStyle/>
          <a:p>
            <a:r>
              <a:rPr lang="en-US" altLang="en-US"/>
              <a:t>Slums</a:t>
            </a:r>
          </a:p>
        </p:txBody>
      </p:sp>
      <p:sp>
        <p:nvSpPr>
          <p:cNvPr id="14339" name="Content Placeholder 2">
            <a:extLst>
              <a:ext uri="{FF2B5EF4-FFF2-40B4-BE49-F238E27FC236}">
                <a16:creationId xmlns:a16="http://schemas.microsoft.com/office/drawing/2014/main" id="{1328A5A9-5AEC-4B3E-834D-1A443BE8A709}"/>
              </a:ext>
            </a:extLst>
          </p:cNvPr>
          <p:cNvSpPr>
            <a:spLocks noGrp="1"/>
          </p:cNvSpPr>
          <p:nvPr>
            <p:ph sz="quarter" idx="1"/>
          </p:nvPr>
        </p:nvSpPr>
        <p:spPr/>
        <p:txBody>
          <a:bodyPr/>
          <a:lstStyle/>
          <a:p>
            <a:r>
              <a:rPr lang="en-GB" altLang="en-US" sz="3600"/>
              <a:t>Slums are characterized by overcrowding and lack of basic amenities;</a:t>
            </a:r>
          </a:p>
          <a:p>
            <a:r>
              <a:rPr lang="en-GB" altLang="en-US" sz="3600"/>
              <a:t>In slums movement is restricted, privacy secluded, hygiene impossible, rest and sleep difficult</a:t>
            </a: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24CCDCE-F04E-4F35-A0CE-C78F7E7620E1}"/>
              </a:ext>
            </a:extLst>
          </p:cNvPr>
          <p:cNvSpPr>
            <a:spLocks noGrp="1"/>
          </p:cNvSpPr>
          <p:nvPr>
            <p:ph type="title"/>
          </p:nvPr>
        </p:nvSpPr>
        <p:spPr/>
        <p:txBody>
          <a:bodyPr/>
          <a:lstStyle/>
          <a:p>
            <a:pPr eaLnBrk="1" hangingPunct="1"/>
            <a:r>
              <a:rPr lang="en-US" altLang="en-US"/>
              <a:t>Criteria/ Principles for healthful housing</a:t>
            </a:r>
          </a:p>
        </p:txBody>
      </p:sp>
      <p:sp>
        <p:nvSpPr>
          <p:cNvPr id="3" name="Content Placeholder 2">
            <a:extLst>
              <a:ext uri="{FF2B5EF4-FFF2-40B4-BE49-F238E27FC236}">
                <a16:creationId xmlns:a16="http://schemas.microsoft.com/office/drawing/2014/main" id="{C5830FD1-79C3-471F-93FB-803DCF3F160A}"/>
              </a:ext>
            </a:extLst>
          </p:cNvPr>
          <p:cNvSpPr>
            <a:spLocks noGrp="1"/>
          </p:cNvSpPr>
          <p:nvPr>
            <p:ph sz="quarter" idx="1"/>
          </p:nvPr>
        </p:nvSpPr>
        <p:spPr/>
        <p:txBody>
          <a:bodyPr/>
          <a:lstStyle/>
          <a:p>
            <a:pPr eaLnBrk="1" hangingPunct="1">
              <a:lnSpc>
                <a:spcPct val="80000"/>
              </a:lnSpc>
              <a:defRPr/>
            </a:pPr>
            <a:r>
              <a:rPr lang="en-US" sz="3200" dirty="0"/>
              <a:t>Provides physical protection and shelter</a:t>
            </a:r>
          </a:p>
          <a:p>
            <a:pPr eaLnBrk="1" hangingPunct="1">
              <a:lnSpc>
                <a:spcPct val="80000"/>
              </a:lnSpc>
              <a:defRPr/>
            </a:pPr>
            <a:r>
              <a:rPr lang="en-US" sz="3200" dirty="0"/>
              <a:t> Provides adequately for cooking , eating, washing, and excretory functions</a:t>
            </a:r>
          </a:p>
          <a:p>
            <a:pPr eaLnBrk="1" hangingPunct="1">
              <a:lnSpc>
                <a:spcPct val="80000"/>
              </a:lnSpc>
              <a:defRPr/>
            </a:pPr>
            <a:r>
              <a:rPr lang="en-US" sz="3200" dirty="0"/>
              <a:t>designed, constructed and maintained and used in a manner such as to prevent the spread of communicable diseases.</a:t>
            </a:r>
          </a:p>
          <a:p>
            <a:pPr eaLnBrk="1" hangingPunct="1">
              <a:defRPr/>
            </a:pPr>
            <a:r>
              <a:rPr lang="en-US" sz="3200" dirty="0"/>
              <a:t>provides for protection from hazards of exposure to noise and pollution</a:t>
            </a:r>
          </a:p>
          <a:p>
            <a:pPr marL="0" indent="0" eaLnBrk="1" hangingPunct="1">
              <a:lnSpc>
                <a:spcPct val="80000"/>
              </a:lnSpc>
              <a:buFont typeface="Wingdings 2" panose="05020102010507070707" pitchFamily="18" charset="2"/>
              <a:buNone/>
              <a:defRPr/>
            </a:pPr>
            <a:endParaRPr lang="en-US" sz="3200" dirty="0"/>
          </a:p>
          <a:p>
            <a:pPr eaLnBrk="1" hangingPunct="1">
              <a:lnSpc>
                <a:spcPct val="80000"/>
              </a:lnSpc>
              <a:defRPr/>
            </a:pPr>
            <a:endParaRPr lang="en-US" sz="3200" dirty="0"/>
          </a:p>
          <a:p>
            <a:pPr eaLnBrk="1" hangingPunct="1">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F864CD7-95DE-4C6D-BA68-C11987DD8D53}"/>
              </a:ext>
            </a:extLst>
          </p:cNvPr>
          <p:cNvSpPr>
            <a:spLocks noGrp="1"/>
          </p:cNvSpPr>
          <p:nvPr>
            <p:ph type="title"/>
          </p:nvPr>
        </p:nvSpPr>
        <p:spPr/>
        <p:txBody>
          <a:bodyPr/>
          <a:lstStyle/>
          <a:p>
            <a:pPr eaLnBrk="1" hangingPunct="1"/>
            <a:r>
              <a:rPr lang="en-US" altLang="en-US" sz="3600"/>
              <a:t>Criteria/ Principles for healthful housing Contd.</a:t>
            </a:r>
          </a:p>
        </p:txBody>
      </p:sp>
      <p:sp>
        <p:nvSpPr>
          <p:cNvPr id="16387" name="Rectangle 3">
            <a:extLst>
              <a:ext uri="{FF2B5EF4-FFF2-40B4-BE49-F238E27FC236}">
                <a16:creationId xmlns:a16="http://schemas.microsoft.com/office/drawing/2014/main" id="{3E2FE285-D9AB-4C70-9EF2-BA1215C2D29F}"/>
              </a:ext>
            </a:extLst>
          </p:cNvPr>
          <p:cNvSpPr>
            <a:spLocks noGrp="1"/>
          </p:cNvSpPr>
          <p:nvPr>
            <p:ph sz="quarter" idx="1"/>
          </p:nvPr>
        </p:nvSpPr>
        <p:spPr/>
        <p:txBody>
          <a:bodyPr/>
          <a:lstStyle/>
          <a:p>
            <a:pPr eaLnBrk="1" hangingPunct="1"/>
            <a:r>
              <a:rPr lang="en-US" altLang="en-US" sz="3200"/>
              <a:t>is  free from unsafe physical arrangements due to construction or maintenance , and from toxic or harmful materials and </a:t>
            </a:r>
          </a:p>
          <a:p>
            <a:pPr eaLnBrk="1" hangingPunct="1"/>
            <a:r>
              <a:rPr lang="en-US" altLang="en-US" sz="3200"/>
              <a:t>encourages personal and community development, promotes social relationships, reflects a regard for ecological principles, and by these means promotes mental health.</a:t>
            </a:r>
          </a:p>
          <a:p>
            <a:pPr eaLnBrk="1" hangingPunct="1"/>
            <a:endParaRPr lang="en-US" altLang="en-US">
              <a:latin typeface="Rage Italic" panose="03070502040507070304"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1096</TotalTime>
  <Words>2149</Words>
  <Application>Microsoft Office PowerPoint</Application>
  <PresentationFormat>On-screen Show (4:3)</PresentationFormat>
  <Paragraphs>184</Paragraphs>
  <Slides>36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Tahoma</vt:lpstr>
      <vt:lpstr>Arial</vt:lpstr>
      <vt:lpstr>Franklin Gothic Book</vt:lpstr>
      <vt:lpstr>Perpetua</vt:lpstr>
      <vt:lpstr>Wingdings 2</vt:lpstr>
      <vt:lpstr>Calibri</vt:lpstr>
      <vt:lpstr>Rage Italic</vt:lpstr>
      <vt:lpstr>Wingdings</vt:lpstr>
      <vt:lpstr>Equity</vt:lpstr>
      <vt:lpstr>HOUSING AND HEALTH</vt:lpstr>
      <vt:lpstr>Lecture Outline</vt:lpstr>
      <vt:lpstr>Definition of Housing </vt:lpstr>
      <vt:lpstr>Social Goals and Criteria for Housing</vt:lpstr>
      <vt:lpstr>Housing in the Early Period</vt:lpstr>
      <vt:lpstr>Healthy Housing</vt:lpstr>
      <vt:lpstr>Slums</vt:lpstr>
      <vt:lpstr>Criteria/ Principles for healthful housing</vt:lpstr>
      <vt:lpstr>Criteria/ Principles for healthful housing Contd.</vt:lpstr>
      <vt:lpstr>Housing Standards</vt:lpstr>
      <vt:lpstr>Housing Stds Contd</vt:lpstr>
      <vt:lpstr>Housing Stds Contd</vt:lpstr>
      <vt:lpstr>Housing Stds Contd</vt:lpstr>
      <vt:lpstr>Housing Stds Contd</vt:lpstr>
      <vt:lpstr>Housing Stds Contd</vt:lpstr>
      <vt:lpstr>Housing Stds Contd</vt:lpstr>
      <vt:lpstr>Housing Stds Contd</vt:lpstr>
      <vt:lpstr>Housing Stds Contd</vt:lpstr>
      <vt:lpstr>Occupancy in Rooms</vt:lpstr>
      <vt:lpstr>Natural Ventilation</vt:lpstr>
      <vt:lpstr>Natural Lighting</vt:lpstr>
      <vt:lpstr>Effects of Poor Housing</vt:lpstr>
      <vt:lpstr>Health Effects contd</vt:lpstr>
      <vt:lpstr>Overcrowding  </vt:lpstr>
      <vt:lpstr>Overcrowding Contd</vt:lpstr>
      <vt:lpstr>Overcrowding Contd</vt:lpstr>
      <vt:lpstr>Overcrowding Contd</vt:lpstr>
      <vt:lpstr>Overcrowding Contd</vt:lpstr>
      <vt:lpstr>Indicators of Housing</vt:lpstr>
      <vt:lpstr>Indicators Related to Prevention of Illness</vt:lpstr>
      <vt:lpstr>Indicators Related to comfort</vt:lpstr>
      <vt:lpstr>Indicators related to Psychosocial well-being</vt:lpstr>
      <vt:lpstr>Principles of healthy housing (source: WHO, 1997)</vt:lpstr>
      <vt:lpstr>National Policies on Housing</vt:lpstr>
      <vt:lpstr>PowerPoint Presentation</vt:lpstr>
      <vt:lpstr>PowerPoint Presentation</vt:lpstr>
    </vt:vector>
  </TitlesOfParts>
  <Company>UNIVERSITY OF IBADAN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AND HEALTH</dc:title>
  <dc:creator>DR GODSON R.E.E.ANA</dc:creator>
  <cp:lastModifiedBy>cloudconvert_12</cp:lastModifiedBy>
  <cp:revision>23</cp:revision>
  <dcterms:created xsi:type="dcterms:W3CDTF">2004-09-01T01:32:50Z</dcterms:created>
  <dcterms:modified xsi:type="dcterms:W3CDTF">2024-04-10T02:08:12Z</dcterms:modified>
</cp:coreProperties>
</file>