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9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305" r:id="rId19"/>
    <p:sldId id="306" r:id="rId20"/>
    <p:sldId id="274" r:id="rId21"/>
    <p:sldId id="275" r:id="rId22"/>
    <p:sldId id="304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6" r:id="rId31"/>
    <p:sldId id="308" r:id="rId32"/>
    <p:sldId id="307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3" r:id="rId42"/>
    <p:sldId id="302" r:id="rId43"/>
    <p:sldId id="301" r:id="rId44"/>
    <p:sldId id="300" r:id="rId45"/>
  </p:sldIdLst>
  <p:sldSz cx="9144000" cy="6858000" type="screen4x3"/>
  <p:notesSz cx="69850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490"/>
    <a:srgbClr val="9966FF"/>
    <a:srgbClr val="F9CA9B"/>
    <a:srgbClr val="000076"/>
    <a:srgbClr val="000050"/>
    <a:srgbClr val="000099"/>
    <a:srgbClr val="800000"/>
    <a:srgbClr val="FFE1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251" y="-4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12"/>
    </p:cViewPr>
  </p:sorterViewPr>
  <p:notesViewPr>
    <p:cSldViewPr>
      <p:cViewPr varScale="1">
        <p:scale>
          <a:sx n="40" d="100"/>
          <a:sy n="40" d="100"/>
        </p:scale>
        <p:origin x="-1482" y="-84"/>
      </p:cViewPr>
      <p:guideLst>
        <p:guide orient="horz" pos="2920"/>
        <p:guide pos="22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E02D4EB1-7C34-4A11-AF7D-58F9FC9AF13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F8821993-D539-478E-AB18-A033C2BA89F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65540" name="Rectangle 4">
            <a:extLst>
              <a:ext uri="{FF2B5EF4-FFF2-40B4-BE49-F238E27FC236}">
                <a16:creationId xmlns:a16="http://schemas.microsoft.com/office/drawing/2014/main" id="{674D7F6D-38B4-440C-9E3F-FA870770F35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5541" name="Rectangle 5">
            <a:extLst>
              <a:ext uri="{FF2B5EF4-FFF2-40B4-BE49-F238E27FC236}">
                <a16:creationId xmlns:a16="http://schemas.microsoft.com/office/drawing/2014/main" id="{93504047-C7BF-460F-97FD-15615D34489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55BC266-CE4D-4E64-935F-DCB9130FCC4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D83AEBA9-E662-4453-AF1B-F5C84CED896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DA8A1158-874C-49B1-B9B9-756BF35ECD5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91978F19-F61F-4C43-9F30-6689C2C2DE1B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57171222-9A89-4C3A-A892-55D3658D0D4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105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Щелчок правит образец текста</a:t>
            </a:r>
          </a:p>
          <a:p>
            <a:pPr lvl="1"/>
            <a:r>
              <a:rPr lang="en-US" altLang="en-US"/>
              <a:t>Второй уровень</a:t>
            </a:r>
          </a:p>
          <a:p>
            <a:pPr lvl="2"/>
            <a:r>
              <a:rPr lang="en-US" altLang="en-US"/>
              <a:t>Третий уровень</a:t>
            </a:r>
          </a:p>
          <a:p>
            <a:pPr lvl="3"/>
            <a:r>
              <a:rPr lang="en-US" altLang="en-US"/>
              <a:t>Четвертый уровень</a:t>
            </a:r>
          </a:p>
          <a:p>
            <a:pPr lvl="4"/>
            <a:r>
              <a:rPr lang="en-US" altLang="en-US"/>
              <a:t>Пятый уровень</a:t>
            </a:r>
          </a:p>
        </p:txBody>
      </p:sp>
      <p:sp>
        <p:nvSpPr>
          <p:cNvPr id="67590" name="Rectangle 6">
            <a:extLst>
              <a:ext uri="{FF2B5EF4-FFF2-40B4-BE49-F238E27FC236}">
                <a16:creationId xmlns:a16="http://schemas.microsoft.com/office/drawing/2014/main" id="{93643A30-61EE-4D9A-BFCD-CF4ABDC8216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7591" name="Rectangle 7">
            <a:extLst>
              <a:ext uri="{FF2B5EF4-FFF2-40B4-BE49-F238E27FC236}">
                <a16:creationId xmlns:a16="http://schemas.microsoft.com/office/drawing/2014/main" id="{6A487305-B8C1-4396-BB35-F57DC6A525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9F45AF2-1164-49A2-8491-0D2ABBFF62C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9C6846D-AFAD-477B-A04A-CC955C2044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1ADC93-1986-460C-A970-29987B9610C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956DE7CE-9A9E-4AEF-95ED-921EB543268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224AB439-EBFE-44D6-A8AF-204B5EC2E4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7FC4F4C-42A0-4E9E-A3DD-5A27C1B41C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967BA-87C1-4123-B350-0B529346312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17C9A26C-4183-4474-A30F-7DA2F9851CB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A22BA0C5-573D-439D-915D-295066E0C0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C079743-163D-4C31-BBE9-2FE58FBA0A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AF28A9-71AE-4B87-9829-25B7A2EF8F2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EF24E54C-A636-4839-8B2C-94CA5BA4693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8B9D645C-F94B-432D-858A-DA101CABB3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A8F7D0-663F-47AD-9D24-A8D1B6FDD3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41DB62-37F6-49C4-A991-97649A17C49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D2BD5E4D-EF90-4B44-AE30-2095E7B55CB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0FA73850-70B2-495F-9054-4E218823F8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F5AC99-4F55-4E69-91D4-9ACFF03319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F4436A-A9EA-40AC-AF42-0FAC4AFCC5C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FFAAA1BA-AC8C-4F7D-B5B3-09379435479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26AD4226-24E1-4F59-B785-4AEAE926F4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D087611-4FA7-40BB-800D-33352BEB03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94AE6F-7175-4A07-AFEB-31FA55F4F418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1F3B26AE-9E8B-410E-9B2C-FBB2DD82D22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3870A4DC-6557-4CAC-8FC6-C54CABD62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4F8601-D563-46CB-86C4-8253E74010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9F7AA5-0356-485F-92AF-126E5D478220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63BCA106-DA8E-4360-83B8-85625EFCEF7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2FEED509-20EF-4D16-AA31-1B53B577CE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8230CD9-69EC-4935-96B2-44C8FD4160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B5E5BB-B459-484F-943D-AC9302729928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687FFFBC-369B-4616-9255-A150F03C7B6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E15BF3E2-C969-4F89-BBE1-807D27D19E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AF4A40-70BA-456A-A893-BCA60ED8D8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1D98D5-FD7C-4011-B56E-10099728C7B6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2B64BA03-3A61-489F-81AF-B4E8E7B7410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96AB6A92-3E5F-4A76-88D7-11D5423CE1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E098505-43A0-4FD3-9234-41AE36A32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28B988-905D-4477-A42D-AE1F04914765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69B2B1BE-3214-41A6-9649-35BB551E99D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40E88A7B-071E-42D6-A676-AE15068F90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EBFA855-B82F-44E2-A6E5-D6F6B7C09F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B906FC-C026-4564-BF14-2E7680F58070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6DE6459E-83A9-4696-9873-8D8D802AFAB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ED5B859C-C6E5-4109-9762-1B1E70BE43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BCAF40-3250-4C4C-BBA3-F2381B3F00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C6B15-6383-42EA-9A42-FFC04BD3583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57D7AEE1-B26F-4F75-A5B0-EFF9D550358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F991123E-8529-4327-95EB-F57AD0859F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00B024E-B0D2-4266-B83C-EDAF95F1C1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95C59F-9987-4916-B100-99D96B4C78D9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AEFE11C0-2CA2-4A10-A86D-51744D5C339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7A5247B9-3B7B-4203-B6E2-B8C920420E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7C5CB7-70CD-4565-9F61-FEF2689289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D53784-5E5F-4650-BA58-FFB72BE4C844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BE782992-3D83-4E97-9FEC-7B3B71BC87B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36978646-96F0-41A5-A66A-9CEEAA8FF7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7A727F-148C-479E-AEE9-BBA637874A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2D6308-15C6-42B5-90F6-146B0E60CD2F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E2DD29C2-130B-47E9-96F7-D3752FA304A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AC34CE76-D3AB-40A9-8650-5EC50DF1F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11FEC14-5F1A-4B8A-9D93-73217A384F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02872E-9E5B-42B8-80E1-7712DC8E9108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2122F2DB-BB12-41BB-B4A0-153401F7626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D9B617FB-5E72-40C0-9003-47C11D2606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95D52A-0B61-4164-A3B0-021A205D8F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12D611-4D63-4CF9-93A2-FB9AB4E450D9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92162" name="Rectangle 2">
            <a:extLst>
              <a:ext uri="{FF2B5EF4-FFF2-40B4-BE49-F238E27FC236}">
                <a16:creationId xmlns:a16="http://schemas.microsoft.com/office/drawing/2014/main" id="{4E4C4B78-A98E-4F2B-A0A6-551CAA6FDE1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ED43BAA5-1DFE-4F56-BD05-7C82A11720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21A200B-7186-4FAF-A4F8-CE5115F45A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A57496-ACD8-40A2-9337-DDCAD604BA2F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B8701E51-A15B-4ABF-AF42-37E333C52D0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A617C135-6D96-481F-A4A4-DD4DE56E13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BC630A8-1405-48B5-87DE-5E491DCF1B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3F91B5-E5E3-4F10-9312-3AAF154929B5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F7A5C866-9063-4E9E-94FA-B3092D4937E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EFA8F359-F4FB-4DEA-AF2F-BC5096D9FE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38C9E9-58F4-4326-9F8D-97ABBE4EC0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2BE8B2-0C09-49C2-82A1-18755E826429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7EB96A36-79FC-49E3-861D-F378E4B0F47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7CE80B83-603D-4430-BA54-CA7D5EE282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6D76A0-0AD8-4397-BF5F-84B9910596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AF57C-DD31-44BE-92DC-708C43EAA899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E599C131-A8F6-4D29-9D28-EBC6D258FAF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A3EAA80E-AA5B-4C46-9CF1-C3DB9B0AA8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C0E027-0923-4004-90F4-9F47E06C2C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54586D-7A28-4685-8371-6F81E7193772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BFD9C73E-B606-446E-B8A4-CCDED3D1E29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6A1570A8-1B4F-4E48-80C6-6A47734BE1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AF355C4-087C-44A1-B2BF-8071A53F16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E31A2B-6F33-4209-9A8E-E43FAF04BF7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2D145EBE-CF22-4B4E-BE13-D8965A81C88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4E858FCA-A3BB-4BB9-B7E3-08B23793B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049D3D-EDBB-410A-9C29-F87F39F988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3B18C1-4D56-4E7C-9BD3-829D21F21313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id="{BBEEA62E-F444-4F6C-8BD8-08247AFBE58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57B09AAF-AE1B-41B7-9582-B3E70B0050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49BE64-6122-498D-8F2B-A6E6D53C53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DF16B1-20B9-42CF-8338-C15AE885570F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0FEB04A5-4CEE-4C74-97B5-7580F38D337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CC09A4E3-AC22-4BD1-9E15-3C9118FE17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59E823-2A85-4631-A343-B49F059AC4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15218C-7615-480A-9F4E-9FA87DAE186A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BD159F64-722A-4B25-A67C-4B68AD57100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656B756B-9430-4377-8E6F-C6CA6D043B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341546A-30DB-4E31-865A-E2138A4C99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619D9D-0FE7-46B7-A525-35F009ED7CD5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9A6B1D44-9548-4E39-A76D-D4F0973B474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991CA0F8-F20C-4493-8A70-69EE01059E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1804CEC-9C76-400E-9DE8-350F5BD84C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34738D-37A1-4B1D-BDB1-3C92C050F504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9C65BB74-D220-4E8D-9A36-B7EBA52EBE1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46E1190D-15CF-4BD1-8621-DF8AF8AE78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4A6FE8-70C7-48F4-923A-5A1E358693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DE9BA5-8A78-4932-9D49-2AB29909D2E3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2E178D5F-1E61-442F-9300-4F06E3197CE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7F6BDB28-DFEA-4712-910C-8097930259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DEF835D-7C36-4747-9859-8606053AFE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C46B06-0C97-402E-8B5B-CBF5567DD761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2F33172F-7D14-4A27-B62B-4A11438B0C0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9E35C45D-8E30-4D0E-8CAB-60B62303B5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128DFA-8A0A-46BC-8948-B2070E17D2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F76D56-8FCE-4125-9216-C681F725AEE9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64CF746B-EC0A-437A-8750-D51B66BB7AE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ED26079B-1371-41F1-B68A-5CAEE8809B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5D8C38-F1D3-407A-BCA3-2428C1C829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65740A-C8E4-4971-B1A2-5B1AD335FA5E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106498" name="Rectangle 2">
            <a:extLst>
              <a:ext uri="{FF2B5EF4-FFF2-40B4-BE49-F238E27FC236}">
                <a16:creationId xmlns:a16="http://schemas.microsoft.com/office/drawing/2014/main" id="{8239F81C-3491-4B04-9803-1834B9BD4C9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0FDC655F-4CE7-4EE5-ACB1-DB71EF3913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471002-F73C-4E1A-AB9A-3FA97C6736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74991C-232D-4E87-BC05-5CB1E6F07045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B0FA2316-F72A-4409-BCFE-5E582EF19AD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056B5E68-C544-4104-8B59-B8DE3D61EC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5A56A3-5A99-4428-A236-454DFD2062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8A949-B66B-4F1E-9DCE-F96F22FB18D7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9690B5EA-5E80-4B5C-B654-B98703D8F56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39FE2FF3-6666-4916-8F64-D83C393AB9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DDB275-A1D3-4893-9BBF-F76CDDC54D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6EDBC1-875D-4CD3-B709-492AB970738C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108546" name="Rectangle 2">
            <a:extLst>
              <a:ext uri="{FF2B5EF4-FFF2-40B4-BE49-F238E27FC236}">
                <a16:creationId xmlns:a16="http://schemas.microsoft.com/office/drawing/2014/main" id="{32C6C8AA-E1FD-4EC4-9AB0-5A10949B90A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B7DE40B6-2384-4EE2-9B98-91E91990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5624BED-F8A6-44CC-9255-4B1E69BFA6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36ABFD-D67E-4447-8B88-ACA18384F464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109570" name="Rectangle 2">
            <a:extLst>
              <a:ext uri="{FF2B5EF4-FFF2-40B4-BE49-F238E27FC236}">
                <a16:creationId xmlns:a16="http://schemas.microsoft.com/office/drawing/2014/main" id="{B82CD3BE-0159-4308-9431-43C198138F1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CDC644A3-1FD2-4E36-A1F5-5D5D2B00B6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45C9FA-EEC3-44A7-9324-2E5468B4EF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E39B16-1119-4159-90F5-C9B792644ED7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91BD1989-219A-4F8C-9333-EFF3947E7E9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8393FE83-CD5F-4D10-B4D9-4990EC318C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2C4A9D-DAF6-4685-9965-F1A8FEB1B4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379D81-1ECE-4030-9FA4-3985DB0A268E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7F63C7CF-5F1C-4038-BFE4-13310BF009E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0748479F-5CA5-464F-B032-5A4320E478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F831DC1-7B58-42B5-BB5C-5DED112E7C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4D9D64-EAC3-4BD2-BE49-20B7865608F2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112642" name="Rectangle 2">
            <a:extLst>
              <a:ext uri="{FF2B5EF4-FFF2-40B4-BE49-F238E27FC236}">
                <a16:creationId xmlns:a16="http://schemas.microsoft.com/office/drawing/2014/main" id="{2EDD367D-D287-421B-84B0-E74C028C47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1045070F-26D8-43D7-AB61-41FCE7C5BA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964B37-2A14-473C-A454-441B2713BC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0D2BA8-E0B8-42E7-B4E9-CB65C1DB276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8DEAE669-33F5-438E-984D-E106C36A19C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8AEF5612-757C-4CE9-BE7B-97894F46A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4562014-4053-4C71-B081-F2859A20EA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DFC80A-7AF3-4368-8627-38724091AC0A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F1F2C7CA-DF31-46EC-853C-7B89AECB5F6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8B60CE98-5540-4D53-AC6F-03BFE6E772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1E4821A-BE2E-419A-A84B-A21536A72C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E7EB06-2EE2-49C9-9CA8-A26CCD3F54FC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CCD592A9-B9EC-4A46-B567-3D05E78783C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CA9F2BEC-426B-4A02-845C-11087DFB03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124CF1E-1FBF-4B78-8C46-96E85D470D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4D553E-F2AA-4A7D-9BC0-2B15DA83EC2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F39E50DF-03FE-4860-9021-BCF323D5E3D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A9112806-6676-4457-840B-7575236B09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F49BAF-83D6-4F57-8AB8-5EDE76CDE8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EEF343-1FF9-44E9-A0C6-728FDA445F4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A9C475C1-39AC-428D-BC0E-E5AB2250E84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7A46042A-22F2-4F69-B6E8-946DCFFDB3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E0C3-CFD6-409A-B364-B76410B811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7A8DBA-99F1-44AF-9656-145D0A517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520C3-8B82-44D2-9DCA-74AD7EFFD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24CDC-AD1C-44AE-BB7C-68271C42C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52EE1-A6F2-4FEB-A682-B49FB8559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34BB4-9097-4B3D-92D1-4102EC60C8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316944"/>
      </p:ext>
    </p:extLst>
  </p:cSld>
  <p:clrMapOvr>
    <a:masterClrMapping/>
  </p:clrMapOvr>
  <p:transition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D703F-F46C-4245-9305-999E3F5EF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9668E2-7581-42F3-823E-024371A25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7FB39-885A-4A9F-833D-4F90D1AE7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D5A1C-56DD-4238-8DA5-6F1BA5536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5AA41-59B7-4C88-BC3E-E296062C2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EA9B2-AE27-4BD8-9AE4-FB86024C3C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6532896"/>
      </p:ext>
    </p:extLst>
  </p:cSld>
  <p:clrMapOvr>
    <a:masterClrMapping/>
  </p:clrMapOvr>
  <p:transition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EAC9BC-F5F3-487A-B818-EE71B9D45B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F2D557-DF06-4592-91DA-049DDD9D7B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21428-7BD1-4FA6-9641-16816E5D4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316E8-3E76-4770-9F1F-3BB06DFED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D6F2B-1B4D-4B22-B23F-C9DBB2CD5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A0DF9-BF59-41FD-99CA-33DA713F05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1994519"/>
      </p:ext>
    </p:extLst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81C9F-C79A-4237-8B40-3B0CD142B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B3B3B-39CA-4926-9318-A8D44F80D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C474C-4BA3-460A-9857-C2D1F5B54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A7A79-6590-45CA-B1DF-20DD8C73A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F744C-0F4C-49B3-AAC4-18A480E9E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39696-A4D5-4127-A42C-68B0EAD4EC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3143221"/>
      </p:ext>
    </p:extLst>
  </p:cSld>
  <p:clrMapOvr>
    <a:masterClrMapping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3FD0C-AF59-444E-9235-936D4D9D5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214B40-76FC-498C-A05B-1CB8BC524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F1A95-321D-48E8-9A7B-C28B01830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65BA6-4ECE-432C-A025-CD2402F6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16C99-0E33-4E51-A920-C7A1DA5B3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EFCE7-CAB4-4CF1-85C6-B3546ED30D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465799"/>
      </p:ext>
    </p:extLst>
  </p:cSld>
  <p:clrMapOvr>
    <a:masterClrMapping/>
  </p:clrMapOvr>
  <p:transition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C9601-E3EA-48EE-A341-614C95C8B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3FABE-05FE-4794-8965-27A97851D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4E0E07-F8FD-40D4-8F19-52FAFCC68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AE320C-8A8E-4378-AADB-7B32D9213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23CE1D-364D-44B5-BF44-6B2F2B35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ECF784-C567-4D83-936D-A3EAA6C5E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D5946E-41E9-4512-B039-AE1701B8F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1089629"/>
      </p:ext>
    </p:extLst>
  </p:cSld>
  <p:clrMapOvr>
    <a:masterClrMapping/>
  </p:clrMapOvr>
  <p:transition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9A0EF-02FA-4C56-908D-D7ECF477B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2A74E-862F-4DE1-98C1-09ACA7EAE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DD67F6-785A-426E-A04D-7E10E2580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9FF2BE-9695-4B1F-9AF9-FC15C19BCA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7B5049-B393-43A7-B4FD-88CD7B0D32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B840BD-2C0E-4184-9E19-FFDF3726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70BF76-1FC9-46A6-9A97-EFA0B0092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74CF59-870B-4ED3-9C27-464BDC53E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64E3D7-91DE-4A0A-B7DC-B66A8E8103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4597302"/>
      </p:ext>
    </p:extLst>
  </p:cSld>
  <p:clrMapOvr>
    <a:masterClrMapping/>
  </p:clrMapOvr>
  <p:transition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7E2CF-7A7F-4D90-9E70-A07E03895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A3FD69-1C0C-43D0-90B4-BE2CC9697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AA49E4-EEE2-4D9E-A258-3DEED3BEE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42274F-478D-4A98-9611-E5848E89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35C8B-3124-4895-9362-542668878C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393342"/>
      </p:ext>
    </p:extLst>
  </p:cSld>
  <p:clrMapOvr>
    <a:masterClrMapping/>
  </p:clrMapOvr>
  <p:transition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8D84E6-85C6-4608-AE6B-7E21EE1A8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9F1FB1-46BF-459B-9993-B88D46ABB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96164-C545-4E13-B3DD-9777F12CB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02AB6-2A6A-41C0-84B8-44826352B0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721338"/>
      </p:ext>
    </p:extLst>
  </p:cSld>
  <p:clrMapOvr>
    <a:masterClrMapping/>
  </p:clrMapOvr>
  <p:transition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36BCB-A9E2-4650-AB29-64E4A0291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90CF2-9938-40C8-BC60-DE13F2642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80C76D-2090-4FA2-BC31-D10948A11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05C48-B33C-4B9A-A296-640D729E7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ED304-D9C5-4911-BEEE-91D332423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F6CD32-9330-4A61-A153-8D08602D5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9D9D54-AAF9-4888-A5EA-78AE8B0830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329168"/>
      </p:ext>
    </p:extLst>
  </p:cSld>
  <p:clrMapOvr>
    <a:masterClrMapping/>
  </p:clrMapOvr>
  <p:transition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CF76-D689-441F-AB27-1AFC63260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20DCEA-9186-484D-9B37-12C57377A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428579-69A1-4782-8C28-CC6DA9CD7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4511F0-77CA-4002-A393-EE5C20A07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829A5-1CAF-4E48-8D1E-E84650461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41D4AB-BA10-4635-A10B-6E486BB24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FEEB9-8ECA-4E92-A4DE-6A2077CD41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7679710"/>
      </p:ext>
    </p:extLst>
  </p:cSld>
  <p:clrMapOvr>
    <a:masterClrMapping/>
  </p:clrMapOvr>
  <p:transition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61FBD7E-A380-4640-B662-ABDD1AAAE1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14FBB3B-3799-4530-989F-F1A2DFD5AF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43154F4-114D-4DB5-A024-0624DB10B77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5646928-4422-47C1-B539-61D0627876A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806F4A9-4824-4CBD-BCAB-FB61CE9533D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A7BB3D-696B-45CE-81E8-F4EE6C5888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ver dir="d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A99B34B5-63C5-47DD-9D50-D4F59F7769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Rectangle 3">
            <a:extLst>
              <a:ext uri="{FF2B5EF4-FFF2-40B4-BE49-F238E27FC236}">
                <a16:creationId xmlns:a16="http://schemas.microsoft.com/office/drawing/2014/main" id="{353DF18C-8105-4DB0-B28E-DB31DD3A5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en-US">
              <a:solidFill>
                <a:srgbClr val="000076"/>
              </a:solidFill>
            </a:endParaRP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3DA4620-1503-4BF5-8BD9-130CCF3B5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676400"/>
            <a:ext cx="45720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Line 6">
            <a:extLst>
              <a:ext uri="{FF2B5EF4-FFF2-40B4-BE49-F238E27FC236}">
                <a16:creationId xmlns:a16="http://schemas.microsoft.com/office/drawing/2014/main" id="{0D40FB3A-359C-4349-A5FD-524A3A66DA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438400"/>
            <a:ext cx="63246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64B1B293-FC93-40CD-B55C-CBA7CBB23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</a:t>
            </a:r>
            <a:r>
              <a:rPr lang="en-US" altLang="en-US" sz="1400" b="1">
                <a:solidFill>
                  <a:schemeClr val="bg1"/>
                </a:solidFill>
              </a:rPr>
              <a:t>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  <a:endParaRPr lang="en-US" altLang="en-US" sz="2800" b="1" i="1">
              <a:solidFill>
                <a:schemeClr val="tx2"/>
              </a:solidFill>
            </a:endParaRPr>
          </a:p>
        </p:txBody>
      </p:sp>
      <p:sp>
        <p:nvSpPr>
          <p:cNvPr id="2063" name="Text Box 15">
            <a:extLst>
              <a:ext uri="{FF2B5EF4-FFF2-40B4-BE49-F238E27FC236}">
                <a16:creationId xmlns:a16="http://schemas.microsoft.com/office/drawing/2014/main" id="{B84FF67C-D879-4654-A865-5804E9632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214688"/>
            <a:ext cx="4648200" cy="204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Dr. Marie Andrades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3200" b="1">
                <a:solidFill>
                  <a:srgbClr val="F9CA9B"/>
                </a:solidFill>
              </a:rPr>
              <a:t>Senior Instructor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3200" b="1">
                <a:solidFill>
                  <a:srgbClr val="F9CA9B"/>
                </a:solidFill>
              </a:rPr>
              <a:t>Family Medicine</a:t>
            </a:r>
            <a:endParaRPr lang="en-US" altLang="en-US">
              <a:solidFill>
                <a:srgbClr val="F9CA9B"/>
              </a:solidFill>
            </a:endParaRPr>
          </a:p>
        </p:txBody>
      </p:sp>
      <p:sp>
        <p:nvSpPr>
          <p:cNvPr id="2067" name="Text Box 19">
            <a:extLst>
              <a:ext uri="{FF2B5EF4-FFF2-40B4-BE49-F238E27FC236}">
                <a16:creationId xmlns:a16="http://schemas.microsoft.com/office/drawing/2014/main" id="{4C959599-F0FD-405D-A47C-566646572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pic>
        <p:nvPicPr>
          <p:cNvPr id="2068" name="Picture 20">
            <a:extLst>
              <a:ext uri="{FF2B5EF4-FFF2-40B4-BE49-F238E27FC236}">
                <a16:creationId xmlns:a16="http://schemas.microsoft.com/office/drawing/2014/main" id="{10BCD432-FFD9-414E-94DB-90243EB16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>
            <a:extLst>
              <a:ext uri="{FF2B5EF4-FFF2-40B4-BE49-F238E27FC236}">
                <a16:creationId xmlns:a16="http://schemas.microsoft.com/office/drawing/2014/main" id="{ACE7B945-2416-4E10-91FB-98C7EF95D1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1" name="Rectangle 3">
            <a:extLst>
              <a:ext uri="{FF2B5EF4-FFF2-40B4-BE49-F238E27FC236}">
                <a16:creationId xmlns:a16="http://schemas.microsoft.com/office/drawing/2014/main" id="{8F5D9511-1E4A-43EB-A64C-523DFC36D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FFD9869E-C33D-4FC8-9FC2-6C9A4796A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3D5A1330-0065-4E2E-B8F3-E9DD0C1A7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7F60C281-8670-4BB9-8B93-FBE605AD9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19400"/>
            <a:ext cx="77724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r>
              <a:rPr lang="en-US" altLang="en-US" sz="4000" b="1" i="1">
                <a:solidFill>
                  <a:srgbClr val="F6AD64"/>
                </a:solidFill>
              </a:rPr>
              <a:t>For Female Patients</a:t>
            </a:r>
            <a:endParaRPr lang="en-US" altLang="en-US" sz="10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 </a:t>
            </a:r>
            <a:r>
              <a:rPr lang="en-US" altLang="en-US" sz="3600" b="1">
                <a:solidFill>
                  <a:schemeClr val="bg1"/>
                </a:solidFill>
              </a:rPr>
              <a:t>menstrual history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hirsutism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use of hormonal contraceptives</a:t>
            </a:r>
            <a:endParaRPr lang="en-US" altLang="en-US" sz="2800">
              <a:solidFill>
                <a:schemeClr val="bg1"/>
              </a:solidFill>
            </a:endParaRP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C4D8EAB3-60D3-4E28-87CA-9DE1A62C7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Line 8">
            <a:extLst>
              <a:ext uri="{FF2B5EF4-FFF2-40B4-BE49-F238E27FC236}">
                <a16:creationId xmlns:a16="http://schemas.microsoft.com/office/drawing/2014/main" id="{3B29B5BD-43AD-4460-AC37-B05C79958F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2297" name="Picture 9">
            <a:extLst>
              <a:ext uri="{FF2B5EF4-FFF2-40B4-BE49-F238E27FC236}">
                <a16:creationId xmlns:a16="http://schemas.microsoft.com/office/drawing/2014/main" id="{11F757D9-F7F2-4CB8-B788-2BEBA44A4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8" name="Text Box 10">
            <a:extLst>
              <a:ext uri="{FF2B5EF4-FFF2-40B4-BE49-F238E27FC236}">
                <a16:creationId xmlns:a16="http://schemas.microsoft.com/office/drawing/2014/main" id="{CAA0EDA6-B409-446A-96AF-78F3D73EE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tx2"/>
                </a:solidFill>
              </a:rPr>
              <a:t>Patient Evaluation </a:t>
            </a:r>
          </a:p>
        </p:txBody>
      </p:sp>
    </p:spTree>
  </p:cSld>
  <p:clrMapOvr>
    <a:masterClrMapping/>
  </p:clrMapOvr>
  <p:transition>
    <p:cover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>
            <a:extLst>
              <a:ext uri="{FF2B5EF4-FFF2-40B4-BE49-F238E27FC236}">
                <a16:creationId xmlns:a16="http://schemas.microsoft.com/office/drawing/2014/main" id="{93B543B7-7598-4777-B321-700A7A741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5" name="Rectangle 3">
            <a:extLst>
              <a:ext uri="{FF2B5EF4-FFF2-40B4-BE49-F238E27FC236}">
                <a16:creationId xmlns:a16="http://schemas.microsoft.com/office/drawing/2014/main" id="{34DCA6F4-09F1-438F-A16D-6E04F9385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DF834090-3D4F-4518-B068-DA71CC11E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DBA5A160-F987-41CE-A1EB-547F47D20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DDD5A33D-A9F4-4851-B898-3E8E1B1C6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19400"/>
            <a:ext cx="77724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r>
              <a:rPr lang="en-US" altLang="en-US" sz="3600" b="1" i="1">
                <a:solidFill>
                  <a:srgbClr val="F6AD64"/>
                </a:solidFill>
              </a:rPr>
              <a:t>Patient Education </a:t>
            </a:r>
            <a:r>
              <a:rPr lang="en-US" altLang="en-US" sz="3200" b="1" i="1">
                <a:solidFill>
                  <a:srgbClr val="F6AD64"/>
                </a:solidFill>
              </a:rPr>
              <a:t>(Dispelling Myths)</a:t>
            </a:r>
            <a:endParaRPr lang="en-US" altLang="en-US" sz="32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2800" b="1">
                <a:solidFill>
                  <a:schemeClr val="bg1"/>
                </a:solidFill>
              </a:rPr>
              <a:t>  </a:t>
            </a:r>
            <a:r>
              <a:rPr lang="en-US" altLang="en-US" sz="3200" b="1">
                <a:solidFill>
                  <a:schemeClr val="bg1"/>
                </a:solidFill>
              </a:rPr>
              <a:t>hygiene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diet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cosmetics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hair styles</a:t>
            </a: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1C278813-4B52-40AD-850C-BF126F7E3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8">
            <a:extLst>
              <a:ext uri="{FF2B5EF4-FFF2-40B4-BE49-F238E27FC236}">
                <a16:creationId xmlns:a16="http://schemas.microsoft.com/office/drawing/2014/main" id="{A1257F73-E5E1-4313-AE4D-2A8FEFE928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3321" name="Picture 9">
            <a:extLst>
              <a:ext uri="{FF2B5EF4-FFF2-40B4-BE49-F238E27FC236}">
                <a16:creationId xmlns:a16="http://schemas.microsoft.com/office/drawing/2014/main" id="{F05CE6AA-6413-4790-9309-401EEDCEB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2" name="Text Box 10">
            <a:extLst>
              <a:ext uri="{FF2B5EF4-FFF2-40B4-BE49-F238E27FC236}">
                <a16:creationId xmlns:a16="http://schemas.microsoft.com/office/drawing/2014/main" id="{BB53CA20-FD09-43F0-A51E-F5CCADA37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chemeClr val="tx2"/>
                </a:solidFill>
              </a:rPr>
              <a:t>Management</a:t>
            </a:r>
          </a:p>
        </p:txBody>
      </p:sp>
    </p:spTree>
  </p:cSld>
  <p:clrMapOvr>
    <a:masterClrMapping/>
  </p:clrMapOvr>
  <p:transition>
    <p:cover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>
            <a:extLst>
              <a:ext uri="{FF2B5EF4-FFF2-40B4-BE49-F238E27FC236}">
                <a16:creationId xmlns:a16="http://schemas.microsoft.com/office/drawing/2014/main" id="{FCB219EF-8A7E-49D7-8BEC-04744C9C46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Rectangle 3">
            <a:extLst>
              <a:ext uri="{FF2B5EF4-FFF2-40B4-BE49-F238E27FC236}">
                <a16:creationId xmlns:a16="http://schemas.microsoft.com/office/drawing/2014/main" id="{F863F1B1-2E36-4B5E-A328-934968CDF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ABCA5697-29BB-4953-8E17-0BB78EE7D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72DC7208-B365-4065-8303-06C7D0A93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C508DFFC-5C11-40E1-9DB0-A818F01AC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19400"/>
            <a:ext cx="77724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r>
              <a:rPr lang="en-US" altLang="en-US" sz="4000" b="1" i="1">
                <a:solidFill>
                  <a:srgbClr val="F6AD64"/>
                </a:solidFill>
              </a:rPr>
              <a:t>Patient Education</a:t>
            </a:r>
            <a:endParaRPr lang="en-US" altLang="en-US" sz="10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</a:t>
            </a:r>
            <a:r>
              <a:rPr lang="en-US" altLang="en-US" sz="3600" b="1">
                <a:solidFill>
                  <a:schemeClr val="bg1"/>
                </a:solidFill>
              </a:rPr>
              <a:t>washing of lesions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picking lesions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premenstrual flare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hair care products</a:t>
            </a:r>
          </a:p>
          <a:p>
            <a:pPr lvl="1" eaLnBrk="0" hangingPunct="0">
              <a:spcBef>
                <a:spcPct val="20000"/>
              </a:spcBef>
              <a:buFontTx/>
              <a:buChar char="–"/>
            </a:pPr>
            <a:endParaRPr lang="en-US" altLang="en-US" sz="3600" b="1">
              <a:solidFill>
                <a:schemeClr val="bg1"/>
              </a:solidFill>
            </a:endParaRP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7F0EF505-C386-46BA-81C8-9E6F4F482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52E4D2F-30F2-4CFE-B953-749DAE2D3B7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345" name="Picture 9">
            <a:extLst>
              <a:ext uri="{FF2B5EF4-FFF2-40B4-BE49-F238E27FC236}">
                <a16:creationId xmlns:a16="http://schemas.microsoft.com/office/drawing/2014/main" id="{E31A12A0-FDC1-4187-BCA7-B46400FE3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6" name="Text Box 10">
            <a:extLst>
              <a:ext uri="{FF2B5EF4-FFF2-40B4-BE49-F238E27FC236}">
                <a16:creationId xmlns:a16="http://schemas.microsoft.com/office/drawing/2014/main" id="{DB5E9322-DF53-49BE-A304-CA1635761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chemeClr val="tx2"/>
                </a:solidFill>
              </a:rPr>
              <a:t>Management</a:t>
            </a:r>
          </a:p>
        </p:txBody>
      </p:sp>
    </p:spTree>
  </p:cSld>
  <p:clrMapOvr>
    <a:masterClrMapping/>
  </p:clrMapOvr>
  <p:transition>
    <p:cover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>
            <a:extLst>
              <a:ext uri="{FF2B5EF4-FFF2-40B4-BE49-F238E27FC236}">
                <a16:creationId xmlns:a16="http://schemas.microsoft.com/office/drawing/2014/main" id="{B28719C5-653A-4B9E-87AF-5E9A55E2CC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3" name="Rectangle 3">
            <a:extLst>
              <a:ext uri="{FF2B5EF4-FFF2-40B4-BE49-F238E27FC236}">
                <a16:creationId xmlns:a16="http://schemas.microsoft.com/office/drawing/2014/main" id="{45D3726B-BB6B-47A9-8FC3-ECEED3DB6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DE951AA3-451F-44EF-AB8F-9CC4DBF03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15365" name="Text Box 5">
            <a:extLst>
              <a:ext uri="{FF2B5EF4-FFF2-40B4-BE49-F238E27FC236}">
                <a16:creationId xmlns:a16="http://schemas.microsoft.com/office/drawing/2014/main" id="{635C0F24-A520-4C1C-84AA-EF6779A85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7CD5ED92-CB42-4209-8425-16922584F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19400"/>
            <a:ext cx="77724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r>
              <a:rPr lang="en-US" altLang="en-US" sz="4000" b="1" i="1">
                <a:solidFill>
                  <a:srgbClr val="F6AD64"/>
                </a:solidFill>
              </a:rPr>
              <a:t>Patient Education</a:t>
            </a:r>
            <a:endParaRPr lang="en-US" altLang="en-US" sz="10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</a:t>
            </a:r>
            <a:r>
              <a:rPr lang="en-US" altLang="en-US" sz="3600" b="1">
                <a:solidFill>
                  <a:schemeClr val="bg1"/>
                </a:solidFill>
              </a:rPr>
              <a:t>improvement is not overnight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treatment must be used regularly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treatment is long term</a:t>
            </a:r>
          </a:p>
          <a:p>
            <a:pPr lvl="1" eaLnBrk="0" hangingPunct="0">
              <a:spcBef>
                <a:spcPct val="20000"/>
              </a:spcBef>
              <a:buFontTx/>
              <a:buChar char="–"/>
            </a:pPr>
            <a:endParaRPr lang="en-US" altLang="en-US" sz="36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Char char="–"/>
            </a:pPr>
            <a:endParaRPr lang="en-US" altLang="en-US" sz="3600" b="1">
              <a:solidFill>
                <a:schemeClr val="bg1"/>
              </a:solidFill>
            </a:endParaRPr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2B8A6B59-76F0-4155-892F-BB76F188B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8">
            <a:extLst>
              <a:ext uri="{FF2B5EF4-FFF2-40B4-BE49-F238E27FC236}">
                <a16:creationId xmlns:a16="http://schemas.microsoft.com/office/drawing/2014/main" id="{95C16CAB-2B2B-40FA-B2D4-A5D114B3A02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369" name="Picture 9">
            <a:extLst>
              <a:ext uri="{FF2B5EF4-FFF2-40B4-BE49-F238E27FC236}">
                <a16:creationId xmlns:a16="http://schemas.microsoft.com/office/drawing/2014/main" id="{B36E61E7-5360-4813-A446-0E6B4157B7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70" name="Text Box 10">
            <a:extLst>
              <a:ext uri="{FF2B5EF4-FFF2-40B4-BE49-F238E27FC236}">
                <a16:creationId xmlns:a16="http://schemas.microsoft.com/office/drawing/2014/main" id="{EA983205-DBE7-4F62-9AB9-85AF7A017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chemeClr val="tx2"/>
                </a:solidFill>
              </a:rPr>
              <a:t>Management</a:t>
            </a:r>
          </a:p>
        </p:txBody>
      </p:sp>
    </p:spTree>
  </p:cSld>
  <p:clrMapOvr>
    <a:masterClrMapping/>
  </p:clrMapOvr>
  <p:transition>
    <p:cover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extLst>
              <a:ext uri="{FF2B5EF4-FFF2-40B4-BE49-F238E27FC236}">
                <a16:creationId xmlns:a16="http://schemas.microsoft.com/office/drawing/2014/main" id="{419C3074-0964-44EA-85BE-0B67EBB03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Rectangle 3">
            <a:extLst>
              <a:ext uri="{FF2B5EF4-FFF2-40B4-BE49-F238E27FC236}">
                <a16:creationId xmlns:a16="http://schemas.microsoft.com/office/drawing/2014/main" id="{BF9A74E0-3262-42FF-B389-04420CD20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40B10141-02E4-4B3D-8863-83053E7BA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16389" name="Text Box 5">
            <a:extLst>
              <a:ext uri="{FF2B5EF4-FFF2-40B4-BE49-F238E27FC236}">
                <a16:creationId xmlns:a16="http://schemas.microsoft.com/office/drawing/2014/main" id="{581C22C9-4D13-440D-B2DF-34379B7EC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BFA6C785-2D2E-46BC-8853-EB340CA39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124200"/>
            <a:ext cx="89154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        </a:t>
            </a:r>
            <a:r>
              <a:rPr lang="en-US" altLang="en-US" sz="4000" b="1" i="1">
                <a:solidFill>
                  <a:srgbClr val="F6AD64"/>
                </a:solidFill>
              </a:rPr>
              <a:t>Topical Therapy </a:t>
            </a:r>
            <a:r>
              <a:rPr lang="en-US" altLang="en-US" sz="3600" b="1" i="1">
                <a:solidFill>
                  <a:srgbClr val="F6AD64"/>
                </a:solidFill>
              </a:rPr>
              <a:t>(Indications)</a:t>
            </a:r>
          </a:p>
          <a:p>
            <a:pPr eaLnBrk="0" hangingPunct="0">
              <a:spcBef>
                <a:spcPct val="20000"/>
              </a:spcBef>
            </a:pPr>
            <a:endParaRPr lang="en-US" altLang="en-US" sz="10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comedonal acne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mild to moderate inflammatory acne</a:t>
            </a:r>
          </a:p>
          <a:p>
            <a:pPr lvl="1" eaLnBrk="0" hangingPunct="0">
              <a:spcBef>
                <a:spcPct val="20000"/>
              </a:spcBef>
              <a:buFontTx/>
              <a:buChar char="–"/>
            </a:pPr>
            <a:endParaRPr lang="en-US" altLang="en-US" sz="3600" b="1">
              <a:solidFill>
                <a:schemeClr val="bg1"/>
              </a:solidFill>
            </a:endParaRP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D7DAD5CE-C077-41BA-A454-EC5441150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Line 8">
            <a:extLst>
              <a:ext uri="{FF2B5EF4-FFF2-40B4-BE49-F238E27FC236}">
                <a16:creationId xmlns:a16="http://schemas.microsoft.com/office/drawing/2014/main" id="{588D894C-372C-406E-B5C0-008B4A8CE7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6393" name="Picture 9">
            <a:extLst>
              <a:ext uri="{FF2B5EF4-FFF2-40B4-BE49-F238E27FC236}">
                <a16:creationId xmlns:a16="http://schemas.microsoft.com/office/drawing/2014/main" id="{7B85A6D2-101F-41A5-A6A9-EFC07EBD3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4" name="Text Box 10">
            <a:extLst>
              <a:ext uri="{FF2B5EF4-FFF2-40B4-BE49-F238E27FC236}">
                <a16:creationId xmlns:a16="http://schemas.microsoft.com/office/drawing/2014/main" id="{6FF0DE3B-367C-4107-9858-B3B7C303E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chemeClr val="tx2"/>
                </a:solidFill>
              </a:rPr>
              <a:t>Management</a:t>
            </a:r>
          </a:p>
        </p:txBody>
      </p:sp>
    </p:spTree>
  </p:cSld>
  <p:clrMapOvr>
    <a:masterClrMapping/>
  </p:clrMapOvr>
  <p:transition>
    <p:cover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>
            <a:extLst>
              <a:ext uri="{FF2B5EF4-FFF2-40B4-BE49-F238E27FC236}">
                <a16:creationId xmlns:a16="http://schemas.microsoft.com/office/drawing/2014/main" id="{7162F0B8-D489-4433-AC07-1E16EA7CED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1" name="Rectangle 3">
            <a:extLst>
              <a:ext uri="{FF2B5EF4-FFF2-40B4-BE49-F238E27FC236}">
                <a16:creationId xmlns:a16="http://schemas.microsoft.com/office/drawing/2014/main" id="{F6A65085-3080-457C-A1D0-28DD0BED1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FBD4B918-3988-43BB-80D8-B3AEBEE10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17413" name="Text Box 5">
            <a:extLst>
              <a:ext uri="{FF2B5EF4-FFF2-40B4-BE49-F238E27FC236}">
                <a16:creationId xmlns:a16="http://schemas.microsoft.com/office/drawing/2014/main" id="{733A0CC8-625C-4667-AA81-60F39D358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0EA3D944-4991-4787-A1BE-BD34F42F3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43200"/>
            <a:ext cx="83058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            </a:t>
            </a:r>
            <a:r>
              <a:rPr lang="en-US" altLang="en-US" sz="3600" b="1" i="1">
                <a:solidFill>
                  <a:srgbClr val="F6AD64"/>
                </a:solidFill>
              </a:rPr>
              <a:t>Topical Therapy </a:t>
            </a:r>
            <a:r>
              <a:rPr lang="en-US" altLang="en-US" sz="3200" b="1" i="1">
                <a:solidFill>
                  <a:srgbClr val="F6AD64"/>
                </a:solidFill>
              </a:rPr>
              <a:t>(Basic Rules)</a:t>
            </a:r>
            <a:endParaRPr lang="en-US" altLang="en-US" sz="32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2800" b="1">
                <a:solidFill>
                  <a:schemeClr val="bg1"/>
                </a:solidFill>
              </a:rPr>
              <a:t>  </a:t>
            </a:r>
            <a:r>
              <a:rPr lang="en-US" altLang="en-US" sz="3200" b="1">
                <a:solidFill>
                  <a:schemeClr val="bg1"/>
                </a:solidFill>
              </a:rPr>
              <a:t>avoid applying medication right after </a:t>
            </a:r>
          </a:p>
          <a:p>
            <a:pPr lvl="1" eaLnBrk="0" hangingPunct="0">
              <a:spcBef>
                <a:spcPct val="2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     washing face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avoid over use of medication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apply on all acne prone areas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if face gets dry apply oil free moisturizer</a:t>
            </a:r>
            <a:endParaRPr lang="en-US" altLang="en-US" sz="2800">
              <a:solidFill>
                <a:schemeClr val="bg1"/>
              </a:solidFill>
            </a:endParaRPr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D5629319-A6BF-4E59-8F1A-0C770E0E8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8">
            <a:extLst>
              <a:ext uri="{FF2B5EF4-FFF2-40B4-BE49-F238E27FC236}">
                <a16:creationId xmlns:a16="http://schemas.microsoft.com/office/drawing/2014/main" id="{F97BEBF5-FDD6-4F9E-986F-07B226BE453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7417" name="Picture 9">
            <a:extLst>
              <a:ext uri="{FF2B5EF4-FFF2-40B4-BE49-F238E27FC236}">
                <a16:creationId xmlns:a16="http://schemas.microsoft.com/office/drawing/2014/main" id="{B07A1054-253D-4DB1-90D9-6506DAB3D6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8" name="Text Box 10">
            <a:extLst>
              <a:ext uri="{FF2B5EF4-FFF2-40B4-BE49-F238E27FC236}">
                <a16:creationId xmlns:a16="http://schemas.microsoft.com/office/drawing/2014/main" id="{DB9F2DA6-48E4-49CB-9665-9B9000D3B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chemeClr val="tx2"/>
                </a:solidFill>
              </a:rPr>
              <a:t>Management</a:t>
            </a:r>
          </a:p>
        </p:txBody>
      </p:sp>
    </p:spTree>
  </p:cSld>
  <p:clrMapOvr>
    <a:masterClrMapping/>
  </p:clrMapOvr>
  <p:transition>
    <p:cover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>
            <a:extLst>
              <a:ext uri="{FF2B5EF4-FFF2-40B4-BE49-F238E27FC236}">
                <a16:creationId xmlns:a16="http://schemas.microsoft.com/office/drawing/2014/main" id="{D0AF75FE-B2F8-4181-AD4D-446E7C2A3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5" name="Rectangle 3">
            <a:extLst>
              <a:ext uri="{FF2B5EF4-FFF2-40B4-BE49-F238E27FC236}">
                <a16:creationId xmlns:a16="http://schemas.microsoft.com/office/drawing/2014/main" id="{FB4F9E01-40FC-47B9-85CA-EDF42A4A7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A11BC01C-9AB8-4B90-BD1F-649F024F5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ADC021EA-D242-4A7C-BC4B-B787A8263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CD22D52F-1389-4A1F-9F3B-4116B92D1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743200"/>
            <a:ext cx="83058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r>
              <a:rPr lang="en-US" altLang="en-US" sz="4000" b="1" i="1">
                <a:solidFill>
                  <a:srgbClr val="F6AD64"/>
                </a:solidFill>
              </a:rPr>
              <a:t>Topical Therapy </a:t>
            </a:r>
            <a:r>
              <a:rPr lang="en-US" altLang="en-US" sz="3600" i="1">
                <a:solidFill>
                  <a:srgbClr val="F6AD64"/>
                </a:solidFill>
              </a:rPr>
              <a:t>(Treatment Vehicle)</a:t>
            </a:r>
            <a:endParaRPr lang="en-US" altLang="en-US" sz="3600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>
                <a:solidFill>
                  <a:schemeClr val="bg1"/>
                </a:solidFill>
              </a:rPr>
              <a:t>  </a:t>
            </a:r>
            <a:r>
              <a:rPr lang="en-US" altLang="en-US" sz="3600" b="1">
                <a:solidFill>
                  <a:schemeClr val="bg1"/>
                </a:solidFill>
              </a:rPr>
              <a:t>cream    </a:t>
            </a:r>
            <a:r>
              <a:rPr lang="en-US" altLang="en-US" sz="3600" b="1" i="1">
                <a:solidFill>
                  <a:schemeClr val="bg1"/>
                </a:solidFill>
                <a:sym typeface="Symbol" panose="05050102010706020507" pitchFamily="18" charset="2"/>
              </a:rPr>
              <a:t>   </a:t>
            </a:r>
            <a:r>
              <a:rPr lang="en-US" altLang="en-US" sz="3600" b="1">
                <a:solidFill>
                  <a:schemeClr val="bg1"/>
                </a:solidFill>
                <a:sym typeface="Symbol" panose="05050102010706020507" pitchFamily="18" charset="2"/>
              </a:rPr>
              <a:t>sensitive or dry skin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  <a:sym typeface="Symbol" panose="05050102010706020507" pitchFamily="18" charset="2"/>
              </a:rPr>
              <a:t>  lotion     </a:t>
            </a:r>
            <a:r>
              <a:rPr lang="en-US" altLang="en-US" sz="3600" b="1" i="1">
                <a:solidFill>
                  <a:schemeClr val="bg1"/>
                </a:solidFill>
                <a:sym typeface="Symbol" panose="05050102010706020507" pitchFamily="18" charset="2"/>
              </a:rPr>
              <a:t></a:t>
            </a:r>
            <a:r>
              <a:rPr lang="en-US" altLang="en-US" sz="3600" b="1">
                <a:solidFill>
                  <a:schemeClr val="bg1"/>
                </a:solidFill>
                <a:sym typeface="Symbol" panose="05050102010706020507" pitchFamily="18" charset="2"/>
              </a:rPr>
              <a:t>   any skin type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  <a:sym typeface="Symbol" panose="05050102010706020507" pitchFamily="18" charset="2"/>
              </a:rPr>
              <a:t>  gel         </a:t>
            </a:r>
            <a:r>
              <a:rPr lang="en-US" altLang="en-US" sz="3600" b="1" i="1">
                <a:solidFill>
                  <a:schemeClr val="bg1"/>
                </a:solidFill>
                <a:sym typeface="Symbol" panose="05050102010706020507" pitchFamily="18" charset="2"/>
              </a:rPr>
              <a:t>   </a:t>
            </a:r>
            <a:r>
              <a:rPr lang="en-US" altLang="en-US" sz="3600" b="1">
                <a:solidFill>
                  <a:schemeClr val="bg1"/>
                </a:solidFill>
                <a:sym typeface="Symbol" panose="05050102010706020507" pitchFamily="18" charset="2"/>
              </a:rPr>
              <a:t>oily skin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  <a:sym typeface="Symbol" panose="05050102010706020507" pitchFamily="18" charset="2"/>
              </a:rPr>
              <a:t>  solution </a:t>
            </a:r>
            <a:r>
              <a:rPr lang="en-US" altLang="en-US" sz="3600" b="1" i="1">
                <a:solidFill>
                  <a:schemeClr val="bg1"/>
                </a:solidFill>
                <a:sym typeface="Symbol" panose="05050102010706020507" pitchFamily="18" charset="2"/>
              </a:rPr>
              <a:t>   </a:t>
            </a:r>
            <a:r>
              <a:rPr lang="en-US" altLang="en-US" sz="3600" b="1">
                <a:solidFill>
                  <a:schemeClr val="bg1"/>
                </a:solidFill>
                <a:sym typeface="Symbol" panose="05050102010706020507" pitchFamily="18" charset="2"/>
              </a:rPr>
              <a:t>oily skin </a:t>
            </a:r>
            <a:endParaRPr lang="en-US" altLang="en-US" sz="36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endParaRPr lang="en-US" altLang="en-US" sz="3600" b="1">
              <a:solidFill>
                <a:schemeClr val="bg1"/>
              </a:solidFill>
            </a:endParaRPr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FDD33C91-8AD4-4778-9B0D-00EB9A261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Line 8">
            <a:extLst>
              <a:ext uri="{FF2B5EF4-FFF2-40B4-BE49-F238E27FC236}">
                <a16:creationId xmlns:a16="http://schemas.microsoft.com/office/drawing/2014/main" id="{D9C7E0E7-DA93-4BBB-BE39-FF7EE391C83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8441" name="Picture 9">
            <a:extLst>
              <a:ext uri="{FF2B5EF4-FFF2-40B4-BE49-F238E27FC236}">
                <a16:creationId xmlns:a16="http://schemas.microsoft.com/office/drawing/2014/main" id="{E2BDEE7F-83D9-475A-9B0B-9A601A5836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42" name="Text Box 10">
            <a:extLst>
              <a:ext uri="{FF2B5EF4-FFF2-40B4-BE49-F238E27FC236}">
                <a16:creationId xmlns:a16="http://schemas.microsoft.com/office/drawing/2014/main" id="{8229EA2F-0EA6-47D0-A483-FF0AE4F6B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chemeClr val="tx2"/>
                </a:solidFill>
              </a:rPr>
              <a:t>Management</a:t>
            </a:r>
          </a:p>
        </p:txBody>
      </p:sp>
    </p:spTree>
  </p:cSld>
  <p:clrMapOvr>
    <a:masterClrMapping/>
  </p:clrMapOvr>
  <p:transition>
    <p:cover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>
            <a:extLst>
              <a:ext uri="{FF2B5EF4-FFF2-40B4-BE49-F238E27FC236}">
                <a16:creationId xmlns:a16="http://schemas.microsoft.com/office/drawing/2014/main" id="{235965AB-68DB-4AD0-B2C3-E8FD472B3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9" name="Rectangle 3">
            <a:extLst>
              <a:ext uri="{FF2B5EF4-FFF2-40B4-BE49-F238E27FC236}">
                <a16:creationId xmlns:a16="http://schemas.microsoft.com/office/drawing/2014/main" id="{488A8A12-BD27-43D3-829B-C9DF438B2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1B4F853D-DB78-4A68-967C-F94417F18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19461" name="Text Box 5">
            <a:extLst>
              <a:ext uri="{FF2B5EF4-FFF2-40B4-BE49-F238E27FC236}">
                <a16:creationId xmlns:a16="http://schemas.microsoft.com/office/drawing/2014/main" id="{F6D4E022-CE81-4F27-A9C8-60CEC34FF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DBEE3026-349A-4A7F-87DA-C21919E00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819400"/>
            <a:ext cx="77724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r>
              <a:rPr lang="en-US" altLang="en-US" sz="4000" b="1" i="1">
                <a:solidFill>
                  <a:srgbClr val="F6AD64"/>
                </a:solidFill>
              </a:rPr>
              <a:t>Topical Therapy                            </a:t>
            </a:r>
            <a:r>
              <a:rPr lang="en-US" altLang="en-US" sz="3600" b="1" i="1">
                <a:solidFill>
                  <a:srgbClr val="F6AD64"/>
                </a:solidFill>
              </a:rPr>
              <a:t>(Anti Comedonal Agents)</a:t>
            </a:r>
            <a:endParaRPr lang="en-US" altLang="en-US" sz="36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</a:t>
            </a:r>
            <a:r>
              <a:rPr lang="en-US" altLang="en-US" sz="3600" b="1">
                <a:solidFill>
                  <a:schemeClr val="bg1"/>
                </a:solidFill>
              </a:rPr>
              <a:t>Topical Retinoids</a:t>
            </a:r>
            <a:r>
              <a:rPr lang="en-US" altLang="en-US" sz="3200" b="1">
                <a:solidFill>
                  <a:schemeClr val="bg1"/>
                </a:solidFill>
              </a:rPr>
              <a:t> 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Azelaic acid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Salicylic acid  </a:t>
            </a:r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CAF7E8BB-BB36-442E-937E-4FBB41F29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8">
            <a:extLst>
              <a:ext uri="{FF2B5EF4-FFF2-40B4-BE49-F238E27FC236}">
                <a16:creationId xmlns:a16="http://schemas.microsoft.com/office/drawing/2014/main" id="{B1ED3DC6-D42A-4153-882D-DDC2C166852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5" name="Picture 9">
            <a:extLst>
              <a:ext uri="{FF2B5EF4-FFF2-40B4-BE49-F238E27FC236}">
                <a16:creationId xmlns:a16="http://schemas.microsoft.com/office/drawing/2014/main" id="{1D3569A1-00F9-4AE5-8606-11D1FE408C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6" name="Text Box 10">
            <a:extLst>
              <a:ext uri="{FF2B5EF4-FFF2-40B4-BE49-F238E27FC236}">
                <a16:creationId xmlns:a16="http://schemas.microsoft.com/office/drawing/2014/main" id="{5A802B79-9448-4DC1-9FDA-70F5AD9FD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chemeClr val="tx2"/>
                </a:solidFill>
              </a:rPr>
              <a:t>Management</a:t>
            </a:r>
          </a:p>
        </p:txBody>
      </p:sp>
    </p:spTree>
  </p:cSld>
  <p:clrMapOvr>
    <a:masterClrMapping/>
  </p:clrMapOvr>
  <p:transition>
    <p:cover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>
            <a:extLst>
              <a:ext uri="{FF2B5EF4-FFF2-40B4-BE49-F238E27FC236}">
                <a16:creationId xmlns:a16="http://schemas.microsoft.com/office/drawing/2014/main" id="{445E920C-14A9-4217-ADB7-110F9BF77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19" name="Rectangle 3">
            <a:extLst>
              <a:ext uri="{FF2B5EF4-FFF2-40B4-BE49-F238E27FC236}">
                <a16:creationId xmlns:a16="http://schemas.microsoft.com/office/drawing/2014/main" id="{0795FC4F-1C66-4C10-A945-CDDFCCC6C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333A9888-28ED-4F72-9C13-A0990FE28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60421" name="Text Box 5">
            <a:extLst>
              <a:ext uri="{FF2B5EF4-FFF2-40B4-BE49-F238E27FC236}">
                <a16:creationId xmlns:a16="http://schemas.microsoft.com/office/drawing/2014/main" id="{F0201AEF-C2FA-4988-B035-4EE276ABC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60422" name="Rectangle 6">
            <a:extLst>
              <a:ext uri="{FF2B5EF4-FFF2-40B4-BE49-F238E27FC236}">
                <a16:creationId xmlns:a16="http://schemas.microsoft.com/office/drawing/2014/main" id="{C6822B58-4E24-40CF-9858-DF2160A6D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19400"/>
            <a:ext cx="98298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r>
              <a:rPr lang="en-US" altLang="en-US" sz="3600" b="1" i="1">
                <a:solidFill>
                  <a:srgbClr val="F6AD64"/>
                </a:solidFill>
              </a:rPr>
              <a:t>Topical Retinoids 0.025% - 0.5%</a:t>
            </a:r>
            <a:r>
              <a:rPr lang="en-US" altLang="en-US" sz="3200" b="1" i="1">
                <a:solidFill>
                  <a:srgbClr val="F6AD64"/>
                </a:solidFill>
              </a:rPr>
              <a:t> </a:t>
            </a:r>
            <a:r>
              <a:rPr lang="en-US" altLang="en-US" sz="3200" i="1">
                <a:solidFill>
                  <a:srgbClr val="F6AD64"/>
                </a:solidFill>
              </a:rPr>
              <a:t>(application)</a:t>
            </a:r>
          </a:p>
          <a:p>
            <a:pPr eaLnBrk="0" hangingPunct="0">
              <a:spcBef>
                <a:spcPct val="20000"/>
              </a:spcBef>
            </a:pPr>
            <a:endParaRPr lang="en-US" altLang="en-US" sz="800" b="1" i="1">
              <a:solidFill>
                <a:srgbClr val="F9CA9B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2800">
                <a:solidFill>
                  <a:schemeClr val="bg1"/>
                </a:solidFill>
              </a:rPr>
              <a:t>  </a:t>
            </a:r>
            <a:r>
              <a:rPr lang="en-US" altLang="en-US" sz="3200" b="1">
                <a:solidFill>
                  <a:schemeClr val="bg1"/>
                </a:solidFill>
              </a:rPr>
              <a:t>apply at night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always apply test dose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start at low concentrations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avoid in pregnancy</a:t>
            </a:r>
            <a:endParaRPr lang="en-US" altLang="en-US" sz="2800">
              <a:solidFill>
                <a:schemeClr val="bg1"/>
              </a:solidFill>
            </a:endParaRPr>
          </a:p>
        </p:txBody>
      </p:sp>
      <p:sp>
        <p:nvSpPr>
          <p:cNvPr id="60423" name="Rectangle 7">
            <a:extLst>
              <a:ext uri="{FF2B5EF4-FFF2-40B4-BE49-F238E27FC236}">
                <a16:creationId xmlns:a16="http://schemas.microsoft.com/office/drawing/2014/main" id="{685264F1-DF3E-4932-ADD5-44A910018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4" name="Line 8">
            <a:extLst>
              <a:ext uri="{FF2B5EF4-FFF2-40B4-BE49-F238E27FC236}">
                <a16:creationId xmlns:a16="http://schemas.microsoft.com/office/drawing/2014/main" id="{A2D2C757-9F6A-42E2-9670-AF2EDD5C235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0425" name="Picture 9">
            <a:extLst>
              <a:ext uri="{FF2B5EF4-FFF2-40B4-BE49-F238E27FC236}">
                <a16:creationId xmlns:a16="http://schemas.microsoft.com/office/drawing/2014/main" id="{0221DAAF-500E-424C-A077-3AD761BBD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26" name="Text Box 10">
            <a:extLst>
              <a:ext uri="{FF2B5EF4-FFF2-40B4-BE49-F238E27FC236}">
                <a16:creationId xmlns:a16="http://schemas.microsoft.com/office/drawing/2014/main" id="{88CD7993-2D73-47F2-BD8C-77E246738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>
                <a:solidFill>
                  <a:schemeClr val="tx2"/>
                </a:solidFill>
              </a:rPr>
              <a:t>Management</a:t>
            </a:r>
          </a:p>
        </p:txBody>
      </p:sp>
      <p:pic>
        <p:nvPicPr>
          <p:cNvPr id="60427" name="Picture 11">
            <a:extLst>
              <a:ext uri="{FF2B5EF4-FFF2-40B4-BE49-F238E27FC236}">
                <a16:creationId xmlns:a16="http://schemas.microsoft.com/office/drawing/2014/main" id="{8812857B-FE92-4A83-BE10-B02953489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114800"/>
            <a:ext cx="2895600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>
            <a:extLst>
              <a:ext uri="{FF2B5EF4-FFF2-40B4-BE49-F238E27FC236}">
                <a16:creationId xmlns:a16="http://schemas.microsoft.com/office/drawing/2014/main" id="{5D7E3D64-A1BD-45E5-9317-D86E43356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43" name="Rectangle 3">
            <a:extLst>
              <a:ext uri="{FF2B5EF4-FFF2-40B4-BE49-F238E27FC236}">
                <a16:creationId xmlns:a16="http://schemas.microsoft.com/office/drawing/2014/main" id="{870BA404-5B9F-43E3-9AB4-EDD72BCD0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33CC6CB7-FC78-48D6-86F3-E9F16F8D4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61445" name="Text Box 5">
            <a:extLst>
              <a:ext uri="{FF2B5EF4-FFF2-40B4-BE49-F238E27FC236}">
                <a16:creationId xmlns:a16="http://schemas.microsoft.com/office/drawing/2014/main" id="{53AB4B63-4837-48F0-B12B-8556FC1AC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61446" name="Rectangle 6">
            <a:extLst>
              <a:ext uri="{FF2B5EF4-FFF2-40B4-BE49-F238E27FC236}">
                <a16:creationId xmlns:a16="http://schemas.microsoft.com/office/drawing/2014/main" id="{0B87FBC0-33E4-4B1D-AE09-974240CBA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2743200"/>
            <a:ext cx="113538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</a:t>
            </a:r>
            <a:r>
              <a:rPr lang="en-US" altLang="en-US" sz="3600" b="1" i="1">
                <a:solidFill>
                  <a:srgbClr val="F6AD64"/>
                </a:solidFill>
              </a:rPr>
              <a:t>Topical Retinoids 0.025% - 0.1%</a:t>
            </a:r>
            <a:r>
              <a:rPr lang="en-US" altLang="en-US" sz="4000" b="1" i="1">
                <a:solidFill>
                  <a:srgbClr val="F6AD64"/>
                </a:solidFill>
              </a:rPr>
              <a:t> </a:t>
            </a:r>
            <a:r>
              <a:rPr lang="en-US" altLang="en-US" sz="3200" b="1" i="1">
                <a:solidFill>
                  <a:srgbClr val="F6AD64"/>
                </a:solidFill>
              </a:rPr>
              <a:t>(side effects)</a:t>
            </a:r>
          </a:p>
          <a:p>
            <a:pPr eaLnBrk="0" hangingPunct="0">
              <a:spcBef>
                <a:spcPct val="20000"/>
              </a:spcBef>
            </a:pPr>
            <a:endParaRPr lang="en-US" altLang="en-US" sz="1000" b="1" i="1">
              <a:solidFill>
                <a:srgbClr val="F6AD64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2800">
                <a:solidFill>
                  <a:schemeClr val="bg1"/>
                </a:solidFill>
              </a:rPr>
              <a:t>  </a:t>
            </a:r>
            <a:r>
              <a:rPr lang="en-US" altLang="en-US" sz="3600" b="1">
                <a:solidFill>
                  <a:schemeClr val="bg1"/>
                </a:solidFill>
              </a:rPr>
              <a:t>pustular flare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photosensitivity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skin irritation and erythema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dryness and peeling</a:t>
            </a:r>
            <a:endParaRPr lang="en-US" altLang="en-US" sz="2800">
              <a:solidFill>
                <a:schemeClr val="bg1"/>
              </a:solidFill>
            </a:endParaRPr>
          </a:p>
        </p:txBody>
      </p:sp>
      <p:sp>
        <p:nvSpPr>
          <p:cNvPr id="61447" name="Rectangle 7">
            <a:extLst>
              <a:ext uri="{FF2B5EF4-FFF2-40B4-BE49-F238E27FC236}">
                <a16:creationId xmlns:a16="http://schemas.microsoft.com/office/drawing/2014/main" id="{993323BE-1FDC-44B8-B02D-9FB3AEC33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Line 8">
            <a:extLst>
              <a:ext uri="{FF2B5EF4-FFF2-40B4-BE49-F238E27FC236}">
                <a16:creationId xmlns:a16="http://schemas.microsoft.com/office/drawing/2014/main" id="{023AE46F-4DC5-4F95-B85D-2FDADCB7AD1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449" name="Picture 9">
            <a:extLst>
              <a:ext uri="{FF2B5EF4-FFF2-40B4-BE49-F238E27FC236}">
                <a16:creationId xmlns:a16="http://schemas.microsoft.com/office/drawing/2014/main" id="{C2127F41-049E-4FF7-A3AC-E6A2CFA97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50" name="Text Box 10">
            <a:extLst>
              <a:ext uri="{FF2B5EF4-FFF2-40B4-BE49-F238E27FC236}">
                <a16:creationId xmlns:a16="http://schemas.microsoft.com/office/drawing/2014/main" id="{4E6F8817-DF9B-47D5-B6ED-E3337B9D2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>
                <a:solidFill>
                  <a:schemeClr val="tx2"/>
                </a:solidFill>
              </a:rPr>
              <a:t>Management</a:t>
            </a:r>
          </a:p>
        </p:txBody>
      </p:sp>
    </p:spTree>
  </p:cSld>
  <p:clrMapOvr>
    <a:masterClrMapping/>
  </p:clrMapOvr>
  <p:transition>
    <p:cover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6F991D56-0D89-4817-8FC8-64D22B7693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582CA6BD-F602-40C4-95FE-952FF9ABA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DDF6BD4-B9CA-4FE6-B661-16EBA3F5AF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676400"/>
            <a:ext cx="45720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>
            <a:extLst>
              <a:ext uri="{FF2B5EF4-FFF2-40B4-BE49-F238E27FC236}">
                <a16:creationId xmlns:a16="http://schemas.microsoft.com/office/drawing/2014/main" id="{BDB7C593-E8DE-4190-8827-E5DF4A9E788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438400"/>
            <a:ext cx="63246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01A724B7-20F6-48B2-89F6-0983FA551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3080" name="Text Box 8">
            <a:extLst>
              <a:ext uri="{FF2B5EF4-FFF2-40B4-BE49-F238E27FC236}">
                <a16:creationId xmlns:a16="http://schemas.microsoft.com/office/drawing/2014/main" id="{167A8C72-6E1A-4982-B3F4-4210646E4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pic>
        <p:nvPicPr>
          <p:cNvPr id="3081" name="Picture 9">
            <a:extLst>
              <a:ext uri="{FF2B5EF4-FFF2-40B4-BE49-F238E27FC236}">
                <a16:creationId xmlns:a16="http://schemas.microsoft.com/office/drawing/2014/main" id="{9D9F46B8-DE1B-4436-A060-BEDBA8B50B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3" name="Rectangle 11">
            <a:extLst>
              <a:ext uri="{FF2B5EF4-FFF2-40B4-BE49-F238E27FC236}">
                <a16:creationId xmlns:a16="http://schemas.microsoft.com/office/drawing/2014/main" id="{B76639EC-3F4F-434A-A43B-415BA9D51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971800"/>
            <a:ext cx="77724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Blip>
                <a:blip r:embed="rId5"/>
              </a:buBlip>
            </a:pPr>
            <a:r>
              <a:rPr lang="en-US" altLang="en-US">
                <a:solidFill>
                  <a:schemeClr val="bg1"/>
                </a:solidFill>
              </a:rPr>
              <a:t>  </a:t>
            </a:r>
            <a:r>
              <a:rPr lang="en-US" altLang="en-US" sz="2800" b="1">
                <a:solidFill>
                  <a:schemeClr val="bg1"/>
                </a:solidFill>
              </a:rPr>
              <a:t>One of the most common skin diseases presenting to family physicians</a:t>
            </a:r>
          </a:p>
          <a:p>
            <a:pPr>
              <a:spcBef>
                <a:spcPct val="20000"/>
              </a:spcBef>
            </a:pPr>
            <a:endParaRPr lang="en-US" altLang="en-US" sz="1000" b="1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buFontTx/>
              <a:buBlip>
                <a:blip r:embed="rId5"/>
              </a:buBlip>
            </a:pPr>
            <a:r>
              <a:rPr lang="en-US" altLang="en-US" sz="2800" b="1">
                <a:solidFill>
                  <a:schemeClr val="bg1"/>
                </a:solidFill>
              </a:rPr>
              <a:t>  Considerable psychological impact on the quality of life</a:t>
            </a:r>
          </a:p>
          <a:p>
            <a:pPr>
              <a:spcBef>
                <a:spcPct val="20000"/>
              </a:spcBef>
            </a:pPr>
            <a:endParaRPr lang="en-US" altLang="en-US" sz="1000" b="1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buFontTx/>
              <a:buBlip>
                <a:blip r:embed="rId5"/>
              </a:buBlip>
            </a:pPr>
            <a:r>
              <a:rPr lang="en-US" altLang="en-US" sz="2800" b="1">
                <a:solidFill>
                  <a:schemeClr val="bg1"/>
                </a:solidFill>
              </a:rPr>
              <a:t>  No cure, but the disease can be controlled through medications</a:t>
            </a:r>
          </a:p>
          <a:p>
            <a:pPr>
              <a:spcBef>
                <a:spcPct val="20000"/>
              </a:spcBef>
              <a:buFontTx/>
              <a:buBlip>
                <a:blip r:embed="rId5"/>
              </a:buBlip>
            </a:pPr>
            <a:endParaRPr lang="en-US" altLang="en-US" sz="2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over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>
            <a:extLst>
              <a:ext uri="{FF2B5EF4-FFF2-40B4-BE49-F238E27FC236}">
                <a16:creationId xmlns:a16="http://schemas.microsoft.com/office/drawing/2014/main" id="{FA3BEBF1-3A1E-468D-B43A-4CDBB4BF7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7" name="Rectangle 3">
            <a:extLst>
              <a:ext uri="{FF2B5EF4-FFF2-40B4-BE49-F238E27FC236}">
                <a16:creationId xmlns:a16="http://schemas.microsoft.com/office/drawing/2014/main" id="{822B7052-7881-49AB-9CFF-15D7DFECE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195F1562-4855-4046-9492-AB8896BC5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21509" name="Text Box 5">
            <a:extLst>
              <a:ext uri="{FF2B5EF4-FFF2-40B4-BE49-F238E27FC236}">
                <a16:creationId xmlns:a16="http://schemas.microsoft.com/office/drawing/2014/main" id="{96750729-D740-4430-8BF3-F44DC6EED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530A9607-7A5B-45C7-BB2C-B0F33A2A6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819400"/>
            <a:ext cx="77724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r>
              <a:rPr lang="en-US" altLang="en-US" sz="4000" b="1" i="1">
                <a:solidFill>
                  <a:srgbClr val="F6AD64"/>
                </a:solidFill>
              </a:rPr>
              <a:t>Azelaic Acid 20%</a:t>
            </a:r>
            <a:r>
              <a:rPr lang="en-US" altLang="en-US" sz="3600">
                <a:solidFill>
                  <a:srgbClr val="F6AD64"/>
                </a:solidFill>
              </a:rPr>
              <a:t> 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en-US" sz="3600">
                <a:solidFill>
                  <a:srgbClr val="F6AD64"/>
                </a:solidFill>
              </a:rPr>
              <a:t>    </a:t>
            </a:r>
            <a:r>
              <a:rPr lang="en-US" altLang="en-US" sz="3600" b="1" i="1">
                <a:solidFill>
                  <a:srgbClr val="F6AD64"/>
                </a:solidFill>
              </a:rPr>
              <a:t>(application and side effects)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applied twice daily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erythema and irritation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decrease in pigmentation</a:t>
            </a:r>
            <a:endParaRPr lang="en-US" altLang="en-US" sz="2800" b="1">
              <a:solidFill>
                <a:schemeClr val="bg1"/>
              </a:solidFill>
            </a:endParaRPr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D5F1D261-037A-4BAB-BE3D-699081E99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Line 8">
            <a:extLst>
              <a:ext uri="{FF2B5EF4-FFF2-40B4-BE49-F238E27FC236}">
                <a16:creationId xmlns:a16="http://schemas.microsoft.com/office/drawing/2014/main" id="{3DE1D48A-E14B-4F10-9A74-4DB41E71BA1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513" name="Picture 9">
            <a:extLst>
              <a:ext uri="{FF2B5EF4-FFF2-40B4-BE49-F238E27FC236}">
                <a16:creationId xmlns:a16="http://schemas.microsoft.com/office/drawing/2014/main" id="{66BAF789-7A62-41B0-B503-472FCF061E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14" name="Text Box 10">
            <a:extLst>
              <a:ext uri="{FF2B5EF4-FFF2-40B4-BE49-F238E27FC236}">
                <a16:creationId xmlns:a16="http://schemas.microsoft.com/office/drawing/2014/main" id="{EBB9CF61-4755-4ED6-A764-3A7E136FB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>
                <a:solidFill>
                  <a:schemeClr val="tx2"/>
                </a:solidFill>
              </a:rPr>
              <a:t>Management</a:t>
            </a:r>
          </a:p>
        </p:txBody>
      </p:sp>
    </p:spTree>
  </p:cSld>
  <p:clrMapOvr>
    <a:masterClrMapping/>
  </p:clrMapOvr>
  <p:transition>
    <p:cover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>
            <a:extLst>
              <a:ext uri="{FF2B5EF4-FFF2-40B4-BE49-F238E27FC236}">
                <a16:creationId xmlns:a16="http://schemas.microsoft.com/office/drawing/2014/main" id="{27B1ACAC-E6C4-4C3D-A19B-77D8340FB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1" name="Rectangle 3">
            <a:extLst>
              <a:ext uri="{FF2B5EF4-FFF2-40B4-BE49-F238E27FC236}">
                <a16:creationId xmlns:a16="http://schemas.microsoft.com/office/drawing/2014/main" id="{8863190D-5497-4BCB-918B-4167D63BB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FB76EE3B-BECB-4DC9-99C9-8D264DD57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9FEFD28A-DF35-4824-A396-1FB559DD7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63DF208F-2E45-4D3C-9E35-90AC78D78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819400"/>
            <a:ext cx="807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3200" b="1" i="1">
                <a:solidFill>
                  <a:schemeClr val="bg1"/>
                </a:solidFill>
              </a:rPr>
              <a:t>     </a:t>
            </a:r>
            <a:r>
              <a:rPr lang="en-US" altLang="en-US" sz="4000" b="1" i="1">
                <a:solidFill>
                  <a:srgbClr val="F6AD64"/>
                </a:solidFill>
              </a:rPr>
              <a:t>Salicylic Acid</a:t>
            </a:r>
            <a:r>
              <a:rPr lang="en-US" altLang="en-US" sz="4000">
                <a:solidFill>
                  <a:srgbClr val="F6AD64"/>
                </a:solidFill>
              </a:rPr>
              <a:t> </a:t>
            </a:r>
            <a:r>
              <a:rPr lang="en-US" altLang="en-US" sz="4000" b="1" i="1">
                <a:solidFill>
                  <a:srgbClr val="F6AD64"/>
                </a:solidFill>
              </a:rPr>
              <a:t>0.5 - 2%</a:t>
            </a:r>
            <a:r>
              <a:rPr lang="en-US" altLang="en-US" sz="3600" b="1" i="1">
                <a:solidFill>
                  <a:srgbClr val="F6AD64"/>
                </a:solidFill>
              </a:rPr>
              <a:t> 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en-US" sz="3600" b="1" i="1">
                <a:solidFill>
                  <a:srgbClr val="F6AD64"/>
                </a:solidFill>
              </a:rPr>
              <a:t>     (application and side effects)</a:t>
            </a:r>
          </a:p>
          <a:p>
            <a:pPr eaLnBrk="0" hangingPunct="0">
              <a:spcBef>
                <a:spcPct val="20000"/>
              </a:spcBef>
            </a:pPr>
            <a:endParaRPr lang="en-US" altLang="en-US" sz="1000" b="1" i="1">
              <a:solidFill>
                <a:srgbClr val="F9CA9B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</a:t>
            </a:r>
            <a:r>
              <a:rPr lang="en-US" altLang="en-US" sz="3600" b="1">
                <a:solidFill>
                  <a:schemeClr val="bg1"/>
                </a:solidFill>
              </a:rPr>
              <a:t>applied twice daily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skin dryness and irritation</a:t>
            </a:r>
            <a:r>
              <a:rPr lang="en-US" altLang="en-US" sz="32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4AD53285-ED71-4960-9FF4-655A1FC2C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499CBBF0-5169-4FFE-B606-CB8A1B42B94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2537" name="Picture 9">
            <a:extLst>
              <a:ext uri="{FF2B5EF4-FFF2-40B4-BE49-F238E27FC236}">
                <a16:creationId xmlns:a16="http://schemas.microsoft.com/office/drawing/2014/main" id="{3D2C17F2-A3BC-4B92-9F25-46267D8D9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8" name="Text Box 10">
            <a:extLst>
              <a:ext uri="{FF2B5EF4-FFF2-40B4-BE49-F238E27FC236}">
                <a16:creationId xmlns:a16="http://schemas.microsoft.com/office/drawing/2014/main" id="{8A1E0B53-7F8A-4717-8196-96A0EFC2B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>
                <a:solidFill>
                  <a:schemeClr val="tx2"/>
                </a:solidFill>
              </a:rPr>
              <a:t>Management</a:t>
            </a:r>
          </a:p>
        </p:txBody>
      </p:sp>
    </p:spTree>
  </p:cSld>
  <p:clrMapOvr>
    <a:masterClrMapping/>
  </p:clrMapOvr>
  <p:transition>
    <p:cover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>
            <a:extLst>
              <a:ext uri="{FF2B5EF4-FFF2-40B4-BE49-F238E27FC236}">
                <a16:creationId xmlns:a16="http://schemas.microsoft.com/office/drawing/2014/main" id="{AB20B872-15A1-46C1-B3AC-8916757A5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395" name="Rectangle 3">
            <a:extLst>
              <a:ext uri="{FF2B5EF4-FFF2-40B4-BE49-F238E27FC236}">
                <a16:creationId xmlns:a16="http://schemas.microsoft.com/office/drawing/2014/main" id="{821162AB-9162-450E-819F-44018BCAC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CE22CB20-E11C-466B-AACF-90159CEC0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59397" name="Text Box 5">
            <a:extLst>
              <a:ext uri="{FF2B5EF4-FFF2-40B4-BE49-F238E27FC236}">
                <a16:creationId xmlns:a16="http://schemas.microsoft.com/office/drawing/2014/main" id="{BA4880F0-2284-4AA9-BAF7-6BD28709A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59398" name="Rectangle 6">
            <a:extLst>
              <a:ext uri="{FF2B5EF4-FFF2-40B4-BE49-F238E27FC236}">
                <a16:creationId xmlns:a16="http://schemas.microsoft.com/office/drawing/2014/main" id="{121D818A-7825-443F-B605-F77F599F5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048000"/>
            <a:ext cx="83058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r>
              <a:rPr lang="en-US" altLang="en-US" sz="3600" b="1" i="1">
                <a:solidFill>
                  <a:srgbClr val="F6AD64"/>
                </a:solidFill>
              </a:rPr>
              <a:t>Topical Therapy </a:t>
            </a:r>
            <a:r>
              <a:rPr lang="en-US" altLang="en-US" sz="2800" b="1" i="1">
                <a:solidFill>
                  <a:srgbClr val="F6AD64"/>
                </a:solidFill>
              </a:rPr>
              <a:t>(Anti Inflammatory Agents)</a:t>
            </a:r>
            <a:endParaRPr lang="en-US" altLang="en-US" sz="28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2800">
                <a:solidFill>
                  <a:schemeClr val="bg1"/>
                </a:solidFill>
              </a:rPr>
              <a:t> </a:t>
            </a:r>
            <a:r>
              <a:rPr lang="en-US" altLang="en-US" sz="3200" b="1">
                <a:solidFill>
                  <a:schemeClr val="bg1"/>
                </a:solidFill>
              </a:rPr>
              <a:t>Benzoyl Peroxide</a:t>
            </a:r>
            <a:r>
              <a:rPr lang="en-US" altLang="en-US" sz="2800" b="1">
                <a:solidFill>
                  <a:schemeClr val="bg1"/>
                </a:solidFill>
              </a:rPr>
              <a:t> 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Topical antibiotics</a:t>
            </a:r>
          </a:p>
        </p:txBody>
      </p:sp>
      <p:sp>
        <p:nvSpPr>
          <p:cNvPr id="59399" name="Rectangle 7">
            <a:extLst>
              <a:ext uri="{FF2B5EF4-FFF2-40B4-BE49-F238E27FC236}">
                <a16:creationId xmlns:a16="http://schemas.microsoft.com/office/drawing/2014/main" id="{2444046D-DFD5-4771-BAD8-F12B32294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0" name="Line 8">
            <a:extLst>
              <a:ext uri="{FF2B5EF4-FFF2-40B4-BE49-F238E27FC236}">
                <a16:creationId xmlns:a16="http://schemas.microsoft.com/office/drawing/2014/main" id="{84757489-834C-4AE0-8605-66D59A3CF92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9401" name="Picture 9">
            <a:extLst>
              <a:ext uri="{FF2B5EF4-FFF2-40B4-BE49-F238E27FC236}">
                <a16:creationId xmlns:a16="http://schemas.microsoft.com/office/drawing/2014/main" id="{9BFE32B6-8CD1-462E-8C17-26FC91241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402" name="Text Box 10">
            <a:extLst>
              <a:ext uri="{FF2B5EF4-FFF2-40B4-BE49-F238E27FC236}">
                <a16:creationId xmlns:a16="http://schemas.microsoft.com/office/drawing/2014/main" id="{1288F21E-4418-4FA8-8DBC-D04170749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>
                <a:solidFill>
                  <a:schemeClr val="tx2"/>
                </a:solidFill>
              </a:rPr>
              <a:t>Management</a:t>
            </a:r>
          </a:p>
        </p:txBody>
      </p:sp>
    </p:spTree>
  </p:cSld>
  <p:clrMapOvr>
    <a:masterClrMapping/>
  </p:clrMapOvr>
  <p:transition>
    <p:cover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>
            <a:extLst>
              <a:ext uri="{FF2B5EF4-FFF2-40B4-BE49-F238E27FC236}">
                <a16:creationId xmlns:a16="http://schemas.microsoft.com/office/drawing/2014/main" id="{51B3DAF7-2287-42F7-90C9-7AE227F25B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3" name="Rectangle 3">
            <a:extLst>
              <a:ext uri="{FF2B5EF4-FFF2-40B4-BE49-F238E27FC236}">
                <a16:creationId xmlns:a16="http://schemas.microsoft.com/office/drawing/2014/main" id="{1BE96080-49C4-43F1-A2BA-15C952AD1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F06E93D4-5822-481B-9C4E-CA275B753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25605" name="Text Box 5">
            <a:extLst>
              <a:ext uri="{FF2B5EF4-FFF2-40B4-BE49-F238E27FC236}">
                <a16:creationId xmlns:a16="http://schemas.microsoft.com/office/drawing/2014/main" id="{146A6F8E-EEF0-4B75-BF56-8E01B1E55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4E81D7AD-5B51-4F79-8925-4F6278396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667000"/>
            <a:ext cx="807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3200" b="1" i="1">
                <a:solidFill>
                  <a:schemeClr val="bg1"/>
                </a:solidFill>
              </a:rPr>
              <a:t>    </a:t>
            </a:r>
            <a:r>
              <a:rPr lang="en-US" altLang="en-US" sz="4000" b="1" i="1">
                <a:solidFill>
                  <a:srgbClr val="F6AD64"/>
                </a:solidFill>
              </a:rPr>
              <a:t>Benzoyl Peroxide 2.5 - 10% 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en-US" sz="3600" b="1" i="1">
                <a:solidFill>
                  <a:srgbClr val="F6AD64"/>
                </a:solidFill>
              </a:rPr>
              <a:t>    (application and side effects)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apply once to twice daily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always apply test dose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avoid use at night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dryness of skin</a:t>
            </a:r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4649E812-69E3-4D42-AB7A-8D3EF098E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Line 8">
            <a:extLst>
              <a:ext uri="{FF2B5EF4-FFF2-40B4-BE49-F238E27FC236}">
                <a16:creationId xmlns:a16="http://schemas.microsoft.com/office/drawing/2014/main" id="{3BA62724-1867-4C8F-8949-6BAA842DE75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5609" name="Picture 9">
            <a:extLst>
              <a:ext uri="{FF2B5EF4-FFF2-40B4-BE49-F238E27FC236}">
                <a16:creationId xmlns:a16="http://schemas.microsoft.com/office/drawing/2014/main" id="{B69AE6FB-BF1F-4F07-97DA-7A875E8FA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10" name="Text Box 10">
            <a:extLst>
              <a:ext uri="{FF2B5EF4-FFF2-40B4-BE49-F238E27FC236}">
                <a16:creationId xmlns:a16="http://schemas.microsoft.com/office/drawing/2014/main" id="{A88A8D0A-09EA-49F8-8D10-36E1D6679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>
                <a:solidFill>
                  <a:schemeClr val="tx2"/>
                </a:solidFill>
              </a:rPr>
              <a:t>Management</a:t>
            </a:r>
          </a:p>
        </p:txBody>
      </p:sp>
    </p:spTree>
  </p:cSld>
  <p:clrMapOvr>
    <a:masterClrMapping/>
  </p:clrMapOvr>
  <p:transition>
    <p:cover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>
            <a:extLst>
              <a:ext uri="{FF2B5EF4-FFF2-40B4-BE49-F238E27FC236}">
                <a16:creationId xmlns:a16="http://schemas.microsoft.com/office/drawing/2014/main" id="{E9FDBE4D-0B31-40B1-9635-E6F530517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7" name="Rectangle 3">
            <a:extLst>
              <a:ext uri="{FF2B5EF4-FFF2-40B4-BE49-F238E27FC236}">
                <a16:creationId xmlns:a16="http://schemas.microsoft.com/office/drawing/2014/main" id="{211BEC10-47A4-45F2-A181-ECB701EDC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18F2B9B1-7CD4-4208-B6E2-E20176B1C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26629" name="Text Box 5">
            <a:extLst>
              <a:ext uri="{FF2B5EF4-FFF2-40B4-BE49-F238E27FC236}">
                <a16:creationId xmlns:a16="http://schemas.microsoft.com/office/drawing/2014/main" id="{FB26D130-5482-40D2-A2E1-C0E2DD322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13E37AE4-A585-4AB2-BE29-568A78A72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19400"/>
            <a:ext cx="807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</a:t>
            </a:r>
            <a:r>
              <a:rPr lang="en-US" altLang="en-US" sz="3200" b="1" i="1">
                <a:solidFill>
                  <a:srgbClr val="F6AD64"/>
                </a:solidFill>
              </a:rPr>
              <a:t>Topical Antibiotics, Clindamycin and Erythromycin</a:t>
            </a:r>
            <a:r>
              <a:rPr lang="en-US" altLang="en-US" sz="2800" b="1" i="1">
                <a:solidFill>
                  <a:srgbClr val="F6AD64"/>
                </a:solidFill>
              </a:rPr>
              <a:t> </a:t>
            </a:r>
            <a:r>
              <a:rPr lang="en-US" altLang="en-US" sz="3200" b="1" i="1">
                <a:solidFill>
                  <a:srgbClr val="F6AD64"/>
                </a:solidFill>
              </a:rPr>
              <a:t>(application and side effects)</a:t>
            </a:r>
          </a:p>
          <a:p>
            <a:pPr eaLnBrk="0" hangingPunct="0">
              <a:spcBef>
                <a:spcPct val="20000"/>
              </a:spcBef>
            </a:pPr>
            <a:endParaRPr lang="en-US" altLang="en-US" sz="800" i="1">
              <a:solidFill>
                <a:srgbClr val="F6AD64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2800">
                <a:solidFill>
                  <a:schemeClr val="bg1"/>
                </a:solidFill>
              </a:rPr>
              <a:t>  </a:t>
            </a:r>
            <a:r>
              <a:rPr lang="en-US" altLang="en-US" sz="3600" b="1">
                <a:solidFill>
                  <a:schemeClr val="bg1"/>
                </a:solidFill>
              </a:rPr>
              <a:t>apply twice daily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endParaRPr lang="en-US" altLang="en-US" sz="10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skin dryness</a:t>
            </a:r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F989F5C9-17F7-4A81-876C-A18362CFC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Line 8">
            <a:extLst>
              <a:ext uri="{FF2B5EF4-FFF2-40B4-BE49-F238E27FC236}">
                <a16:creationId xmlns:a16="http://schemas.microsoft.com/office/drawing/2014/main" id="{20186266-7E0F-4C0D-9DAE-D8ACC30A663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6633" name="Picture 9">
            <a:extLst>
              <a:ext uri="{FF2B5EF4-FFF2-40B4-BE49-F238E27FC236}">
                <a16:creationId xmlns:a16="http://schemas.microsoft.com/office/drawing/2014/main" id="{BF723BD2-36A4-441F-A5DF-7A1CB6115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4" name="Text Box 10">
            <a:extLst>
              <a:ext uri="{FF2B5EF4-FFF2-40B4-BE49-F238E27FC236}">
                <a16:creationId xmlns:a16="http://schemas.microsoft.com/office/drawing/2014/main" id="{FDE09C70-BDCE-4B37-A29F-C64B35598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>
                <a:solidFill>
                  <a:schemeClr val="tx2"/>
                </a:solidFill>
              </a:rPr>
              <a:t>Management</a:t>
            </a:r>
          </a:p>
        </p:txBody>
      </p:sp>
    </p:spTree>
  </p:cSld>
  <p:clrMapOvr>
    <a:masterClrMapping/>
  </p:clrMapOvr>
  <p:transition>
    <p:cover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>
            <a:extLst>
              <a:ext uri="{FF2B5EF4-FFF2-40B4-BE49-F238E27FC236}">
                <a16:creationId xmlns:a16="http://schemas.microsoft.com/office/drawing/2014/main" id="{2FBBAB63-85D6-4F22-A120-593D24022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1" name="Rectangle 3">
            <a:extLst>
              <a:ext uri="{FF2B5EF4-FFF2-40B4-BE49-F238E27FC236}">
                <a16:creationId xmlns:a16="http://schemas.microsoft.com/office/drawing/2014/main" id="{7B8AABCA-EB27-405E-BD16-4E4B5DA06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B81E3BE1-5FC1-4B19-8EF4-24F2F7973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27653" name="Text Box 5">
            <a:extLst>
              <a:ext uri="{FF2B5EF4-FFF2-40B4-BE49-F238E27FC236}">
                <a16:creationId xmlns:a16="http://schemas.microsoft.com/office/drawing/2014/main" id="{2355A504-63C1-4F49-8511-5E0B474EB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58E35F4D-410A-4ED8-9BB2-EF9F30275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048000"/>
            <a:ext cx="96012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r>
              <a:rPr lang="en-US" altLang="en-US" sz="4000" b="1" i="1">
                <a:solidFill>
                  <a:srgbClr val="F6AD64"/>
                </a:solidFill>
              </a:rPr>
              <a:t>Combination therapy</a:t>
            </a:r>
          </a:p>
          <a:p>
            <a:pPr eaLnBrk="0" hangingPunct="0">
              <a:spcBef>
                <a:spcPct val="20000"/>
              </a:spcBef>
            </a:pPr>
            <a:endParaRPr lang="en-US" altLang="en-US" sz="800" b="1" i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2800">
                <a:solidFill>
                  <a:schemeClr val="bg1"/>
                </a:solidFill>
              </a:rPr>
              <a:t>  </a:t>
            </a:r>
            <a:r>
              <a:rPr lang="en-US" altLang="en-US" sz="2800" b="1">
                <a:solidFill>
                  <a:schemeClr val="bg1"/>
                </a:solidFill>
              </a:rPr>
              <a:t>5% Benzoyl Peroxide and 3% Erythromycin</a:t>
            </a:r>
          </a:p>
          <a:p>
            <a:pPr lvl="1" eaLnBrk="0" hangingPunct="0">
              <a:spcBef>
                <a:spcPct val="20000"/>
              </a:spcBef>
            </a:pPr>
            <a:endParaRPr lang="en-US" altLang="en-US" sz="8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2800" b="1">
                <a:solidFill>
                  <a:schemeClr val="bg1"/>
                </a:solidFill>
              </a:rPr>
              <a:t>  5% Benzoyl Peroxide and 1% Clindamycin</a:t>
            </a:r>
          </a:p>
          <a:p>
            <a:pPr lvl="1" eaLnBrk="0" hangingPunct="0">
              <a:spcBef>
                <a:spcPct val="20000"/>
              </a:spcBef>
            </a:pPr>
            <a:endParaRPr lang="en-US" altLang="en-US" sz="8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2800" b="1">
                <a:solidFill>
                  <a:schemeClr val="bg1"/>
                </a:solidFill>
              </a:rPr>
              <a:t>  Topical antibiotics and Azelaic acid or Tretinion </a:t>
            </a:r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3676C3FB-81B4-406D-B920-5137AEF43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Line 8">
            <a:extLst>
              <a:ext uri="{FF2B5EF4-FFF2-40B4-BE49-F238E27FC236}">
                <a16:creationId xmlns:a16="http://schemas.microsoft.com/office/drawing/2014/main" id="{30E74728-A9E1-4F24-BF74-7DE910C6ECA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7657" name="Picture 9">
            <a:extLst>
              <a:ext uri="{FF2B5EF4-FFF2-40B4-BE49-F238E27FC236}">
                <a16:creationId xmlns:a16="http://schemas.microsoft.com/office/drawing/2014/main" id="{18974BA3-0A27-4211-BC6A-2425004C6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8" name="Text Box 10">
            <a:extLst>
              <a:ext uri="{FF2B5EF4-FFF2-40B4-BE49-F238E27FC236}">
                <a16:creationId xmlns:a16="http://schemas.microsoft.com/office/drawing/2014/main" id="{D5CF2923-AC49-4201-8C9A-F132ECB5E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>
                <a:solidFill>
                  <a:schemeClr val="tx2"/>
                </a:solidFill>
              </a:rPr>
              <a:t>Management</a:t>
            </a:r>
          </a:p>
        </p:txBody>
      </p:sp>
    </p:spTree>
  </p:cSld>
  <p:clrMapOvr>
    <a:masterClrMapping/>
  </p:clrMapOvr>
  <p:transition>
    <p:cover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>
            <a:extLst>
              <a:ext uri="{FF2B5EF4-FFF2-40B4-BE49-F238E27FC236}">
                <a16:creationId xmlns:a16="http://schemas.microsoft.com/office/drawing/2014/main" id="{D25E2E47-D8EA-4B85-8780-177649F25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5" name="Rectangle 3">
            <a:extLst>
              <a:ext uri="{FF2B5EF4-FFF2-40B4-BE49-F238E27FC236}">
                <a16:creationId xmlns:a16="http://schemas.microsoft.com/office/drawing/2014/main" id="{3A3413B8-C914-4C4B-87DF-5A37E8BDA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D7291990-F4A4-41FE-9C4F-246805B21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28677" name="Text Box 5">
            <a:extLst>
              <a:ext uri="{FF2B5EF4-FFF2-40B4-BE49-F238E27FC236}">
                <a16:creationId xmlns:a16="http://schemas.microsoft.com/office/drawing/2014/main" id="{F7A635C6-89BB-40B8-86AE-7A3116130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DFD602B9-41C6-4BC0-949B-0ACB51CCA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19400"/>
            <a:ext cx="807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r>
              <a:rPr lang="en-US" altLang="en-US" sz="4000" b="1" i="1">
                <a:solidFill>
                  <a:srgbClr val="F6AD64"/>
                </a:solidFill>
              </a:rPr>
              <a:t>Systemic therapy</a:t>
            </a:r>
            <a:r>
              <a:rPr lang="en-US" altLang="en-US" sz="3200" b="1" i="1">
                <a:solidFill>
                  <a:srgbClr val="F6AD64"/>
                </a:solidFill>
              </a:rPr>
              <a:t> (Indications)</a:t>
            </a:r>
          </a:p>
          <a:p>
            <a:pPr eaLnBrk="0" hangingPunct="0">
              <a:spcBef>
                <a:spcPct val="20000"/>
              </a:spcBef>
            </a:pPr>
            <a:endParaRPr lang="en-US" altLang="en-US" sz="900" b="1" i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>
                <a:solidFill>
                  <a:schemeClr val="bg1"/>
                </a:solidFill>
              </a:rPr>
              <a:t>  </a:t>
            </a:r>
            <a:r>
              <a:rPr lang="en-US" altLang="en-US" sz="3600" b="1">
                <a:solidFill>
                  <a:schemeClr val="bg1"/>
                </a:solidFill>
              </a:rPr>
              <a:t>moderate inflammatory acne non responsive to topical therapy</a:t>
            </a:r>
          </a:p>
          <a:p>
            <a:pPr lvl="1" eaLnBrk="0" hangingPunct="0">
              <a:spcBef>
                <a:spcPct val="20000"/>
              </a:spcBef>
            </a:pPr>
            <a:endParaRPr lang="en-US" altLang="en-US" sz="10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nodulocystic acne</a:t>
            </a:r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0EBCDA26-1729-4B3C-A11E-262A414B4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Line 8">
            <a:extLst>
              <a:ext uri="{FF2B5EF4-FFF2-40B4-BE49-F238E27FC236}">
                <a16:creationId xmlns:a16="http://schemas.microsoft.com/office/drawing/2014/main" id="{B1FB0FAD-1C2D-467E-933D-7DCDBB2DB8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8681" name="Picture 9">
            <a:extLst>
              <a:ext uri="{FF2B5EF4-FFF2-40B4-BE49-F238E27FC236}">
                <a16:creationId xmlns:a16="http://schemas.microsoft.com/office/drawing/2014/main" id="{F26393D2-78FC-4B53-878B-60382ACCFD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82" name="Text Box 10">
            <a:extLst>
              <a:ext uri="{FF2B5EF4-FFF2-40B4-BE49-F238E27FC236}">
                <a16:creationId xmlns:a16="http://schemas.microsoft.com/office/drawing/2014/main" id="{CCBC35F4-8CFE-459D-8873-D4FE43BB6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>
                <a:solidFill>
                  <a:schemeClr val="tx2"/>
                </a:solidFill>
              </a:rPr>
              <a:t>Management</a:t>
            </a:r>
          </a:p>
        </p:txBody>
      </p:sp>
    </p:spTree>
  </p:cSld>
  <p:clrMapOvr>
    <a:masterClrMapping/>
  </p:clrMapOvr>
  <p:transition>
    <p:cover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>
            <a:extLst>
              <a:ext uri="{FF2B5EF4-FFF2-40B4-BE49-F238E27FC236}">
                <a16:creationId xmlns:a16="http://schemas.microsoft.com/office/drawing/2014/main" id="{207B3036-BF78-48D1-BE65-DCAED3E16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699" name="Rectangle 3">
            <a:extLst>
              <a:ext uri="{FF2B5EF4-FFF2-40B4-BE49-F238E27FC236}">
                <a16:creationId xmlns:a16="http://schemas.microsoft.com/office/drawing/2014/main" id="{A1C75D11-63CE-4703-A980-BA45CD4CA2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15A441CF-4E0C-4B42-B34E-5452B3FB6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29701" name="Text Box 5">
            <a:extLst>
              <a:ext uri="{FF2B5EF4-FFF2-40B4-BE49-F238E27FC236}">
                <a16:creationId xmlns:a16="http://schemas.microsoft.com/office/drawing/2014/main" id="{563C1D71-F7AD-42CA-9F0A-8AA627403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4AC1342B-8B0B-4C70-99E8-C5C7053E5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200400"/>
            <a:ext cx="807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r>
              <a:rPr lang="en-US" altLang="en-US" sz="4000" b="1" i="1">
                <a:solidFill>
                  <a:srgbClr val="F6AD64"/>
                </a:solidFill>
              </a:rPr>
              <a:t>Systemic therapy</a:t>
            </a:r>
          </a:p>
          <a:p>
            <a:pPr eaLnBrk="0" hangingPunct="0">
              <a:spcBef>
                <a:spcPct val="20000"/>
              </a:spcBef>
            </a:pPr>
            <a:endParaRPr lang="en-US" altLang="en-US" sz="1000" b="1" i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Oral Antibiotics</a:t>
            </a:r>
            <a:endParaRPr lang="en-US" altLang="en-US" sz="10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Isotretinoin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Hormonal Therapy  </a:t>
            </a:r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6F5B5DD9-5AA9-4B22-8B5B-ACA908B30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Line 8">
            <a:extLst>
              <a:ext uri="{FF2B5EF4-FFF2-40B4-BE49-F238E27FC236}">
                <a16:creationId xmlns:a16="http://schemas.microsoft.com/office/drawing/2014/main" id="{449D2D8B-57D3-4019-AA77-689E67DC9DA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9705" name="Picture 9">
            <a:extLst>
              <a:ext uri="{FF2B5EF4-FFF2-40B4-BE49-F238E27FC236}">
                <a16:creationId xmlns:a16="http://schemas.microsoft.com/office/drawing/2014/main" id="{EDC065A6-F4B5-4F3C-A7A1-2642B01D9D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06" name="Text Box 10">
            <a:extLst>
              <a:ext uri="{FF2B5EF4-FFF2-40B4-BE49-F238E27FC236}">
                <a16:creationId xmlns:a16="http://schemas.microsoft.com/office/drawing/2014/main" id="{6BE975FD-5048-43E8-A309-A71D80602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>
                <a:solidFill>
                  <a:schemeClr val="tx2"/>
                </a:solidFill>
              </a:rPr>
              <a:t>Management</a:t>
            </a:r>
          </a:p>
        </p:txBody>
      </p:sp>
    </p:spTree>
  </p:cSld>
  <p:clrMapOvr>
    <a:masterClrMapping/>
  </p:clrMapOvr>
  <p:transition>
    <p:cover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>
            <a:extLst>
              <a:ext uri="{FF2B5EF4-FFF2-40B4-BE49-F238E27FC236}">
                <a16:creationId xmlns:a16="http://schemas.microsoft.com/office/drawing/2014/main" id="{10D38366-BC32-44FA-92B7-98C1642FDD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3" name="Rectangle 3">
            <a:extLst>
              <a:ext uri="{FF2B5EF4-FFF2-40B4-BE49-F238E27FC236}">
                <a16:creationId xmlns:a16="http://schemas.microsoft.com/office/drawing/2014/main" id="{4DEBB9CB-29EE-4AC9-996C-07B370EC3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10FAC20C-39D6-4E6D-AC6D-64A425F71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30725" name="Text Box 5">
            <a:extLst>
              <a:ext uri="{FF2B5EF4-FFF2-40B4-BE49-F238E27FC236}">
                <a16:creationId xmlns:a16="http://schemas.microsoft.com/office/drawing/2014/main" id="{40FC2C39-2659-4CA2-95BD-83734CDAF5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B23196BC-8C0B-4BF1-ADD2-6ADB0DA0E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19400"/>
            <a:ext cx="807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r>
              <a:rPr lang="en-US" altLang="en-US" sz="3600" b="1" i="1">
                <a:solidFill>
                  <a:srgbClr val="F6AD64"/>
                </a:solidFill>
              </a:rPr>
              <a:t>Oral Antibiotics</a:t>
            </a:r>
            <a:r>
              <a:rPr lang="en-US" altLang="en-US" sz="3200" b="1" i="1">
                <a:solidFill>
                  <a:srgbClr val="F6AD64"/>
                </a:solidFill>
              </a:rPr>
              <a:t> (used for 3-6 months)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endParaRPr lang="en-US" altLang="en-US" sz="800" b="1" i="1">
              <a:solidFill>
                <a:schemeClr val="bg1"/>
              </a:solidFill>
            </a:endParaRP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2800">
                <a:solidFill>
                  <a:schemeClr val="bg1"/>
                </a:solidFill>
              </a:rPr>
              <a:t>  </a:t>
            </a:r>
            <a:r>
              <a:rPr lang="en-US" altLang="en-US" sz="3200" b="1">
                <a:solidFill>
                  <a:schemeClr val="bg1"/>
                </a:solidFill>
              </a:rPr>
              <a:t>Tetracycline 500mg X BD</a:t>
            </a: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Doxycycline 100mg X BD</a:t>
            </a: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Minocycline 100mg X OD</a:t>
            </a: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Eythromycin 500mg X BD</a:t>
            </a: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endParaRPr lang="en-US" altLang="en-US" sz="2000" b="1">
              <a:solidFill>
                <a:schemeClr val="bg1"/>
              </a:solidFill>
            </a:endParaRP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combined with topical therapy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AD814AE8-19E7-43CE-8DAF-135513B8D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Line 8">
            <a:extLst>
              <a:ext uri="{FF2B5EF4-FFF2-40B4-BE49-F238E27FC236}">
                <a16:creationId xmlns:a16="http://schemas.microsoft.com/office/drawing/2014/main" id="{F4C5A4BD-00D3-43CA-AB05-3394A8F6028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29" name="Picture 9">
            <a:extLst>
              <a:ext uri="{FF2B5EF4-FFF2-40B4-BE49-F238E27FC236}">
                <a16:creationId xmlns:a16="http://schemas.microsoft.com/office/drawing/2014/main" id="{AF9DB720-FB33-4455-B2CD-A119ABFAE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30" name="Text Box 10">
            <a:extLst>
              <a:ext uri="{FF2B5EF4-FFF2-40B4-BE49-F238E27FC236}">
                <a16:creationId xmlns:a16="http://schemas.microsoft.com/office/drawing/2014/main" id="{999E3329-C5B3-4C43-B41A-D2F45A368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>
                <a:solidFill>
                  <a:schemeClr val="tx2"/>
                </a:solidFill>
              </a:rPr>
              <a:t>Management</a:t>
            </a:r>
          </a:p>
        </p:txBody>
      </p:sp>
      <p:sp>
        <p:nvSpPr>
          <p:cNvPr id="30731" name="Line 11">
            <a:extLst>
              <a:ext uri="{FF2B5EF4-FFF2-40B4-BE49-F238E27FC236}">
                <a16:creationId xmlns:a16="http://schemas.microsoft.com/office/drawing/2014/main" id="{20D4206A-BDB6-44D4-918E-EF5DC76BEA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638800"/>
            <a:ext cx="3733800" cy="0"/>
          </a:xfrm>
          <a:prstGeom prst="line">
            <a:avLst/>
          </a:prstGeom>
          <a:noFill/>
          <a:ln w="19050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ver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>
            <a:extLst>
              <a:ext uri="{FF2B5EF4-FFF2-40B4-BE49-F238E27FC236}">
                <a16:creationId xmlns:a16="http://schemas.microsoft.com/office/drawing/2014/main" id="{B8AB34A1-3CE6-47D1-AAAE-C33F783B8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1" name="Rectangle 3">
            <a:extLst>
              <a:ext uri="{FF2B5EF4-FFF2-40B4-BE49-F238E27FC236}">
                <a16:creationId xmlns:a16="http://schemas.microsoft.com/office/drawing/2014/main" id="{B3E81735-53C3-412F-86E4-0F80318CE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495761C9-FA55-41FB-8843-D33B2C67D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32773" name="Text Box 5">
            <a:extLst>
              <a:ext uri="{FF2B5EF4-FFF2-40B4-BE49-F238E27FC236}">
                <a16:creationId xmlns:a16="http://schemas.microsoft.com/office/drawing/2014/main" id="{E09D929B-CDF4-4F31-8072-3193F1058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C2862057-4A80-484A-8317-60B84338B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667000"/>
            <a:ext cx="807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r>
              <a:rPr lang="en-US" altLang="en-US" sz="3600" b="1" i="1">
                <a:solidFill>
                  <a:srgbClr val="F6AD64"/>
                </a:solidFill>
              </a:rPr>
              <a:t>Isotretinoin (Accutane) indicated in</a:t>
            </a: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2800">
                <a:solidFill>
                  <a:schemeClr val="bg1"/>
                </a:solidFill>
              </a:rPr>
              <a:t>  </a:t>
            </a:r>
            <a:r>
              <a:rPr lang="en-US" altLang="en-US" sz="3200" b="1">
                <a:solidFill>
                  <a:schemeClr val="bg1"/>
                </a:solidFill>
              </a:rPr>
              <a:t>severe nodulocystic acne</a:t>
            </a: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non responsive acne</a:t>
            </a: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severe psychological distress</a:t>
            </a: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</a:pPr>
            <a:endParaRPr lang="en-US" altLang="en-US" sz="800">
              <a:solidFill>
                <a:schemeClr val="bg1"/>
              </a:solidFill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3200" b="1" i="1">
                <a:solidFill>
                  <a:schemeClr val="bg1"/>
                </a:solidFill>
              </a:rPr>
              <a:t>   </a:t>
            </a:r>
            <a:r>
              <a:rPr lang="en-US" altLang="en-US" sz="3200" b="1" i="1">
                <a:solidFill>
                  <a:srgbClr val="F6AD64"/>
                </a:solidFill>
              </a:rPr>
              <a:t>Only to be used by physicians with experience in the therapy of severe dermatological disorders</a:t>
            </a:r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ACAB1003-2CD7-4A90-92C6-167A40356E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Line 8">
            <a:extLst>
              <a:ext uri="{FF2B5EF4-FFF2-40B4-BE49-F238E27FC236}">
                <a16:creationId xmlns:a16="http://schemas.microsoft.com/office/drawing/2014/main" id="{7DDD7A27-2647-4528-B7F9-5D5DC38240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2777" name="Picture 9">
            <a:extLst>
              <a:ext uri="{FF2B5EF4-FFF2-40B4-BE49-F238E27FC236}">
                <a16:creationId xmlns:a16="http://schemas.microsoft.com/office/drawing/2014/main" id="{2065C55A-B9A5-4C0D-928E-0EB59D2226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8" name="Text Box 10">
            <a:extLst>
              <a:ext uri="{FF2B5EF4-FFF2-40B4-BE49-F238E27FC236}">
                <a16:creationId xmlns:a16="http://schemas.microsoft.com/office/drawing/2014/main" id="{26533247-6FF1-4CC9-B657-3EF3FCE68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>
                <a:solidFill>
                  <a:schemeClr val="tx2"/>
                </a:solidFill>
              </a:rPr>
              <a:t>Management</a:t>
            </a:r>
          </a:p>
        </p:txBody>
      </p:sp>
    </p:spTree>
  </p:cSld>
  <p:clrMapOvr>
    <a:masterClrMapping/>
  </p:clrMapOvr>
  <p:transition>
    <p:cover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E7406497-0ED1-4104-82D3-CD59E001F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55517573-22F8-4999-9121-350A6F15D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E5D93903-22FA-4DB7-83B3-1943884C6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676400"/>
            <a:ext cx="54102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Line 5">
            <a:extLst>
              <a:ext uri="{FF2B5EF4-FFF2-40B4-BE49-F238E27FC236}">
                <a16:creationId xmlns:a16="http://schemas.microsoft.com/office/drawing/2014/main" id="{C6F5A370-A4F0-41D6-A589-64D7C1631B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2438400"/>
            <a:ext cx="6781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D8918F4C-83D4-4176-816A-E721D2211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4103" name="Text Box 7">
            <a:extLst>
              <a:ext uri="{FF2B5EF4-FFF2-40B4-BE49-F238E27FC236}">
                <a16:creationId xmlns:a16="http://schemas.microsoft.com/office/drawing/2014/main" id="{E9F11C7B-715C-4D27-9EB7-3444EA8CC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pic>
        <p:nvPicPr>
          <p:cNvPr id="4104" name="Picture 8">
            <a:extLst>
              <a:ext uri="{FF2B5EF4-FFF2-40B4-BE49-F238E27FC236}">
                <a16:creationId xmlns:a16="http://schemas.microsoft.com/office/drawing/2014/main" id="{548E1EB4-8E35-470E-8ACE-AD28FB8707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5" name="Rectangle 9">
            <a:extLst>
              <a:ext uri="{FF2B5EF4-FFF2-40B4-BE49-F238E27FC236}">
                <a16:creationId xmlns:a16="http://schemas.microsoft.com/office/drawing/2014/main" id="{094C6750-31A3-439A-9BE7-7CC6763B4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667000"/>
            <a:ext cx="82296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             </a:t>
            </a:r>
            <a:r>
              <a:rPr lang="en-US" altLang="en-US" sz="3600" b="1" i="1">
                <a:solidFill>
                  <a:srgbClr val="F6AD64"/>
                </a:solidFill>
              </a:rPr>
              <a:t>Four important factors</a:t>
            </a:r>
            <a:endParaRPr lang="en-US" altLang="en-US" sz="3600">
              <a:solidFill>
                <a:srgbClr val="F6AD64"/>
              </a:solidFill>
            </a:endParaRPr>
          </a:p>
          <a:p>
            <a:pPr eaLnBrk="0" hangingPunct="0">
              <a:spcBef>
                <a:spcPct val="20000"/>
              </a:spcBef>
            </a:pPr>
            <a:endParaRPr lang="en-US" altLang="en-US" sz="900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5"/>
              </a:buBlip>
            </a:pPr>
            <a:r>
              <a:rPr lang="en-US" altLang="en-US" sz="2800">
                <a:solidFill>
                  <a:schemeClr val="bg1"/>
                </a:solidFill>
              </a:rPr>
              <a:t>  </a:t>
            </a:r>
            <a:r>
              <a:rPr lang="en-US" altLang="en-US" sz="3200" b="1">
                <a:solidFill>
                  <a:schemeClr val="bg1"/>
                </a:solidFill>
              </a:rPr>
              <a:t>plugging of the hair follicle</a:t>
            </a:r>
          </a:p>
          <a:p>
            <a:pPr lvl="1" eaLnBrk="0" hangingPunct="0">
              <a:spcBef>
                <a:spcPct val="20000"/>
              </a:spcBef>
            </a:pPr>
            <a:endParaRPr lang="en-US" altLang="en-US" sz="9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5"/>
              </a:buBlip>
            </a:pPr>
            <a:r>
              <a:rPr lang="en-US" altLang="en-US" sz="2800" b="1">
                <a:solidFill>
                  <a:schemeClr val="bg1"/>
                </a:solidFill>
              </a:rPr>
              <a:t>  </a:t>
            </a:r>
            <a:r>
              <a:rPr lang="en-US" altLang="en-US" sz="3200" b="1">
                <a:solidFill>
                  <a:schemeClr val="bg1"/>
                </a:solidFill>
              </a:rPr>
              <a:t>hyperactivity of the</a:t>
            </a:r>
            <a:r>
              <a:rPr lang="en-US" altLang="en-US" sz="2800" b="1">
                <a:solidFill>
                  <a:schemeClr val="bg1"/>
                </a:solidFill>
              </a:rPr>
              <a:t> </a:t>
            </a:r>
            <a:r>
              <a:rPr lang="en-US" altLang="en-US" sz="3200" b="1">
                <a:solidFill>
                  <a:schemeClr val="bg1"/>
                </a:solidFill>
              </a:rPr>
              <a:t>sebaceous gland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5"/>
              </a:buBlip>
            </a:pPr>
            <a:endParaRPr lang="en-US" altLang="en-US" sz="9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5"/>
              </a:buBlip>
            </a:pPr>
            <a:r>
              <a:rPr lang="en-US" altLang="en-US" sz="2800" b="1">
                <a:solidFill>
                  <a:schemeClr val="bg1"/>
                </a:solidFill>
              </a:rPr>
              <a:t>  </a:t>
            </a:r>
            <a:r>
              <a:rPr lang="en-US" altLang="en-US" sz="3200" b="1">
                <a:solidFill>
                  <a:schemeClr val="bg1"/>
                </a:solidFill>
              </a:rPr>
              <a:t>proliferation of Propionobacterium Acnes</a:t>
            </a:r>
          </a:p>
          <a:p>
            <a:pPr lvl="1" eaLnBrk="0" hangingPunct="0">
              <a:spcBef>
                <a:spcPct val="20000"/>
              </a:spcBef>
            </a:pPr>
            <a:endParaRPr lang="en-US" altLang="en-US" sz="9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5"/>
              </a:buBlip>
            </a:pPr>
            <a:r>
              <a:rPr lang="en-US" altLang="en-US" sz="2800" b="1">
                <a:solidFill>
                  <a:schemeClr val="bg1"/>
                </a:solidFill>
              </a:rPr>
              <a:t>  </a:t>
            </a:r>
            <a:r>
              <a:rPr lang="en-US" altLang="en-US" sz="3200" b="1">
                <a:solidFill>
                  <a:schemeClr val="bg1"/>
                </a:solidFill>
              </a:rPr>
              <a:t>inflammation</a:t>
            </a:r>
          </a:p>
          <a:p>
            <a:pPr>
              <a:spcBef>
                <a:spcPct val="20000"/>
              </a:spcBef>
              <a:buFontTx/>
              <a:buBlip>
                <a:blip r:embed="rId5"/>
              </a:buBlip>
            </a:pPr>
            <a:endParaRPr lang="en-US" altLang="en-US" sz="3200" b="1">
              <a:solidFill>
                <a:schemeClr val="bg1"/>
              </a:solidFill>
            </a:endParaRPr>
          </a:p>
        </p:txBody>
      </p:sp>
      <p:sp>
        <p:nvSpPr>
          <p:cNvPr id="4106" name="Text Box 10">
            <a:extLst>
              <a:ext uri="{FF2B5EF4-FFF2-40B4-BE49-F238E27FC236}">
                <a16:creationId xmlns:a16="http://schemas.microsoft.com/office/drawing/2014/main" id="{A94EF781-6169-4DF3-8733-AE387C774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752600"/>
            <a:ext cx="3276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tx2"/>
                </a:solidFill>
              </a:rPr>
              <a:t>Pathophysiology</a:t>
            </a:r>
          </a:p>
        </p:txBody>
      </p:sp>
    </p:spTree>
  </p:cSld>
  <p:clrMapOvr>
    <a:masterClrMapping/>
  </p:clrMapOvr>
  <p:transition>
    <p:cover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>
            <a:extLst>
              <a:ext uri="{FF2B5EF4-FFF2-40B4-BE49-F238E27FC236}">
                <a16:creationId xmlns:a16="http://schemas.microsoft.com/office/drawing/2014/main" id="{C7444AFA-0A8A-45E2-B44D-E5070CD32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5" name="Rectangle 3">
            <a:extLst>
              <a:ext uri="{FF2B5EF4-FFF2-40B4-BE49-F238E27FC236}">
                <a16:creationId xmlns:a16="http://schemas.microsoft.com/office/drawing/2014/main" id="{ACEFED07-57E1-493D-A546-C7D3840D4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964E28B5-D9D5-4A86-80D6-D4565FAF8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33797" name="Text Box 5">
            <a:extLst>
              <a:ext uri="{FF2B5EF4-FFF2-40B4-BE49-F238E27FC236}">
                <a16:creationId xmlns:a16="http://schemas.microsoft.com/office/drawing/2014/main" id="{1D93B373-17DB-4A49-B97E-277910FBD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3FDDB419-9098-407D-9945-F16607FDD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" y="2819400"/>
            <a:ext cx="102870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        </a:t>
            </a:r>
            <a:r>
              <a:rPr lang="en-US" altLang="en-US" sz="3600" b="1" i="1">
                <a:solidFill>
                  <a:srgbClr val="F6AD64"/>
                </a:solidFill>
              </a:rPr>
              <a:t>Isotretnoin (RoAccutane) side effects</a:t>
            </a:r>
            <a:endParaRPr lang="en-US" altLang="en-US" sz="3200" b="1" i="1">
              <a:solidFill>
                <a:schemeClr val="bg1"/>
              </a:solidFill>
            </a:endParaRP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2800">
                <a:solidFill>
                  <a:schemeClr val="bg1"/>
                </a:solidFill>
              </a:rPr>
              <a:t>  </a:t>
            </a:r>
            <a:r>
              <a:rPr lang="en-US" altLang="en-US" sz="3100" b="1">
                <a:solidFill>
                  <a:schemeClr val="bg1"/>
                </a:solidFill>
              </a:rPr>
              <a:t>teratogenic</a:t>
            </a: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100" b="1">
                <a:solidFill>
                  <a:schemeClr val="bg1"/>
                </a:solidFill>
              </a:rPr>
              <a:t>  mucosal dryness</a:t>
            </a: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100" b="1">
                <a:solidFill>
                  <a:schemeClr val="bg1"/>
                </a:solidFill>
              </a:rPr>
              <a:t>  photosensitivity</a:t>
            </a: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100" b="1">
                <a:solidFill>
                  <a:schemeClr val="bg1"/>
                </a:solidFill>
              </a:rPr>
              <a:t>  arthralgias</a:t>
            </a: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100" b="1">
                <a:solidFill>
                  <a:schemeClr val="bg1"/>
                </a:solidFill>
              </a:rPr>
              <a:t>  alteration of liver enzymes</a:t>
            </a: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100" b="1">
                <a:solidFill>
                  <a:schemeClr val="bg1"/>
                </a:solidFill>
              </a:rPr>
              <a:t>  </a:t>
            </a:r>
            <a:r>
              <a:rPr lang="en-US" altLang="en-US" sz="3000" b="1">
                <a:solidFill>
                  <a:schemeClr val="bg1"/>
                </a:solidFill>
              </a:rPr>
              <a:t>hypertriglyceridemia and hypercholesterolemia</a:t>
            </a:r>
            <a:endParaRPr lang="en-US" altLang="en-US" sz="3200" b="1">
              <a:solidFill>
                <a:schemeClr val="bg1"/>
              </a:solidFill>
            </a:endParaRPr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5B5D544F-48D7-4EF6-BADB-84FD2F936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Line 8">
            <a:extLst>
              <a:ext uri="{FF2B5EF4-FFF2-40B4-BE49-F238E27FC236}">
                <a16:creationId xmlns:a16="http://schemas.microsoft.com/office/drawing/2014/main" id="{B1DB7492-C6F2-4FEB-9D1C-EA080EC9101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3801" name="Picture 9">
            <a:extLst>
              <a:ext uri="{FF2B5EF4-FFF2-40B4-BE49-F238E27FC236}">
                <a16:creationId xmlns:a16="http://schemas.microsoft.com/office/drawing/2014/main" id="{327998D0-DAC0-4886-8590-781CA6436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802" name="Text Box 10">
            <a:extLst>
              <a:ext uri="{FF2B5EF4-FFF2-40B4-BE49-F238E27FC236}">
                <a16:creationId xmlns:a16="http://schemas.microsoft.com/office/drawing/2014/main" id="{E76677C3-8DFE-4BC2-87A4-75B6ED270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>
                <a:solidFill>
                  <a:schemeClr val="tx2"/>
                </a:solidFill>
              </a:rPr>
              <a:t>Management</a:t>
            </a:r>
          </a:p>
        </p:txBody>
      </p:sp>
    </p:spTree>
  </p:cSld>
  <p:clrMapOvr>
    <a:masterClrMapping/>
  </p:clrMapOvr>
  <p:transition>
    <p:cover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>
            <a:extLst>
              <a:ext uri="{FF2B5EF4-FFF2-40B4-BE49-F238E27FC236}">
                <a16:creationId xmlns:a16="http://schemas.microsoft.com/office/drawing/2014/main" id="{ECCE3A89-CE6E-4F32-B261-816C806AB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515" name="Rectangle 3">
            <a:extLst>
              <a:ext uri="{FF2B5EF4-FFF2-40B4-BE49-F238E27FC236}">
                <a16:creationId xmlns:a16="http://schemas.microsoft.com/office/drawing/2014/main" id="{0C7DA5D4-8E9D-424A-9B98-7E32BB7A8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628938DC-0C8D-4878-B940-249468E8F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64517" name="Text Box 5">
            <a:extLst>
              <a:ext uri="{FF2B5EF4-FFF2-40B4-BE49-F238E27FC236}">
                <a16:creationId xmlns:a16="http://schemas.microsoft.com/office/drawing/2014/main" id="{2015D4C0-DE38-45E2-B2DB-C26B4A7B1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A6DDA231-82B7-47E1-8A6B-206955C4C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19400"/>
            <a:ext cx="807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r>
              <a:rPr lang="en-US" altLang="en-US" sz="4000" b="1" i="1">
                <a:solidFill>
                  <a:srgbClr val="F6AD64"/>
                </a:solidFill>
              </a:rPr>
              <a:t>Hormonal Therapy indicated in</a:t>
            </a:r>
          </a:p>
          <a:p>
            <a:pPr eaLnBrk="0" hangingPunct="0">
              <a:spcBef>
                <a:spcPct val="20000"/>
              </a:spcBef>
            </a:pPr>
            <a:endParaRPr lang="en-US" altLang="en-US" sz="800" b="1" i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2800">
                <a:solidFill>
                  <a:schemeClr val="bg1"/>
                </a:solidFill>
              </a:rPr>
              <a:t>  </a:t>
            </a:r>
            <a:r>
              <a:rPr lang="en-US" altLang="en-US" sz="3600" b="1">
                <a:solidFill>
                  <a:schemeClr val="bg1"/>
                </a:solidFill>
              </a:rPr>
              <a:t>acne associated with hirsutism, menstrual irregularity and alopecia</a:t>
            </a:r>
          </a:p>
          <a:p>
            <a:pPr lvl="1" eaLnBrk="0" hangingPunct="0">
              <a:spcBef>
                <a:spcPct val="20000"/>
              </a:spcBef>
            </a:pPr>
            <a:endParaRPr lang="en-US" altLang="en-US" sz="10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600" b="1">
                <a:solidFill>
                  <a:schemeClr val="bg1"/>
                </a:solidFill>
              </a:rPr>
              <a:t>  women desiring contraception</a:t>
            </a:r>
            <a:endParaRPr lang="en-US" altLang="en-US" sz="2800">
              <a:solidFill>
                <a:schemeClr val="bg1"/>
              </a:solidFill>
            </a:endParaRPr>
          </a:p>
        </p:txBody>
      </p:sp>
      <p:sp>
        <p:nvSpPr>
          <p:cNvPr id="64519" name="Rectangle 7">
            <a:extLst>
              <a:ext uri="{FF2B5EF4-FFF2-40B4-BE49-F238E27FC236}">
                <a16:creationId xmlns:a16="http://schemas.microsoft.com/office/drawing/2014/main" id="{1FC3ABE9-1A22-45F2-A87C-BDBE3442D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0" name="Line 8">
            <a:extLst>
              <a:ext uri="{FF2B5EF4-FFF2-40B4-BE49-F238E27FC236}">
                <a16:creationId xmlns:a16="http://schemas.microsoft.com/office/drawing/2014/main" id="{3A6A71D5-6CA3-4347-8941-78EB6EB96D9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4521" name="Picture 9">
            <a:extLst>
              <a:ext uri="{FF2B5EF4-FFF2-40B4-BE49-F238E27FC236}">
                <a16:creationId xmlns:a16="http://schemas.microsoft.com/office/drawing/2014/main" id="{F2D80137-A4BC-4005-9FDC-43FB1BB2F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522" name="Text Box 10">
            <a:extLst>
              <a:ext uri="{FF2B5EF4-FFF2-40B4-BE49-F238E27FC236}">
                <a16:creationId xmlns:a16="http://schemas.microsoft.com/office/drawing/2014/main" id="{0B0BF5DA-D845-42D4-AAC6-332B8A6DE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>
                <a:solidFill>
                  <a:schemeClr val="tx2"/>
                </a:solidFill>
              </a:rPr>
              <a:t>Management</a:t>
            </a:r>
          </a:p>
        </p:txBody>
      </p:sp>
    </p:spTree>
  </p:cSld>
  <p:clrMapOvr>
    <a:masterClrMapping/>
  </p:clrMapOvr>
  <p:transition>
    <p:cover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>
            <a:extLst>
              <a:ext uri="{FF2B5EF4-FFF2-40B4-BE49-F238E27FC236}">
                <a16:creationId xmlns:a16="http://schemas.microsoft.com/office/drawing/2014/main" id="{4B09451A-A8C8-4ED4-90DB-08661B1B7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467" name="Rectangle 3">
            <a:extLst>
              <a:ext uri="{FF2B5EF4-FFF2-40B4-BE49-F238E27FC236}">
                <a16:creationId xmlns:a16="http://schemas.microsoft.com/office/drawing/2014/main" id="{4471A34B-F5A1-4F1F-9DA8-6BAF9194C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8" name="Rectangle 4">
            <a:extLst>
              <a:ext uri="{FF2B5EF4-FFF2-40B4-BE49-F238E27FC236}">
                <a16:creationId xmlns:a16="http://schemas.microsoft.com/office/drawing/2014/main" id="{1C266DF4-759A-44E7-8B04-05CBBBBF7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62469" name="Text Box 5">
            <a:extLst>
              <a:ext uri="{FF2B5EF4-FFF2-40B4-BE49-F238E27FC236}">
                <a16:creationId xmlns:a16="http://schemas.microsoft.com/office/drawing/2014/main" id="{0CAB9832-429D-4A1B-B8D1-1A6DF43D4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62470" name="Rectangle 6">
            <a:extLst>
              <a:ext uri="{FF2B5EF4-FFF2-40B4-BE49-F238E27FC236}">
                <a16:creationId xmlns:a16="http://schemas.microsoft.com/office/drawing/2014/main" id="{2E24466E-441D-4F01-8B71-B215832D8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19400"/>
            <a:ext cx="8458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            </a:t>
            </a:r>
            <a:r>
              <a:rPr lang="en-US" altLang="en-US" sz="4000" b="1" i="1">
                <a:solidFill>
                  <a:srgbClr val="F6AD64"/>
                </a:solidFill>
              </a:rPr>
              <a:t>Hormonal Therapy</a:t>
            </a:r>
          </a:p>
          <a:p>
            <a:pPr eaLnBrk="0" hangingPunct="0">
              <a:spcBef>
                <a:spcPct val="20000"/>
              </a:spcBef>
            </a:pPr>
            <a:endParaRPr lang="en-US" altLang="en-US" sz="800" b="1" i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2800">
                <a:solidFill>
                  <a:schemeClr val="bg1"/>
                </a:solidFill>
              </a:rPr>
              <a:t>  </a:t>
            </a:r>
            <a:r>
              <a:rPr lang="en-US" altLang="en-US" sz="3200" b="1">
                <a:solidFill>
                  <a:schemeClr val="bg1"/>
                </a:solidFill>
              </a:rPr>
              <a:t>Oral contraceptives containing low  androgenic  progesterone</a:t>
            </a:r>
          </a:p>
          <a:p>
            <a:pPr lvl="1" eaLnBrk="0" hangingPunct="0">
              <a:spcBef>
                <a:spcPct val="20000"/>
              </a:spcBef>
            </a:pPr>
            <a:endParaRPr lang="en-US" altLang="en-US" sz="9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Cyproterone Acetate</a:t>
            </a:r>
          </a:p>
          <a:p>
            <a:pPr lvl="1" eaLnBrk="0" hangingPunct="0">
              <a:spcBef>
                <a:spcPct val="20000"/>
              </a:spcBef>
            </a:pPr>
            <a:endParaRPr lang="en-US" altLang="en-US" sz="9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Spironolactone</a:t>
            </a:r>
          </a:p>
        </p:txBody>
      </p:sp>
      <p:sp>
        <p:nvSpPr>
          <p:cNvPr id="62471" name="Rectangle 7">
            <a:extLst>
              <a:ext uri="{FF2B5EF4-FFF2-40B4-BE49-F238E27FC236}">
                <a16:creationId xmlns:a16="http://schemas.microsoft.com/office/drawing/2014/main" id="{688631E9-FC15-44F3-8CCE-2C7CCDCAA3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2" name="Line 8">
            <a:extLst>
              <a:ext uri="{FF2B5EF4-FFF2-40B4-BE49-F238E27FC236}">
                <a16:creationId xmlns:a16="http://schemas.microsoft.com/office/drawing/2014/main" id="{2AD9ECA0-7674-4218-93BD-CA62EFEB4E0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2473" name="Picture 9">
            <a:extLst>
              <a:ext uri="{FF2B5EF4-FFF2-40B4-BE49-F238E27FC236}">
                <a16:creationId xmlns:a16="http://schemas.microsoft.com/office/drawing/2014/main" id="{19A012A2-8AA8-4B71-8615-8BA6562E8B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474" name="Text Box 10">
            <a:extLst>
              <a:ext uri="{FF2B5EF4-FFF2-40B4-BE49-F238E27FC236}">
                <a16:creationId xmlns:a16="http://schemas.microsoft.com/office/drawing/2014/main" id="{C0E7192A-B426-4AFB-9170-F7BB0AF4E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>
                <a:solidFill>
                  <a:schemeClr val="tx2"/>
                </a:solidFill>
              </a:rPr>
              <a:t>Management</a:t>
            </a:r>
          </a:p>
        </p:txBody>
      </p:sp>
    </p:spTree>
  </p:cSld>
  <p:clrMapOvr>
    <a:masterClrMapping/>
  </p:clrMapOvr>
  <p:transition>
    <p:cover dir="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>
            <a:extLst>
              <a:ext uri="{FF2B5EF4-FFF2-40B4-BE49-F238E27FC236}">
                <a16:creationId xmlns:a16="http://schemas.microsoft.com/office/drawing/2014/main" id="{AD1F621C-3690-4175-BE14-B9E1A6320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39" name="Rectangle 3">
            <a:extLst>
              <a:ext uri="{FF2B5EF4-FFF2-40B4-BE49-F238E27FC236}">
                <a16:creationId xmlns:a16="http://schemas.microsoft.com/office/drawing/2014/main" id="{A751FC56-DF29-4F9B-B50B-E1FF58F25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990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5B99C42F-854E-45AF-B860-71E9CC494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09600"/>
            <a:ext cx="6324600" cy="381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39941" name="Text Box 5">
            <a:extLst>
              <a:ext uri="{FF2B5EF4-FFF2-40B4-BE49-F238E27FC236}">
                <a16:creationId xmlns:a16="http://schemas.microsoft.com/office/drawing/2014/main" id="{86F04154-3CE7-40E7-8637-9C32BC96D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691ED450-574A-47E4-8CF5-4CA057667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19400"/>
            <a:ext cx="807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endParaRPr lang="en-US" altLang="en-US" sz="2800">
              <a:solidFill>
                <a:schemeClr val="bg1"/>
              </a:solidFill>
            </a:endParaRPr>
          </a:p>
        </p:txBody>
      </p:sp>
      <p:graphicFrame>
        <p:nvGraphicFramePr>
          <p:cNvPr id="40062" name="Group 126">
            <a:extLst>
              <a:ext uri="{FF2B5EF4-FFF2-40B4-BE49-F238E27FC236}">
                <a16:creationId xmlns:a16="http://schemas.microsoft.com/office/drawing/2014/main" id="{07C487E6-2F17-44EA-8E29-F081DC50364C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1143000"/>
          <a:ext cx="8839200" cy="5410200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893904407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95142948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662014589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929583320"/>
                    </a:ext>
                  </a:extLst>
                </a:gridCol>
              </a:tblGrid>
              <a:tr h="5410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Comedonal lesions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49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Lesion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49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Type(s)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49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4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52030"/>
                  </a:ext>
                </a:extLst>
              </a:tr>
            </a:tbl>
          </a:graphicData>
        </a:graphic>
      </p:graphicFrame>
      <p:sp>
        <p:nvSpPr>
          <p:cNvPr id="40039" name="Line 103">
            <a:extLst>
              <a:ext uri="{FF2B5EF4-FFF2-40B4-BE49-F238E27FC236}">
                <a16:creationId xmlns:a16="http://schemas.microsoft.com/office/drawing/2014/main" id="{324F4F44-F66F-47E7-93B9-D0375D24C91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708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40" name="Line 104">
            <a:extLst>
              <a:ext uri="{FF2B5EF4-FFF2-40B4-BE49-F238E27FC236}">
                <a16:creationId xmlns:a16="http://schemas.microsoft.com/office/drawing/2014/main" id="{2681E0D2-66FA-4680-8E70-C71839A5AE4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1524000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43" name="Line 107">
            <a:extLst>
              <a:ext uri="{FF2B5EF4-FFF2-40B4-BE49-F238E27FC236}">
                <a16:creationId xmlns:a16="http://schemas.microsoft.com/office/drawing/2014/main" id="{1CF339FC-3449-44CD-BA3B-CD55D418A9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ver dir="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>
            <a:extLst>
              <a:ext uri="{FF2B5EF4-FFF2-40B4-BE49-F238E27FC236}">
                <a16:creationId xmlns:a16="http://schemas.microsoft.com/office/drawing/2014/main" id="{676810C8-93EA-41F4-9173-CBEF21F0F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87" name="Rectangle 3">
            <a:extLst>
              <a:ext uri="{FF2B5EF4-FFF2-40B4-BE49-F238E27FC236}">
                <a16:creationId xmlns:a16="http://schemas.microsoft.com/office/drawing/2014/main" id="{94035270-0624-407D-A4B7-5BE37596F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990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560DF3B0-DCB5-49A5-B952-ADE9C14AA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09600"/>
            <a:ext cx="6324600" cy="381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41989" name="Text Box 5">
            <a:extLst>
              <a:ext uri="{FF2B5EF4-FFF2-40B4-BE49-F238E27FC236}">
                <a16:creationId xmlns:a16="http://schemas.microsoft.com/office/drawing/2014/main" id="{20C1C6B8-C1B8-4BE4-9AC9-15AD54B53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41990" name="Rectangle 6">
            <a:extLst>
              <a:ext uri="{FF2B5EF4-FFF2-40B4-BE49-F238E27FC236}">
                <a16:creationId xmlns:a16="http://schemas.microsoft.com/office/drawing/2014/main" id="{8752914B-E281-4D25-945C-EE9961C95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19400"/>
            <a:ext cx="807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endParaRPr lang="en-US" altLang="en-US" sz="2800">
              <a:solidFill>
                <a:schemeClr val="bg1"/>
              </a:solidFill>
            </a:endParaRPr>
          </a:p>
        </p:txBody>
      </p:sp>
      <p:sp>
        <p:nvSpPr>
          <p:cNvPr id="41992" name="Rectangle 8">
            <a:extLst>
              <a:ext uri="{FF2B5EF4-FFF2-40B4-BE49-F238E27FC236}">
                <a16:creationId xmlns:a16="http://schemas.microsoft.com/office/drawing/2014/main" id="{7101E2B8-7B0B-4FE1-B5CE-E2249A9B6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143000"/>
            <a:ext cx="2133600" cy="54102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</p:txBody>
      </p:sp>
      <p:sp>
        <p:nvSpPr>
          <p:cNvPr id="41993" name="Rectangle 9">
            <a:extLst>
              <a:ext uri="{FF2B5EF4-FFF2-40B4-BE49-F238E27FC236}">
                <a16:creationId xmlns:a16="http://schemas.microsoft.com/office/drawing/2014/main" id="{796626C6-BF14-4735-8046-8CDC0AB51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143000"/>
            <a:ext cx="2057400" cy="54102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b="1"/>
              <a:t>Type(s)</a:t>
            </a:r>
          </a:p>
          <a:p>
            <a:pPr>
              <a:buFontTx/>
              <a:buNone/>
            </a:pPr>
            <a:endParaRPr lang="en-US" altLang="en-US" sz="1600" b="1"/>
          </a:p>
        </p:txBody>
      </p:sp>
      <p:sp>
        <p:nvSpPr>
          <p:cNvPr id="41994" name="Rectangle 10">
            <a:extLst>
              <a:ext uri="{FF2B5EF4-FFF2-40B4-BE49-F238E27FC236}">
                <a16:creationId xmlns:a16="http://schemas.microsoft.com/office/drawing/2014/main" id="{14076A79-A1F8-4893-A503-55337F161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143000"/>
            <a:ext cx="2971800" cy="54102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buFontTx/>
              <a:buNone/>
            </a:pPr>
            <a:r>
              <a:rPr lang="en-US" altLang="en-US" sz="2000" b="1"/>
              <a:t>Lesion</a:t>
            </a:r>
          </a:p>
          <a:p>
            <a:pPr>
              <a:buFontTx/>
              <a:buNone/>
            </a:pPr>
            <a:endParaRPr lang="en-US" altLang="en-US" sz="1600" b="1"/>
          </a:p>
        </p:txBody>
      </p:sp>
      <p:sp>
        <p:nvSpPr>
          <p:cNvPr id="41995" name="Rectangle 11">
            <a:extLst>
              <a:ext uri="{FF2B5EF4-FFF2-40B4-BE49-F238E27FC236}">
                <a16:creationId xmlns:a16="http://schemas.microsoft.com/office/drawing/2014/main" id="{58024E5E-68EB-4189-9989-B1B99851C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143000"/>
            <a:ext cx="2133600" cy="54102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400" b="1"/>
              <a:t>Comedonal lesions</a:t>
            </a:r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400" b="1"/>
              <a:t>Topical retinoid</a:t>
            </a:r>
          </a:p>
          <a:p>
            <a:pPr>
              <a:buFontTx/>
              <a:buNone/>
            </a:pPr>
            <a:r>
              <a:rPr lang="en-US" altLang="en-US" sz="2400" b="1"/>
              <a:t>Azelaic acid</a:t>
            </a:r>
          </a:p>
          <a:p>
            <a:pPr>
              <a:buFontTx/>
              <a:buNone/>
            </a:pPr>
            <a:r>
              <a:rPr lang="en-US" altLang="en-US" sz="2400" b="1"/>
              <a:t>Salicylic acid</a:t>
            </a:r>
          </a:p>
          <a:p>
            <a:pPr>
              <a:buFontTx/>
              <a:buNone/>
            </a:pPr>
            <a:endParaRPr lang="en-US" altLang="en-US" sz="2400" b="1"/>
          </a:p>
          <a:p>
            <a:pPr>
              <a:buFontTx/>
              <a:buNone/>
            </a:pPr>
            <a:endParaRPr lang="en-US" altLang="en-US" sz="2400" b="1"/>
          </a:p>
          <a:p>
            <a:pPr>
              <a:buFontTx/>
              <a:buNone/>
            </a:pPr>
            <a:endParaRPr lang="en-US" altLang="en-US" sz="2400" b="1"/>
          </a:p>
          <a:p>
            <a:pPr>
              <a:buFontTx/>
              <a:buNone/>
            </a:pPr>
            <a:endParaRPr lang="en-US" altLang="en-US" sz="2400" b="1"/>
          </a:p>
          <a:p>
            <a:pPr>
              <a:buFontTx/>
              <a:buNone/>
            </a:pPr>
            <a:endParaRPr lang="en-US" altLang="en-US" sz="900" b="1"/>
          </a:p>
          <a:p>
            <a:pPr>
              <a:buFontTx/>
              <a:buNone/>
            </a:pPr>
            <a:endParaRPr lang="en-US" altLang="en-US" sz="1600" b="1"/>
          </a:p>
        </p:txBody>
      </p:sp>
      <p:sp>
        <p:nvSpPr>
          <p:cNvPr id="41996" name="Line 12">
            <a:extLst>
              <a:ext uri="{FF2B5EF4-FFF2-40B4-BE49-F238E27FC236}">
                <a16:creationId xmlns:a16="http://schemas.microsoft.com/office/drawing/2014/main" id="{FCAFCCC8-AC22-409F-8AB5-6128A2FC74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Line 13">
            <a:extLst>
              <a:ext uri="{FF2B5EF4-FFF2-40B4-BE49-F238E27FC236}">
                <a16:creationId xmlns:a16="http://schemas.microsoft.com/office/drawing/2014/main" id="{CD7967F3-5B56-46C0-A8CE-CF5CA681AF0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553200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8" name="Line 14">
            <a:extLst>
              <a:ext uri="{FF2B5EF4-FFF2-40B4-BE49-F238E27FC236}">
                <a16:creationId xmlns:a16="http://schemas.microsoft.com/office/drawing/2014/main" id="{66913418-FC39-4F6C-A876-9149F86A27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0" cy="5410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9" name="Line 15">
            <a:extLst>
              <a:ext uri="{FF2B5EF4-FFF2-40B4-BE49-F238E27FC236}">
                <a16:creationId xmlns:a16="http://schemas.microsoft.com/office/drawing/2014/main" id="{9D9C9B4F-43CB-409B-B636-019C2B6F95D9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1143000"/>
            <a:ext cx="0" cy="5410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Line 16">
            <a:extLst>
              <a:ext uri="{FF2B5EF4-FFF2-40B4-BE49-F238E27FC236}">
                <a16:creationId xmlns:a16="http://schemas.microsoft.com/office/drawing/2014/main" id="{A11A3AF8-1C2E-45B3-AE98-CD1C862A7D9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1143000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Line 17">
            <a:extLst>
              <a:ext uri="{FF2B5EF4-FFF2-40B4-BE49-F238E27FC236}">
                <a16:creationId xmlns:a16="http://schemas.microsoft.com/office/drawing/2014/main" id="{31C27432-6E5D-4932-B224-0CA7C72A775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143000"/>
            <a:ext cx="29718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2" name="Line 18">
            <a:extLst>
              <a:ext uri="{FF2B5EF4-FFF2-40B4-BE49-F238E27FC236}">
                <a16:creationId xmlns:a16="http://schemas.microsoft.com/office/drawing/2014/main" id="{D8EF9066-2256-4E64-87D3-A713699EE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6553200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3" name="Line 19">
            <a:extLst>
              <a:ext uri="{FF2B5EF4-FFF2-40B4-BE49-F238E27FC236}">
                <a16:creationId xmlns:a16="http://schemas.microsoft.com/office/drawing/2014/main" id="{938854CA-7732-4374-8D0D-C7564BE64A2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6553200"/>
            <a:ext cx="29718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4" name="Line 20">
            <a:extLst>
              <a:ext uri="{FF2B5EF4-FFF2-40B4-BE49-F238E27FC236}">
                <a16:creationId xmlns:a16="http://schemas.microsoft.com/office/drawing/2014/main" id="{ECDAA370-C79C-4D7F-A32D-41E745140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1143000"/>
            <a:ext cx="2133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5" name="Line 21">
            <a:extLst>
              <a:ext uri="{FF2B5EF4-FFF2-40B4-BE49-F238E27FC236}">
                <a16:creationId xmlns:a16="http://schemas.microsoft.com/office/drawing/2014/main" id="{B62C671E-6CC5-43BA-BC50-61F513311D7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6553200"/>
            <a:ext cx="2133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6" name="Line 22">
            <a:extLst>
              <a:ext uri="{FF2B5EF4-FFF2-40B4-BE49-F238E27FC236}">
                <a16:creationId xmlns:a16="http://schemas.microsoft.com/office/drawing/2014/main" id="{9C119864-24A4-4C12-809D-0B1E0CADAF1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708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7" name="Line 23">
            <a:extLst>
              <a:ext uri="{FF2B5EF4-FFF2-40B4-BE49-F238E27FC236}">
                <a16:creationId xmlns:a16="http://schemas.microsoft.com/office/drawing/2014/main" id="{8D7FBA0C-1134-4460-BCDB-8038759BA5B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1524000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8" name="Line 24">
            <a:extLst>
              <a:ext uri="{FF2B5EF4-FFF2-40B4-BE49-F238E27FC236}">
                <a16:creationId xmlns:a16="http://schemas.microsoft.com/office/drawing/2014/main" id="{056D9B47-53E2-454A-AA26-9F64B887658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2" name="Line 28">
            <a:extLst>
              <a:ext uri="{FF2B5EF4-FFF2-40B4-BE49-F238E27FC236}">
                <a16:creationId xmlns:a16="http://schemas.microsoft.com/office/drawing/2014/main" id="{FFBACDA2-6992-4604-8097-3CACBDA7F8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362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ver dir="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>
            <a:extLst>
              <a:ext uri="{FF2B5EF4-FFF2-40B4-BE49-F238E27FC236}">
                <a16:creationId xmlns:a16="http://schemas.microsoft.com/office/drawing/2014/main" id="{57CF9182-8A1D-4B73-B471-A592B063DE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1" name="Rectangle 3">
            <a:extLst>
              <a:ext uri="{FF2B5EF4-FFF2-40B4-BE49-F238E27FC236}">
                <a16:creationId xmlns:a16="http://schemas.microsoft.com/office/drawing/2014/main" id="{D42FAB06-8E3E-4D03-AEE7-615CE6515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990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8467D0FC-3080-4B4E-8E8C-F86AEA0A1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09600"/>
            <a:ext cx="6324600" cy="381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43013" name="Text Box 5">
            <a:extLst>
              <a:ext uri="{FF2B5EF4-FFF2-40B4-BE49-F238E27FC236}">
                <a16:creationId xmlns:a16="http://schemas.microsoft.com/office/drawing/2014/main" id="{1C9DE5BC-F0BD-4961-BD0E-DB4010AA9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4CEB088F-5D1D-4090-B737-98EE48EE8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19400"/>
            <a:ext cx="807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endParaRPr lang="en-US" altLang="en-US" sz="2800">
              <a:solidFill>
                <a:schemeClr val="bg1"/>
              </a:solidFill>
            </a:endParaRPr>
          </a:p>
        </p:txBody>
      </p:sp>
      <p:sp>
        <p:nvSpPr>
          <p:cNvPr id="43016" name="Rectangle 8">
            <a:extLst>
              <a:ext uri="{FF2B5EF4-FFF2-40B4-BE49-F238E27FC236}">
                <a16:creationId xmlns:a16="http://schemas.microsoft.com/office/drawing/2014/main" id="{B54FEE7D-1C41-41D7-8C2B-F1097AB75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143000"/>
            <a:ext cx="2133600" cy="55387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</p:txBody>
      </p:sp>
      <p:sp>
        <p:nvSpPr>
          <p:cNvPr id="43017" name="Rectangle 9">
            <a:extLst>
              <a:ext uri="{FF2B5EF4-FFF2-40B4-BE49-F238E27FC236}">
                <a16:creationId xmlns:a16="http://schemas.microsoft.com/office/drawing/2014/main" id="{BE9DCD8D-8CF2-4BD8-8648-505BCC7CF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143000"/>
            <a:ext cx="2057400" cy="55387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b="1"/>
              <a:t>Type(s)</a:t>
            </a:r>
          </a:p>
          <a:p>
            <a:pPr>
              <a:buFontTx/>
              <a:buNone/>
            </a:pPr>
            <a:endParaRPr lang="en-US" altLang="en-US" sz="1600" b="1"/>
          </a:p>
        </p:txBody>
      </p:sp>
      <p:sp>
        <p:nvSpPr>
          <p:cNvPr id="43018" name="Rectangle 10">
            <a:extLst>
              <a:ext uri="{FF2B5EF4-FFF2-40B4-BE49-F238E27FC236}">
                <a16:creationId xmlns:a16="http://schemas.microsoft.com/office/drawing/2014/main" id="{BB0382BF-1C4D-48F1-BE83-AC786789A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143000"/>
            <a:ext cx="2971800" cy="55387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buFontTx/>
              <a:buNone/>
            </a:pPr>
            <a:r>
              <a:rPr lang="en-US" altLang="en-US" sz="2000" b="1"/>
              <a:t>Lesion</a:t>
            </a:r>
          </a:p>
          <a:p>
            <a:pPr>
              <a:buFontTx/>
              <a:buNone/>
            </a:pPr>
            <a:endParaRPr lang="en-US" altLang="en-US" sz="1600" b="1"/>
          </a:p>
        </p:txBody>
      </p:sp>
      <p:sp>
        <p:nvSpPr>
          <p:cNvPr id="43019" name="Rectangle 11">
            <a:extLst>
              <a:ext uri="{FF2B5EF4-FFF2-40B4-BE49-F238E27FC236}">
                <a16:creationId xmlns:a16="http://schemas.microsoft.com/office/drawing/2014/main" id="{AFAB0C85-CE00-4A29-9FDC-BD1A8E389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066800"/>
            <a:ext cx="2209800" cy="56149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000" b="1"/>
              <a:t>Comedonal lesions</a:t>
            </a:r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000" b="1"/>
              <a:t>Topical retinoid</a:t>
            </a:r>
          </a:p>
          <a:p>
            <a:pPr>
              <a:buFontTx/>
              <a:buNone/>
            </a:pPr>
            <a:r>
              <a:rPr lang="en-US" altLang="en-US" sz="2000" b="1"/>
              <a:t>Azelaic acid</a:t>
            </a:r>
          </a:p>
          <a:p>
            <a:pPr>
              <a:buFontTx/>
              <a:buNone/>
            </a:pPr>
            <a:r>
              <a:rPr lang="en-US" altLang="en-US" sz="2000" b="1"/>
              <a:t>Salicylic acid</a:t>
            </a:r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900" b="1"/>
          </a:p>
          <a:p>
            <a:pPr>
              <a:buFontTx/>
              <a:buNone/>
            </a:pPr>
            <a:r>
              <a:rPr lang="en-US" altLang="en-US" sz="2000" b="1"/>
              <a:t>If results unsatisfactory</a:t>
            </a:r>
          </a:p>
          <a:p>
            <a:pPr>
              <a:buFontTx/>
              <a:buNone/>
            </a:pPr>
            <a:r>
              <a:rPr lang="en-US" altLang="en-US" sz="2000" b="1"/>
              <a:t>Increase strength or change medications</a:t>
            </a:r>
          </a:p>
        </p:txBody>
      </p:sp>
      <p:sp>
        <p:nvSpPr>
          <p:cNvPr id="43020" name="Line 12">
            <a:extLst>
              <a:ext uri="{FF2B5EF4-FFF2-40B4-BE49-F238E27FC236}">
                <a16:creationId xmlns:a16="http://schemas.microsoft.com/office/drawing/2014/main" id="{829A982E-3EAB-40EA-8917-BC91912EEC5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1" name="Line 13">
            <a:extLst>
              <a:ext uri="{FF2B5EF4-FFF2-40B4-BE49-F238E27FC236}">
                <a16:creationId xmlns:a16="http://schemas.microsoft.com/office/drawing/2014/main" id="{E6A69387-9262-4EAE-B066-E7EF36933A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681788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2" name="Line 14">
            <a:extLst>
              <a:ext uri="{FF2B5EF4-FFF2-40B4-BE49-F238E27FC236}">
                <a16:creationId xmlns:a16="http://schemas.microsoft.com/office/drawing/2014/main" id="{805680FF-8DDD-4C68-9A93-5185C43CB56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0" cy="5538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3" name="Line 15">
            <a:extLst>
              <a:ext uri="{FF2B5EF4-FFF2-40B4-BE49-F238E27FC236}">
                <a16:creationId xmlns:a16="http://schemas.microsoft.com/office/drawing/2014/main" id="{3A8846C7-C164-4BC4-886D-1B3081E1CDC1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1143000"/>
            <a:ext cx="0" cy="5538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4" name="Line 16">
            <a:extLst>
              <a:ext uri="{FF2B5EF4-FFF2-40B4-BE49-F238E27FC236}">
                <a16:creationId xmlns:a16="http://schemas.microsoft.com/office/drawing/2014/main" id="{F38A27E9-D90F-48A4-9712-08DD18E7FD0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1143000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5" name="Line 17">
            <a:extLst>
              <a:ext uri="{FF2B5EF4-FFF2-40B4-BE49-F238E27FC236}">
                <a16:creationId xmlns:a16="http://schemas.microsoft.com/office/drawing/2014/main" id="{44DBB207-8C82-4160-ACDA-5C5CD219E4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143000"/>
            <a:ext cx="29718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6" name="Line 18">
            <a:extLst>
              <a:ext uri="{FF2B5EF4-FFF2-40B4-BE49-F238E27FC236}">
                <a16:creationId xmlns:a16="http://schemas.microsoft.com/office/drawing/2014/main" id="{25872E77-83AA-4A5A-B66F-5534EA335B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6681788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7" name="Line 19">
            <a:extLst>
              <a:ext uri="{FF2B5EF4-FFF2-40B4-BE49-F238E27FC236}">
                <a16:creationId xmlns:a16="http://schemas.microsoft.com/office/drawing/2014/main" id="{344E6ECE-7B2A-4835-9A0E-5033F222572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6681788"/>
            <a:ext cx="29718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8" name="Line 20">
            <a:extLst>
              <a:ext uri="{FF2B5EF4-FFF2-40B4-BE49-F238E27FC236}">
                <a16:creationId xmlns:a16="http://schemas.microsoft.com/office/drawing/2014/main" id="{65401B02-D21F-454D-A41A-324DC6950DC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1143000"/>
            <a:ext cx="2133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9" name="Line 21">
            <a:extLst>
              <a:ext uri="{FF2B5EF4-FFF2-40B4-BE49-F238E27FC236}">
                <a16:creationId xmlns:a16="http://schemas.microsoft.com/office/drawing/2014/main" id="{9346971C-4D6D-41D2-9250-F78B4416D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6681788"/>
            <a:ext cx="2133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0" name="Line 22">
            <a:extLst>
              <a:ext uri="{FF2B5EF4-FFF2-40B4-BE49-F238E27FC236}">
                <a16:creationId xmlns:a16="http://schemas.microsoft.com/office/drawing/2014/main" id="{2E9E6DCE-113C-4B6A-B527-709CE127A67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708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1" name="Line 23">
            <a:extLst>
              <a:ext uri="{FF2B5EF4-FFF2-40B4-BE49-F238E27FC236}">
                <a16:creationId xmlns:a16="http://schemas.microsoft.com/office/drawing/2014/main" id="{06A90247-47E4-41A4-8127-0CEFC96B71D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1524000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2" name="Line 24">
            <a:extLst>
              <a:ext uri="{FF2B5EF4-FFF2-40B4-BE49-F238E27FC236}">
                <a16:creationId xmlns:a16="http://schemas.microsoft.com/office/drawing/2014/main" id="{6CE76D5E-E0CB-45BC-9AD0-9A276D4BECE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6" name="Line 28">
            <a:extLst>
              <a:ext uri="{FF2B5EF4-FFF2-40B4-BE49-F238E27FC236}">
                <a16:creationId xmlns:a16="http://schemas.microsoft.com/office/drawing/2014/main" id="{5C0EC632-183E-44BF-84BE-5AAFB419CD7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362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3" name="Line 35">
            <a:extLst>
              <a:ext uri="{FF2B5EF4-FFF2-40B4-BE49-F238E27FC236}">
                <a16:creationId xmlns:a16="http://schemas.microsoft.com/office/drawing/2014/main" id="{A4E265B0-6710-4B52-B909-E1C7631A1F9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038600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ver dir="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>
            <a:extLst>
              <a:ext uri="{FF2B5EF4-FFF2-40B4-BE49-F238E27FC236}">
                <a16:creationId xmlns:a16="http://schemas.microsoft.com/office/drawing/2014/main" id="{431CF29C-152B-46C4-9384-4C48DCE6A5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35" name="Rectangle 3">
            <a:extLst>
              <a:ext uri="{FF2B5EF4-FFF2-40B4-BE49-F238E27FC236}">
                <a16:creationId xmlns:a16="http://schemas.microsoft.com/office/drawing/2014/main" id="{BC22CA2F-7DD0-4552-93A3-A1F5B4E85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990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08C6023F-9FDF-48DE-A00E-FD570CE78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09600"/>
            <a:ext cx="6324600" cy="381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4B1A1D22-70CE-411C-A3A1-B78178610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EC4B5CF4-A6C9-4425-B64D-2306E2B4D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19400"/>
            <a:ext cx="807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endParaRPr lang="en-US" altLang="en-US" sz="2800">
              <a:solidFill>
                <a:schemeClr val="bg1"/>
              </a:solidFill>
            </a:endParaRPr>
          </a:p>
        </p:txBody>
      </p:sp>
      <p:sp>
        <p:nvSpPr>
          <p:cNvPr id="44040" name="Rectangle 8">
            <a:extLst>
              <a:ext uri="{FF2B5EF4-FFF2-40B4-BE49-F238E27FC236}">
                <a16:creationId xmlns:a16="http://schemas.microsoft.com/office/drawing/2014/main" id="{144431BB-A6E1-44EE-A7E1-67B8F2EF3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143000"/>
            <a:ext cx="2133600" cy="55387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900" b="1"/>
          </a:p>
        </p:txBody>
      </p:sp>
      <p:sp>
        <p:nvSpPr>
          <p:cNvPr id="44041" name="Rectangle 9">
            <a:extLst>
              <a:ext uri="{FF2B5EF4-FFF2-40B4-BE49-F238E27FC236}">
                <a16:creationId xmlns:a16="http://schemas.microsoft.com/office/drawing/2014/main" id="{9FB1DFA8-34D9-4E9F-A8EA-BFB0ECB2F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143000"/>
            <a:ext cx="2057400" cy="55387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b="1"/>
              <a:t>           Type(s)</a:t>
            </a:r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900" b="1"/>
          </a:p>
        </p:txBody>
      </p:sp>
      <p:sp>
        <p:nvSpPr>
          <p:cNvPr id="44042" name="Rectangle 10">
            <a:extLst>
              <a:ext uri="{FF2B5EF4-FFF2-40B4-BE49-F238E27FC236}">
                <a16:creationId xmlns:a16="http://schemas.microsoft.com/office/drawing/2014/main" id="{023B593F-9984-4FD1-99C5-1573A8187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166813"/>
            <a:ext cx="2971800" cy="5538787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b="1"/>
              <a:t>               Lesion</a:t>
            </a:r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400" b="1"/>
              <a:t>Mixed comedonal lesions and papulopustules</a:t>
            </a:r>
          </a:p>
          <a:p>
            <a:pPr>
              <a:buFontTx/>
              <a:buNone/>
            </a:pPr>
            <a:endParaRPr lang="en-US" altLang="en-US" sz="2400" b="1"/>
          </a:p>
          <a:p>
            <a:pPr>
              <a:buFontTx/>
              <a:buNone/>
            </a:pPr>
            <a:endParaRPr lang="en-US" altLang="en-US" sz="2400" b="1"/>
          </a:p>
        </p:txBody>
      </p:sp>
      <p:sp>
        <p:nvSpPr>
          <p:cNvPr id="44043" name="Rectangle 11">
            <a:extLst>
              <a:ext uri="{FF2B5EF4-FFF2-40B4-BE49-F238E27FC236}">
                <a16:creationId xmlns:a16="http://schemas.microsoft.com/office/drawing/2014/main" id="{312B2D07-EA85-421A-93FF-3D0A81B6D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090613"/>
            <a:ext cx="2438400" cy="5614987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000" b="1"/>
              <a:t>Comedonal lesions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000" b="1"/>
              <a:t>Topical retinoid</a:t>
            </a:r>
          </a:p>
          <a:p>
            <a:pPr>
              <a:buFontTx/>
              <a:buNone/>
            </a:pPr>
            <a:r>
              <a:rPr lang="en-US" altLang="en-US" sz="2000" b="1"/>
              <a:t>Azelaic acid</a:t>
            </a:r>
          </a:p>
          <a:p>
            <a:pPr>
              <a:buFontTx/>
              <a:buNone/>
            </a:pPr>
            <a:r>
              <a:rPr lang="en-US" altLang="en-US" sz="2000" b="1"/>
              <a:t>Salicylic acid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If results unsatisfactory</a:t>
            </a:r>
          </a:p>
          <a:p>
            <a:pPr>
              <a:buFontTx/>
              <a:buNone/>
            </a:pPr>
            <a:r>
              <a:rPr lang="en-US" altLang="en-US" sz="2000" b="1"/>
              <a:t>Increase strength or change medications</a:t>
            </a:r>
          </a:p>
        </p:txBody>
      </p:sp>
      <p:sp>
        <p:nvSpPr>
          <p:cNvPr id="44044" name="Line 12">
            <a:extLst>
              <a:ext uri="{FF2B5EF4-FFF2-40B4-BE49-F238E27FC236}">
                <a16:creationId xmlns:a16="http://schemas.microsoft.com/office/drawing/2014/main" id="{34AA6D5B-997B-4EE3-9301-7FE7D6468DE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5" name="Line 13">
            <a:extLst>
              <a:ext uri="{FF2B5EF4-FFF2-40B4-BE49-F238E27FC236}">
                <a16:creationId xmlns:a16="http://schemas.microsoft.com/office/drawing/2014/main" id="{CC19772B-C1FC-44DA-9D79-CB0CD66545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681788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6" name="Line 14">
            <a:extLst>
              <a:ext uri="{FF2B5EF4-FFF2-40B4-BE49-F238E27FC236}">
                <a16:creationId xmlns:a16="http://schemas.microsoft.com/office/drawing/2014/main" id="{89061E21-FE3E-4CCC-AC74-EE6B2A0851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0" cy="5538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7" name="Line 15">
            <a:extLst>
              <a:ext uri="{FF2B5EF4-FFF2-40B4-BE49-F238E27FC236}">
                <a16:creationId xmlns:a16="http://schemas.microsoft.com/office/drawing/2014/main" id="{9FB7CAA8-9695-48EF-A2C5-14BDDE3F5FB5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1143000"/>
            <a:ext cx="0" cy="5538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8" name="Line 16">
            <a:extLst>
              <a:ext uri="{FF2B5EF4-FFF2-40B4-BE49-F238E27FC236}">
                <a16:creationId xmlns:a16="http://schemas.microsoft.com/office/drawing/2014/main" id="{10E89FCC-B244-473E-8582-BE874A73B35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1143000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9" name="Line 17">
            <a:extLst>
              <a:ext uri="{FF2B5EF4-FFF2-40B4-BE49-F238E27FC236}">
                <a16:creationId xmlns:a16="http://schemas.microsoft.com/office/drawing/2014/main" id="{5A68FD74-89EC-4AC1-A4AA-D653398E161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143000"/>
            <a:ext cx="29718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0" name="Line 18">
            <a:extLst>
              <a:ext uri="{FF2B5EF4-FFF2-40B4-BE49-F238E27FC236}">
                <a16:creationId xmlns:a16="http://schemas.microsoft.com/office/drawing/2014/main" id="{391CBB90-8C78-4D05-B815-5CD10C6DE40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6681788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1" name="Line 19">
            <a:extLst>
              <a:ext uri="{FF2B5EF4-FFF2-40B4-BE49-F238E27FC236}">
                <a16:creationId xmlns:a16="http://schemas.microsoft.com/office/drawing/2014/main" id="{9525DC88-AD8D-4CA7-9977-733F2A31F3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6681788"/>
            <a:ext cx="29718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2" name="Line 20">
            <a:extLst>
              <a:ext uri="{FF2B5EF4-FFF2-40B4-BE49-F238E27FC236}">
                <a16:creationId xmlns:a16="http://schemas.microsoft.com/office/drawing/2014/main" id="{ECDFE367-9EA4-471E-82EF-8467333E37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1143000"/>
            <a:ext cx="2133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3" name="Line 21">
            <a:extLst>
              <a:ext uri="{FF2B5EF4-FFF2-40B4-BE49-F238E27FC236}">
                <a16:creationId xmlns:a16="http://schemas.microsoft.com/office/drawing/2014/main" id="{4C86B7C8-9523-4052-9E0F-28C32BA614E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6681788"/>
            <a:ext cx="2133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4" name="Line 22">
            <a:extLst>
              <a:ext uri="{FF2B5EF4-FFF2-40B4-BE49-F238E27FC236}">
                <a16:creationId xmlns:a16="http://schemas.microsoft.com/office/drawing/2014/main" id="{0A970352-6AFE-4BC8-AF54-5F2306C3393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708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5" name="Line 23">
            <a:extLst>
              <a:ext uri="{FF2B5EF4-FFF2-40B4-BE49-F238E27FC236}">
                <a16:creationId xmlns:a16="http://schemas.microsoft.com/office/drawing/2014/main" id="{E1D3F886-72D2-48C2-A765-3C479DF2E7E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1524000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6" name="Line 24">
            <a:extLst>
              <a:ext uri="{FF2B5EF4-FFF2-40B4-BE49-F238E27FC236}">
                <a16:creationId xmlns:a16="http://schemas.microsoft.com/office/drawing/2014/main" id="{3378B0F9-2194-42B3-BAF7-9F2AD8B8D3E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7" name="Line 25">
            <a:extLst>
              <a:ext uri="{FF2B5EF4-FFF2-40B4-BE49-F238E27FC236}">
                <a16:creationId xmlns:a16="http://schemas.microsoft.com/office/drawing/2014/main" id="{E37789D0-F05B-4833-99F2-5F9701C0DC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0" name="Line 28">
            <a:extLst>
              <a:ext uri="{FF2B5EF4-FFF2-40B4-BE49-F238E27FC236}">
                <a16:creationId xmlns:a16="http://schemas.microsoft.com/office/drawing/2014/main" id="{57C4EDD6-B3BD-44D8-9AD3-EAEE80E491E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1336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7" name="Line 35">
            <a:extLst>
              <a:ext uri="{FF2B5EF4-FFF2-40B4-BE49-F238E27FC236}">
                <a16:creationId xmlns:a16="http://schemas.microsoft.com/office/drawing/2014/main" id="{9EAEAD77-BE91-4523-99DC-10E93974373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038600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ver dir="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>
            <a:extLst>
              <a:ext uri="{FF2B5EF4-FFF2-40B4-BE49-F238E27FC236}">
                <a16:creationId xmlns:a16="http://schemas.microsoft.com/office/drawing/2014/main" id="{7216C2C2-98BD-49E7-B887-52971FFC3F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03" name="Rectangle 3">
            <a:extLst>
              <a:ext uri="{FF2B5EF4-FFF2-40B4-BE49-F238E27FC236}">
                <a16:creationId xmlns:a16="http://schemas.microsoft.com/office/drawing/2014/main" id="{16DA9F0C-468C-4A16-8E30-8251DCCA0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990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A4F5CA53-FF5C-4B03-A4E1-6B29E2F9F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09600"/>
            <a:ext cx="6324600" cy="381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51205" name="Text Box 5">
            <a:extLst>
              <a:ext uri="{FF2B5EF4-FFF2-40B4-BE49-F238E27FC236}">
                <a16:creationId xmlns:a16="http://schemas.microsoft.com/office/drawing/2014/main" id="{910A9823-01A8-40C5-8E1F-0C56AF977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id="{FE351D7A-0BBF-49DB-B65D-BA8663C10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19400"/>
            <a:ext cx="807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endParaRPr lang="en-US" altLang="en-US" sz="2800">
              <a:solidFill>
                <a:schemeClr val="bg1"/>
              </a:solidFill>
            </a:endParaRPr>
          </a:p>
        </p:txBody>
      </p:sp>
      <p:sp>
        <p:nvSpPr>
          <p:cNvPr id="51208" name="Rectangle 8">
            <a:extLst>
              <a:ext uri="{FF2B5EF4-FFF2-40B4-BE49-F238E27FC236}">
                <a16:creationId xmlns:a16="http://schemas.microsoft.com/office/drawing/2014/main" id="{39CDC4D9-24EC-4FAC-8932-0B76D9B3C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143000"/>
            <a:ext cx="2133600" cy="55387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</p:txBody>
      </p:sp>
      <p:sp>
        <p:nvSpPr>
          <p:cNvPr id="51209" name="Rectangle 9">
            <a:extLst>
              <a:ext uri="{FF2B5EF4-FFF2-40B4-BE49-F238E27FC236}">
                <a16:creationId xmlns:a16="http://schemas.microsoft.com/office/drawing/2014/main" id="{BD636CD1-77D3-4B2B-9F38-961D4E59E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143000"/>
            <a:ext cx="2057400" cy="55387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b="1"/>
              <a:t>Type(s)</a:t>
            </a:r>
          </a:p>
          <a:p>
            <a:pPr>
              <a:buFontTx/>
              <a:buNone/>
            </a:pPr>
            <a:endParaRPr lang="en-US" altLang="en-US" sz="1600" b="1"/>
          </a:p>
        </p:txBody>
      </p:sp>
      <p:sp>
        <p:nvSpPr>
          <p:cNvPr id="51210" name="Rectangle 10">
            <a:extLst>
              <a:ext uri="{FF2B5EF4-FFF2-40B4-BE49-F238E27FC236}">
                <a16:creationId xmlns:a16="http://schemas.microsoft.com/office/drawing/2014/main" id="{A0413C5D-8491-4CB0-9984-D75C81490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219200"/>
            <a:ext cx="4267200" cy="54625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b="1"/>
              <a:t>           Lesion                       Types</a:t>
            </a:r>
          </a:p>
          <a:p>
            <a:pPr>
              <a:buFontTx/>
              <a:buNone/>
            </a:pPr>
            <a:r>
              <a:rPr lang="en-US" altLang="en-US" sz="1600" b="1"/>
              <a:t> </a:t>
            </a:r>
          </a:p>
          <a:p>
            <a:pPr>
              <a:buFontTx/>
              <a:buNone/>
            </a:pPr>
            <a:r>
              <a:rPr lang="en-US" altLang="en-US" sz="2400" b="1"/>
              <a:t>Mixed comedonal lesions and papulopustules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400" b="1"/>
              <a:t>Retinoid+topical antibiotics</a:t>
            </a:r>
          </a:p>
          <a:p>
            <a:pPr>
              <a:buFontTx/>
              <a:buNone/>
            </a:pPr>
            <a:r>
              <a:rPr lang="en-US" altLang="en-US" sz="2400" b="1"/>
              <a:t>Retinoid+benzoyl peroxide</a:t>
            </a:r>
          </a:p>
          <a:p>
            <a:pPr>
              <a:buFontTx/>
              <a:buNone/>
            </a:pPr>
            <a:r>
              <a:rPr lang="en-US" altLang="en-US" sz="2400" b="1"/>
              <a:t>Retinoid+benzoyl peroxide+topical antibiotics</a:t>
            </a:r>
          </a:p>
          <a:p>
            <a:pPr>
              <a:buFontTx/>
              <a:buNone/>
            </a:pPr>
            <a:r>
              <a:rPr lang="en-US" altLang="en-US" sz="2400" b="1"/>
              <a:t>Azelaic acid+benzoyl peroxide</a:t>
            </a:r>
          </a:p>
          <a:p>
            <a:pPr>
              <a:buFontTx/>
              <a:buNone/>
            </a:pPr>
            <a:r>
              <a:rPr lang="en-US" altLang="en-US" sz="2400" b="1"/>
              <a:t>Azelaic acid+topical antibiotics</a:t>
            </a:r>
          </a:p>
          <a:p>
            <a:pPr>
              <a:buFontTx/>
              <a:buNone/>
            </a:pPr>
            <a:endParaRPr lang="en-US" altLang="en-US" sz="2400" b="1"/>
          </a:p>
          <a:p>
            <a:pPr>
              <a:buFontTx/>
              <a:buNone/>
            </a:pPr>
            <a:endParaRPr lang="en-US" altLang="en-US" sz="1400" b="1"/>
          </a:p>
        </p:txBody>
      </p:sp>
      <p:sp>
        <p:nvSpPr>
          <p:cNvPr id="51211" name="Rectangle 11">
            <a:extLst>
              <a:ext uri="{FF2B5EF4-FFF2-40B4-BE49-F238E27FC236}">
                <a16:creationId xmlns:a16="http://schemas.microsoft.com/office/drawing/2014/main" id="{238E2429-5B6F-43C1-82C3-B675E0217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143000"/>
            <a:ext cx="2438400" cy="55387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000" b="1"/>
              <a:t>Comedonal lesions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Topical retinoid</a:t>
            </a:r>
          </a:p>
          <a:p>
            <a:pPr>
              <a:buFontTx/>
              <a:buNone/>
            </a:pPr>
            <a:r>
              <a:rPr lang="en-US" altLang="en-US" sz="2000" b="1"/>
              <a:t>Azelaic acid</a:t>
            </a:r>
          </a:p>
          <a:p>
            <a:pPr>
              <a:buFontTx/>
              <a:buNone/>
            </a:pPr>
            <a:r>
              <a:rPr lang="en-US" altLang="en-US" sz="2000" b="1"/>
              <a:t>Salicylic acid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If results unsatisfactory</a:t>
            </a:r>
          </a:p>
          <a:p>
            <a:pPr>
              <a:buFontTx/>
              <a:buNone/>
            </a:pPr>
            <a:r>
              <a:rPr lang="en-US" altLang="en-US" sz="2000" b="1"/>
              <a:t>Increase strength or change medications</a:t>
            </a:r>
          </a:p>
        </p:txBody>
      </p:sp>
      <p:sp>
        <p:nvSpPr>
          <p:cNvPr id="51212" name="Line 12">
            <a:extLst>
              <a:ext uri="{FF2B5EF4-FFF2-40B4-BE49-F238E27FC236}">
                <a16:creationId xmlns:a16="http://schemas.microsoft.com/office/drawing/2014/main" id="{7B330C1A-1FA5-478C-A9BF-5F51635CD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3" name="Line 13">
            <a:extLst>
              <a:ext uri="{FF2B5EF4-FFF2-40B4-BE49-F238E27FC236}">
                <a16:creationId xmlns:a16="http://schemas.microsoft.com/office/drawing/2014/main" id="{A9F074A0-36A3-40FD-AA86-6E06EDBF70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681788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4" name="Line 14">
            <a:extLst>
              <a:ext uri="{FF2B5EF4-FFF2-40B4-BE49-F238E27FC236}">
                <a16:creationId xmlns:a16="http://schemas.microsoft.com/office/drawing/2014/main" id="{D39D4C94-53E8-437E-BFDC-A61F4A25CC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0" cy="5538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5" name="Line 15">
            <a:extLst>
              <a:ext uri="{FF2B5EF4-FFF2-40B4-BE49-F238E27FC236}">
                <a16:creationId xmlns:a16="http://schemas.microsoft.com/office/drawing/2014/main" id="{015DC135-860A-4E7C-9B2D-9C17176EB22A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1143000"/>
            <a:ext cx="0" cy="5538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6" name="Line 16">
            <a:extLst>
              <a:ext uri="{FF2B5EF4-FFF2-40B4-BE49-F238E27FC236}">
                <a16:creationId xmlns:a16="http://schemas.microsoft.com/office/drawing/2014/main" id="{BF0A50D2-C66A-4B8D-BB29-4CB274427D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1143000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7" name="Line 17">
            <a:extLst>
              <a:ext uri="{FF2B5EF4-FFF2-40B4-BE49-F238E27FC236}">
                <a16:creationId xmlns:a16="http://schemas.microsoft.com/office/drawing/2014/main" id="{E407C497-8F31-4DBD-A8EE-0DE6991C25E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143000"/>
            <a:ext cx="29718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8" name="Line 18">
            <a:extLst>
              <a:ext uri="{FF2B5EF4-FFF2-40B4-BE49-F238E27FC236}">
                <a16:creationId xmlns:a16="http://schemas.microsoft.com/office/drawing/2014/main" id="{43815F7C-BC3E-46A9-966B-9A2242C2D7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6681788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9" name="Line 19">
            <a:extLst>
              <a:ext uri="{FF2B5EF4-FFF2-40B4-BE49-F238E27FC236}">
                <a16:creationId xmlns:a16="http://schemas.microsoft.com/office/drawing/2014/main" id="{B0DDC185-EE97-4AB9-9E72-7E34E0F81C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6681788"/>
            <a:ext cx="29718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0" name="Line 20">
            <a:extLst>
              <a:ext uri="{FF2B5EF4-FFF2-40B4-BE49-F238E27FC236}">
                <a16:creationId xmlns:a16="http://schemas.microsoft.com/office/drawing/2014/main" id="{3C7A6E3D-5899-483F-B5B1-2E5C6B632D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1143000"/>
            <a:ext cx="2133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1" name="Line 21">
            <a:extLst>
              <a:ext uri="{FF2B5EF4-FFF2-40B4-BE49-F238E27FC236}">
                <a16:creationId xmlns:a16="http://schemas.microsoft.com/office/drawing/2014/main" id="{33F986B8-6FED-46F8-B0BA-510005C57BA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6681788"/>
            <a:ext cx="2133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2" name="Line 22">
            <a:extLst>
              <a:ext uri="{FF2B5EF4-FFF2-40B4-BE49-F238E27FC236}">
                <a16:creationId xmlns:a16="http://schemas.microsoft.com/office/drawing/2014/main" id="{C160B783-29B8-462A-9410-F4C14E978F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708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3" name="Line 23">
            <a:extLst>
              <a:ext uri="{FF2B5EF4-FFF2-40B4-BE49-F238E27FC236}">
                <a16:creationId xmlns:a16="http://schemas.microsoft.com/office/drawing/2014/main" id="{96756E9A-496E-451D-8600-C4D22F131EA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1524000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4" name="Line 24">
            <a:extLst>
              <a:ext uri="{FF2B5EF4-FFF2-40B4-BE49-F238E27FC236}">
                <a16:creationId xmlns:a16="http://schemas.microsoft.com/office/drawing/2014/main" id="{12D19F12-E2DF-45C0-9D0D-CCE7E9C7944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5" name="Line 25">
            <a:extLst>
              <a:ext uri="{FF2B5EF4-FFF2-40B4-BE49-F238E27FC236}">
                <a16:creationId xmlns:a16="http://schemas.microsoft.com/office/drawing/2014/main" id="{F3C3AD62-7335-41FC-843E-415E79F8B0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8" name="Line 28">
            <a:extLst>
              <a:ext uri="{FF2B5EF4-FFF2-40B4-BE49-F238E27FC236}">
                <a16:creationId xmlns:a16="http://schemas.microsoft.com/office/drawing/2014/main" id="{72381950-F6F6-4C2F-88C1-D971A43F71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362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1" name="Line 31">
            <a:extLst>
              <a:ext uri="{FF2B5EF4-FFF2-40B4-BE49-F238E27FC236}">
                <a16:creationId xmlns:a16="http://schemas.microsoft.com/office/drawing/2014/main" id="{227A2E5A-961F-4FFB-BC0F-9FA98B5810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743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5" name="Line 35">
            <a:extLst>
              <a:ext uri="{FF2B5EF4-FFF2-40B4-BE49-F238E27FC236}">
                <a16:creationId xmlns:a16="http://schemas.microsoft.com/office/drawing/2014/main" id="{218CBB8C-A731-4EF7-A3D1-7344B8A79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038600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ver dir="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>
            <a:extLst>
              <a:ext uri="{FF2B5EF4-FFF2-40B4-BE49-F238E27FC236}">
                <a16:creationId xmlns:a16="http://schemas.microsoft.com/office/drawing/2014/main" id="{B22AA6EC-B53A-4A31-AFB9-D7B47B4AE4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227" name="Rectangle 3">
            <a:extLst>
              <a:ext uri="{FF2B5EF4-FFF2-40B4-BE49-F238E27FC236}">
                <a16:creationId xmlns:a16="http://schemas.microsoft.com/office/drawing/2014/main" id="{7A036630-BF14-4000-BD65-CDBA2F39F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990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3AB1DD07-E4DC-4F2D-BCFE-DF3669777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09600"/>
            <a:ext cx="6324600" cy="381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52229" name="Text Box 5">
            <a:extLst>
              <a:ext uri="{FF2B5EF4-FFF2-40B4-BE49-F238E27FC236}">
                <a16:creationId xmlns:a16="http://schemas.microsoft.com/office/drawing/2014/main" id="{97CC721E-4BD5-4B55-96A2-6D38EA6A2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52230" name="Rectangle 6">
            <a:extLst>
              <a:ext uri="{FF2B5EF4-FFF2-40B4-BE49-F238E27FC236}">
                <a16:creationId xmlns:a16="http://schemas.microsoft.com/office/drawing/2014/main" id="{25918CED-8CE7-4355-B58D-B0B306391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19400"/>
            <a:ext cx="807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endParaRPr lang="en-US" altLang="en-US" sz="2800">
              <a:solidFill>
                <a:schemeClr val="bg1"/>
              </a:solidFill>
            </a:endParaRPr>
          </a:p>
        </p:txBody>
      </p:sp>
      <p:sp>
        <p:nvSpPr>
          <p:cNvPr id="52232" name="Rectangle 8">
            <a:extLst>
              <a:ext uri="{FF2B5EF4-FFF2-40B4-BE49-F238E27FC236}">
                <a16:creationId xmlns:a16="http://schemas.microsoft.com/office/drawing/2014/main" id="{3601711D-962D-400F-8CBE-F489BF6F0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143000"/>
            <a:ext cx="2133600" cy="55387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</p:txBody>
      </p:sp>
      <p:sp>
        <p:nvSpPr>
          <p:cNvPr id="52233" name="Rectangle 9">
            <a:extLst>
              <a:ext uri="{FF2B5EF4-FFF2-40B4-BE49-F238E27FC236}">
                <a16:creationId xmlns:a16="http://schemas.microsoft.com/office/drawing/2014/main" id="{7C06A1D1-B4F4-4CC5-9899-BF4E77D17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143000"/>
            <a:ext cx="2057400" cy="55387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b="1"/>
              <a:t>Type(s)</a:t>
            </a:r>
          </a:p>
          <a:p>
            <a:pPr>
              <a:buFontTx/>
              <a:buNone/>
            </a:pPr>
            <a:endParaRPr lang="en-US" altLang="en-US" sz="1600" b="1"/>
          </a:p>
        </p:txBody>
      </p:sp>
      <p:sp>
        <p:nvSpPr>
          <p:cNvPr id="52234" name="Rectangle 10">
            <a:extLst>
              <a:ext uri="{FF2B5EF4-FFF2-40B4-BE49-F238E27FC236}">
                <a16:creationId xmlns:a16="http://schemas.microsoft.com/office/drawing/2014/main" id="{719F8BA0-83DD-437D-BA30-9E280E1C7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143000"/>
            <a:ext cx="3886200" cy="55387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b="1"/>
              <a:t>               Lesion                    Types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Mixed comedonal lesions and papulopustules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Retinoid+topical antibiotics</a:t>
            </a:r>
          </a:p>
          <a:p>
            <a:pPr>
              <a:buFontTx/>
              <a:buNone/>
            </a:pPr>
            <a:r>
              <a:rPr lang="en-US" altLang="en-US" sz="2000" b="1"/>
              <a:t>Retinoid+benzoyl peroxide</a:t>
            </a:r>
          </a:p>
          <a:p>
            <a:pPr>
              <a:buFontTx/>
              <a:buNone/>
            </a:pPr>
            <a:r>
              <a:rPr lang="en-US" altLang="en-US" sz="2000" b="1"/>
              <a:t>Retinoid+benzoyl peroxide+topical antibiotics</a:t>
            </a:r>
          </a:p>
          <a:p>
            <a:pPr>
              <a:buFontTx/>
              <a:buNone/>
            </a:pPr>
            <a:r>
              <a:rPr lang="en-US" altLang="en-US" sz="2000" b="1"/>
              <a:t>Azelaic acid+benzoyl peroxide</a:t>
            </a:r>
          </a:p>
          <a:p>
            <a:pPr>
              <a:buFontTx/>
              <a:buNone/>
            </a:pPr>
            <a:r>
              <a:rPr lang="en-US" altLang="en-US" sz="2000" b="1"/>
              <a:t>Azelaic acid+topical antibiotics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If results unsatisfactory prescribe topical retinoid+course of oral antibiotics</a:t>
            </a:r>
          </a:p>
        </p:txBody>
      </p:sp>
      <p:sp>
        <p:nvSpPr>
          <p:cNvPr id="52235" name="Rectangle 11">
            <a:extLst>
              <a:ext uri="{FF2B5EF4-FFF2-40B4-BE49-F238E27FC236}">
                <a16:creationId xmlns:a16="http://schemas.microsoft.com/office/drawing/2014/main" id="{9824C701-4466-40F2-B89D-6C8561B83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143000"/>
            <a:ext cx="2209800" cy="55387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000" b="1"/>
              <a:t>Comedonal lesions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Topical retinoid</a:t>
            </a:r>
          </a:p>
          <a:p>
            <a:pPr>
              <a:buFontTx/>
              <a:buNone/>
            </a:pPr>
            <a:r>
              <a:rPr lang="en-US" altLang="en-US" sz="2000" b="1"/>
              <a:t>Azelaic acid</a:t>
            </a:r>
          </a:p>
          <a:p>
            <a:pPr>
              <a:buFontTx/>
              <a:buNone/>
            </a:pPr>
            <a:r>
              <a:rPr lang="en-US" altLang="en-US" sz="2000" b="1"/>
              <a:t>Salicylic acid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If results unsatisfactory</a:t>
            </a:r>
          </a:p>
          <a:p>
            <a:pPr>
              <a:buFontTx/>
              <a:buNone/>
            </a:pPr>
            <a:r>
              <a:rPr lang="en-US" altLang="en-US" sz="2000" b="1"/>
              <a:t>Increase strength or change medications</a:t>
            </a:r>
          </a:p>
        </p:txBody>
      </p:sp>
      <p:sp>
        <p:nvSpPr>
          <p:cNvPr id="52236" name="Line 12">
            <a:extLst>
              <a:ext uri="{FF2B5EF4-FFF2-40B4-BE49-F238E27FC236}">
                <a16:creationId xmlns:a16="http://schemas.microsoft.com/office/drawing/2014/main" id="{76DEC976-DE33-49D1-B5F8-1F4AAE10E40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7" name="Line 13">
            <a:extLst>
              <a:ext uri="{FF2B5EF4-FFF2-40B4-BE49-F238E27FC236}">
                <a16:creationId xmlns:a16="http://schemas.microsoft.com/office/drawing/2014/main" id="{FF199FA3-F13C-4F56-994A-AE6B7CC4231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681788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8" name="Line 14">
            <a:extLst>
              <a:ext uri="{FF2B5EF4-FFF2-40B4-BE49-F238E27FC236}">
                <a16:creationId xmlns:a16="http://schemas.microsoft.com/office/drawing/2014/main" id="{12E6570E-0BA3-45E4-9015-BA8DA27879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0" cy="5538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9" name="Line 15">
            <a:extLst>
              <a:ext uri="{FF2B5EF4-FFF2-40B4-BE49-F238E27FC236}">
                <a16:creationId xmlns:a16="http://schemas.microsoft.com/office/drawing/2014/main" id="{534A24B2-0A1A-49AD-8B04-88E975F8A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1143000"/>
            <a:ext cx="0" cy="5538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0" name="Line 16">
            <a:extLst>
              <a:ext uri="{FF2B5EF4-FFF2-40B4-BE49-F238E27FC236}">
                <a16:creationId xmlns:a16="http://schemas.microsoft.com/office/drawing/2014/main" id="{210969C0-8819-4959-8A45-06EC7092E45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1143000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1" name="Line 17">
            <a:extLst>
              <a:ext uri="{FF2B5EF4-FFF2-40B4-BE49-F238E27FC236}">
                <a16:creationId xmlns:a16="http://schemas.microsoft.com/office/drawing/2014/main" id="{CC6568AD-4622-4EC4-8FCF-42F21CD734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143000"/>
            <a:ext cx="29718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2" name="Line 18">
            <a:extLst>
              <a:ext uri="{FF2B5EF4-FFF2-40B4-BE49-F238E27FC236}">
                <a16:creationId xmlns:a16="http://schemas.microsoft.com/office/drawing/2014/main" id="{7FD99405-211E-49B8-811D-28B7C06EF94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6681788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3" name="Line 19">
            <a:extLst>
              <a:ext uri="{FF2B5EF4-FFF2-40B4-BE49-F238E27FC236}">
                <a16:creationId xmlns:a16="http://schemas.microsoft.com/office/drawing/2014/main" id="{92735608-1D42-455A-AD1D-E24594BDB7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6681788"/>
            <a:ext cx="29718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4" name="Line 20">
            <a:extLst>
              <a:ext uri="{FF2B5EF4-FFF2-40B4-BE49-F238E27FC236}">
                <a16:creationId xmlns:a16="http://schemas.microsoft.com/office/drawing/2014/main" id="{6227E5C8-1AED-4FEC-8064-464AD59FE4D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1143000"/>
            <a:ext cx="2133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5" name="Line 21">
            <a:extLst>
              <a:ext uri="{FF2B5EF4-FFF2-40B4-BE49-F238E27FC236}">
                <a16:creationId xmlns:a16="http://schemas.microsoft.com/office/drawing/2014/main" id="{74CD9B6E-8BC5-4033-8878-E1138ACE0D6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6681788"/>
            <a:ext cx="2133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6" name="Line 22">
            <a:extLst>
              <a:ext uri="{FF2B5EF4-FFF2-40B4-BE49-F238E27FC236}">
                <a16:creationId xmlns:a16="http://schemas.microsoft.com/office/drawing/2014/main" id="{79D86365-BFB8-4418-9CED-142515836AC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708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7" name="Line 23">
            <a:extLst>
              <a:ext uri="{FF2B5EF4-FFF2-40B4-BE49-F238E27FC236}">
                <a16:creationId xmlns:a16="http://schemas.microsoft.com/office/drawing/2014/main" id="{57F3A708-A156-4602-9759-CF9B75FEF8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1524000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8" name="Line 24">
            <a:extLst>
              <a:ext uri="{FF2B5EF4-FFF2-40B4-BE49-F238E27FC236}">
                <a16:creationId xmlns:a16="http://schemas.microsoft.com/office/drawing/2014/main" id="{3D5F1BA1-6307-4900-9428-9D35CF42E5A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9" name="Line 25">
            <a:extLst>
              <a:ext uri="{FF2B5EF4-FFF2-40B4-BE49-F238E27FC236}">
                <a16:creationId xmlns:a16="http://schemas.microsoft.com/office/drawing/2014/main" id="{3DEB6355-1B1A-483B-9D4E-0DB3B9BC2D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2" name="Line 28">
            <a:extLst>
              <a:ext uri="{FF2B5EF4-FFF2-40B4-BE49-F238E27FC236}">
                <a16:creationId xmlns:a16="http://schemas.microsoft.com/office/drawing/2014/main" id="{415A2758-8611-48D1-9F9B-FB82550C641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362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5" name="Line 31">
            <a:extLst>
              <a:ext uri="{FF2B5EF4-FFF2-40B4-BE49-F238E27FC236}">
                <a16:creationId xmlns:a16="http://schemas.microsoft.com/office/drawing/2014/main" id="{DB4BE489-AD96-4DA0-8167-EE5FAA17C5E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667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6" name="Line 32">
            <a:extLst>
              <a:ext uri="{FF2B5EF4-FFF2-40B4-BE49-F238E27FC236}">
                <a16:creationId xmlns:a16="http://schemas.microsoft.com/office/drawing/2014/main" id="{A6E371E9-BA0F-41EC-B2C9-3B7E76B8CE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4102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9" name="Line 35">
            <a:extLst>
              <a:ext uri="{FF2B5EF4-FFF2-40B4-BE49-F238E27FC236}">
                <a16:creationId xmlns:a16="http://schemas.microsoft.com/office/drawing/2014/main" id="{7E299852-37E0-4A9C-9F34-7F83BEDBAA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038600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ver dir="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>
            <a:extLst>
              <a:ext uri="{FF2B5EF4-FFF2-40B4-BE49-F238E27FC236}">
                <a16:creationId xmlns:a16="http://schemas.microsoft.com/office/drawing/2014/main" id="{11A135A3-0215-41D7-B446-4067F73760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251" name="Rectangle 3">
            <a:extLst>
              <a:ext uri="{FF2B5EF4-FFF2-40B4-BE49-F238E27FC236}">
                <a16:creationId xmlns:a16="http://schemas.microsoft.com/office/drawing/2014/main" id="{C6DFF54B-22CF-44B3-907D-B7CD44A6F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990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6D78DFD3-3AF3-4CDD-8E56-3A7257707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09600"/>
            <a:ext cx="6324600" cy="381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53253" name="Text Box 5">
            <a:extLst>
              <a:ext uri="{FF2B5EF4-FFF2-40B4-BE49-F238E27FC236}">
                <a16:creationId xmlns:a16="http://schemas.microsoft.com/office/drawing/2014/main" id="{A6408919-297C-49FC-B259-66AC06B7E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02C9EAFA-5947-4BB0-BE2C-E8AD7B546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19400"/>
            <a:ext cx="807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endParaRPr lang="en-US" altLang="en-US" sz="2800">
              <a:solidFill>
                <a:schemeClr val="bg1"/>
              </a:solidFill>
            </a:endParaRPr>
          </a:p>
        </p:txBody>
      </p:sp>
      <p:sp>
        <p:nvSpPr>
          <p:cNvPr id="53256" name="Rectangle 8">
            <a:extLst>
              <a:ext uri="{FF2B5EF4-FFF2-40B4-BE49-F238E27FC236}">
                <a16:creationId xmlns:a16="http://schemas.microsoft.com/office/drawing/2014/main" id="{831D8286-1C97-4C8B-934A-3456ACCD4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219200"/>
            <a:ext cx="2133600" cy="54625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</p:txBody>
      </p:sp>
      <p:sp>
        <p:nvSpPr>
          <p:cNvPr id="53257" name="Rectangle 9">
            <a:extLst>
              <a:ext uri="{FF2B5EF4-FFF2-40B4-BE49-F238E27FC236}">
                <a16:creationId xmlns:a16="http://schemas.microsoft.com/office/drawing/2014/main" id="{81B16723-E8FE-4B1E-9A8A-E5FE0CC61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219200"/>
            <a:ext cx="2057400" cy="5486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b="1"/>
              <a:t>Type(s)</a:t>
            </a:r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400" b="1"/>
              <a:t>Papules and pustules</a:t>
            </a:r>
          </a:p>
          <a:p>
            <a:pPr>
              <a:buFontTx/>
              <a:buNone/>
            </a:pPr>
            <a:endParaRPr lang="en-US" altLang="en-US" sz="24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900" b="1"/>
          </a:p>
        </p:txBody>
      </p:sp>
      <p:sp>
        <p:nvSpPr>
          <p:cNvPr id="53258" name="Rectangle 10">
            <a:extLst>
              <a:ext uri="{FF2B5EF4-FFF2-40B4-BE49-F238E27FC236}">
                <a16:creationId xmlns:a16="http://schemas.microsoft.com/office/drawing/2014/main" id="{08A3D96B-0F2A-490B-8533-C9B8656CF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219200"/>
            <a:ext cx="3810000" cy="54625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b="1"/>
              <a:t>                  Lesion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Mixed comedonal lesions and papulopustules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Retinoid+topical antibiotics</a:t>
            </a:r>
          </a:p>
          <a:p>
            <a:pPr>
              <a:buFontTx/>
              <a:buNone/>
            </a:pPr>
            <a:r>
              <a:rPr lang="en-US" altLang="en-US" sz="2000" b="1"/>
              <a:t>Retinoid+benzoyl peroxide</a:t>
            </a:r>
          </a:p>
          <a:p>
            <a:pPr>
              <a:buFontTx/>
              <a:buNone/>
            </a:pPr>
            <a:r>
              <a:rPr lang="en-US" altLang="en-US" sz="2000" b="1"/>
              <a:t>Retinoid+benzoyl peroxide+topical antibiotics</a:t>
            </a:r>
          </a:p>
          <a:p>
            <a:pPr>
              <a:buFontTx/>
              <a:buNone/>
            </a:pPr>
            <a:r>
              <a:rPr lang="en-US" altLang="en-US" sz="2000" b="1"/>
              <a:t>Azelaic acid+benzoyl peroxide</a:t>
            </a:r>
          </a:p>
          <a:p>
            <a:pPr>
              <a:buFontTx/>
              <a:buNone/>
            </a:pPr>
            <a:r>
              <a:rPr lang="en-US" altLang="en-US" sz="2000" b="1"/>
              <a:t>Azelaic acid+topical antibiotics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If results unsatisfactory prescribe topical retinoid+course of oral antibiotics</a:t>
            </a:r>
          </a:p>
        </p:txBody>
      </p:sp>
      <p:sp>
        <p:nvSpPr>
          <p:cNvPr id="53259" name="Rectangle 11">
            <a:extLst>
              <a:ext uri="{FF2B5EF4-FFF2-40B4-BE49-F238E27FC236}">
                <a16:creationId xmlns:a16="http://schemas.microsoft.com/office/drawing/2014/main" id="{11C087E8-49F1-41E0-AAFC-9B078612E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19200"/>
            <a:ext cx="2362200" cy="54625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000" b="1"/>
              <a:t>Comedonal lesions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Topical retinoid</a:t>
            </a:r>
          </a:p>
          <a:p>
            <a:pPr>
              <a:buFontTx/>
              <a:buNone/>
            </a:pPr>
            <a:r>
              <a:rPr lang="en-US" altLang="en-US" sz="2000" b="1"/>
              <a:t>Azelaic acid</a:t>
            </a:r>
          </a:p>
          <a:p>
            <a:pPr>
              <a:buFontTx/>
              <a:buNone/>
            </a:pPr>
            <a:r>
              <a:rPr lang="en-US" altLang="en-US" sz="2000" b="1"/>
              <a:t>Salicylic acid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If results unsatisfactory</a:t>
            </a:r>
          </a:p>
          <a:p>
            <a:pPr>
              <a:buFontTx/>
              <a:buNone/>
            </a:pPr>
            <a:r>
              <a:rPr lang="en-US" altLang="en-US" sz="2000" b="1"/>
              <a:t>Increase strength or change medications</a:t>
            </a:r>
          </a:p>
        </p:txBody>
      </p:sp>
      <p:sp>
        <p:nvSpPr>
          <p:cNvPr id="53260" name="Line 12">
            <a:extLst>
              <a:ext uri="{FF2B5EF4-FFF2-40B4-BE49-F238E27FC236}">
                <a16:creationId xmlns:a16="http://schemas.microsoft.com/office/drawing/2014/main" id="{1938B7D5-1EF3-4C62-AA30-895B658279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1" name="Line 13">
            <a:extLst>
              <a:ext uri="{FF2B5EF4-FFF2-40B4-BE49-F238E27FC236}">
                <a16:creationId xmlns:a16="http://schemas.microsoft.com/office/drawing/2014/main" id="{F70E7F26-D01C-4279-9878-82B037C0F64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681788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2" name="Line 14">
            <a:extLst>
              <a:ext uri="{FF2B5EF4-FFF2-40B4-BE49-F238E27FC236}">
                <a16:creationId xmlns:a16="http://schemas.microsoft.com/office/drawing/2014/main" id="{6DC23B28-341E-4402-8EB3-4FDDC90A3C4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0" cy="5538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3" name="Line 15">
            <a:extLst>
              <a:ext uri="{FF2B5EF4-FFF2-40B4-BE49-F238E27FC236}">
                <a16:creationId xmlns:a16="http://schemas.microsoft.com/office/drawing/2014/main" id="{6877CBBE-BA6F-4EDD-81F4-2FD1257C61E4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1143000"/>
            <a:ext cx="0" cy="5538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4" name="Line 16">
            <a:extLst>
              <a:ext uri="{FF2B5EF4-FFF2-40B4-BE49-F238E27FC236}">
                <a16:creationId xmlns:a16="http://schemas.microsoft.com/office/drawing/2014/main" id="{0B2C1661-EA28-47B4-ABB8-C866F1AA9D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1143000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5" name="Line 17">
            <a:extLst>
              <a:ext uri="{FF2B5EF4-FFF2-40B4-BE49-F238E27FC236}">
                <a16:creationId xmlns:a16="http://schemas.microsoft.com/office/drawing/2014/main" id="{EC0147F5-F9CC-4AC6-A2EA-C0DDCC5B59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143000"/>
            <a:ext cx="29718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6" name="Line 18">
            <a:extLst>
              <a:ext uri="{FF2B5EF4-FFF2-40B4-BE49-F238E27FC236}">
                <a16:creationId xmlns:a16="http://schemas.microsoft.com/office/drawing/2014/main" id="{C6146735-73BD-42F0-8932-2FCE4F73A0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6681788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7" name="Line 19">
            <a:extLst>
              <a:ext uri="{FF2B5EF4-FFF2-40B4-BE49-F238E27FC236}">
                <a16:creationId xmlns:a16="http://schemas.microsoft.com/office/drawing/2014/main" id="{E9596544-E364-404F-9CE2-FAE5E85EDE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6681788"/>
            <a:ext cx="29718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8" name="Line 20">
            <a:extLst>
              <a:ext uri="{FF2B5EF4-FFF2-40B4-BE49-F238E27FC236}">
                <a16:creationId xmlns:a16="http://schemas.microsoft.com/office/drawing/2014/main" id="{4202933C-FBC9-4962-8DE1-47E179B4449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1143000"/>
            <a:ext cx="2133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9" name="Line 21">
            <a:extLst>
              <a:ext uri="{FF2B5EF4-FFF2-40B4-BE49-F238E27FC236}">
                <a16:creationId xmlns:a16="http://schemas.microsoft.com/office/drawing/2014/main" id="{86D2D8DE-DD0A-46CB-815C-96BB2CF17B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6400800"/>
            <a:ext cx="2133600" cy="2809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0" name="Line 22">
            <a:extLst>
              <a:ext uri="{FF2B5EF4-FFF2-40B4-BE49-F238E27FC236}">
                <a16:creationId xmlns:a16="http://schemas.microsoft.com/office/drawing/2014/main" id="{B98CCD87-8815-41BC-BED2-72DFED9A7A2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708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1" name="Line 23">
            <a:extLst>
              <a:ext uri="{FF2B5EF4-FFF2-40B4-BE49-F238E27FC236}">
                <a16:creationId xmlns:a16="http://schemas.microsoft.com/office/drawing/2014/main" id="{E9C88CD9-FCD7-4362-B0CE-BFAF0DFADA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1524000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2" name="Line 24">
            <a:extLst>
              <a:ext uri="{FF2B5EF4-FFF2-40B4-BE49-F238E27FC236}">
                <a16:creationId xmlns:a16="http://schemas.microsoft.com/office/drawing/2014/main" id="{7124048B-EA9A-4BBF-8270-0DF74C6CA2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3" name="Line 25">
            <a:extLst>
              <a:ext uri="{FF2B5EF4-FFF2-40B4-BE49-F238E27FC236}">
                <a16:creationId xmlns:a16="http://schemas.microsoft.com/office/drawing/2014/main" id="{83EAE8FB-E901-41FF-BE89-0AB515F148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4" name="Line 26">
            <a:extLst>
              <a:ext uri="{FF2B5EF4-FFF2-40B4-BE49-F238E27FC236}">
                <a16:creationId xmlns:a16="http://schemas.microsoft.com/office/drawing/2014/main" id="{B647BF2A-63A4-470A-984B-8ABE9954986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6" name="Line 28">
            <a:extLst>
              <a:ext uri="{FF2B5EF4-FFF2-40B4-BE49-F238E27FC236}">
                <a16:creationId xmlns:a16="http://schemas.microsoft.com/office/drawing/2014/main" id="{4FE86B54-F553-47C0-B740-808F33C0F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362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9" name="Line 31">
            <a:extLst>
              <a:ext uri="{FF2B5EF4-FFF2-40B4-BE49-F238E27FC236}">
                <a16:creationId xmlns:a16="http://schemas.microsoft.com/office/drawing/2014/main" id="{73C97CFD-AF6F-4D16-8B23-1F550F4B4F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5908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0" name="Line 32">
            <a:extLst>
              <a:ext uri="{FF2B5EF4-FFF2-40B4-BE49-F238E27FC236}">
                <a16:creationId xmlns:a16="http://schemas.microsoft.com/office/drawing/2014/main" id="{C3CBE4D7-B305-4D3E-B148-88D77BCD40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5105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3" name="Line 35">
            <a:extLst>
              <a:ext uri="{FF2B5EF4-FFF2-40B4-BE49-F238E27FC236}">
                <a16:creationId xmlns:a16="http://schemas.microsoft.com/office/drawing/2014/main" id="{A2D33403-AADA-45B4-A5DC-C13423CF92D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038600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ver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010BDE44-CD0B-44C1-B26E-1D68648753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Rectangle 3">
            <a:extLst>
              <a:ext uri="{FF2B5EF4-FFF2-40B4-BE49-F238E27FC236}">
                <a16:creationId xmlns:a16="http://schemas.microsoft.com/office/drawing/2014/main" id="{91FFD560-50C5-4AC8-9485-5CD0C1BBD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4890341E-E5D0-4507-886D-14FC031D0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Line 5">
            <a:extLst>
              <a:ext uri="{FF2B5EF4-FFF2-40B4-BE49-F238E27FC236}">
                <a16:creationId xmlns:a16="http://schemas.microsoft.com/office/drawing/2014/main" id="{0A37D570-498C-4B2D-BDAB-439381626C3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A47D235E-3BC2-4FFA-95BA-7535D68E1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5127" name="Text Box 7">
            <a:extLst>
              <a:ext uri="{FF2B5EF4-FFF2-40B4-BE49-F238E27FC236}">
                <a16:creationId xmlns:a16="http://schemas.microsoft.com/office/drawing/2014/main" id="{9C5E1EB9-328E-46D3-A940-2FDA76F7E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pic>
        <p:nvPicPr>
          <p:cNvPr id="5128" name="Picture 8">
            <a:extLst>
              <a:ext uri="{FF2B5EF4-FFF2-40B4-BE49-F238E27FC236}">
                <a16:creationId xmlns:a16="http://schemas.microsoft.com/office/drawing/2014/main" id="{D62962F1-6FC1-4147-8E3C-A6F963253B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0" name="Text Box 10">
            <a:extLst>
              <a:ext uri="{FF2B5EF4-FFF2-40B4-BE49-F238E27FC236}">
                <a16:creationId xmlns:a16="http://schemas.microsoft.com/office/drawing/2014/main" id="{3B0AC2A2-944E-40EE-8F7A-F018B02CD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tx2"/>
                </a:solidFill>
              </a:rPr>
              <a:t>Stages of Development</a:t>
            </a:r>
          </a:p>
        </p:txBody>
      </p:sp>
      <p:pic>
        <p:nvPicPr>
          <p:cNvPr id="5135" name="Picture 15">
            <a:extLst>
              <a:ext uri="{FF2B5EF4-FFF2-40B4-BE49-F238E27FC236}">
                <a16:creationId xmlns:a16="http://schemas.microsoft.com/office/drawing/2014/main" id="{6D7D930B-EADE-4CB8-AC50-D170C2059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2486025"/>
            <a:ext cx="9982200" cy="444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>
            <a:extLst>
              <a:ext uri="{FF2B5EF4-FFF2-40B4-BE49-F238E27FC236}">
                <a16:creationId xmlns:a16="http://schemas.microsoft.com/office/drawing/2014/main" id="{31A1CF4D-5ACC-4970-BCA0-2D7D2F5F45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75" name="Rectangle 3">
            <a:extLst>
              <a:ext uri="{FF2B5EF4-FFF2-40B4-BE49-F238E27FC236}">
                <a16:creationId xmlns:a16="http://schemas.microsoft.com/office/drawing/2014/main" id="{2DB1A4B8-F253-4BEF-A3E2-A7580AE6D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990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DA4F048A-2721-4FE7-9E5F-FC30818CF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09600"/>
            <a:ext cx="6324600" cy="381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54277" name="Text Box 5">
            <a:extLst>
              <a:ext uri="{FF2B5EF4-FFF2-40B4-BE49-F238E27FC236}">
                <a16:creationId xmlns:a16="http://schemas.microsoft.com/office/drawing/2014/main" id="{0867A19F-3819-4499-A25B-D06459BE15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54278" name="Rectangle 6">
            <a:extLst>
              <a:ext uri="{FF2B5EF4-FFF2-40B4-BE49-F238E27FC236}">
                <a16:creationId xmlns:a16="http://schemas.microsoft.com/office/drawing/2014/main" id="{272B3F7B-4EE7-4289-8387-01138B625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19400"/>
            <a:ext cx="807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endParaRPr lang="en-US" altLang="en-US" sz="2800">
              <a:solidFill>
                <a:schemeClr val="bg1"/>
              </a:solidFill>
            </a:endParaRPr>
          </a:p>
        </p:txBody>
      </p:sp>
      <p:sp>
        <p:nvSpPr>
          <p:cNvPr id="54280" name="Rectangle 8">
            <a:extLst>
              <a:ext uri="{FF2B5EF4-FFF2-40B4-BE49-F238E27FC236}">
                <a16:creationId xmlns:a16="http://schemas.microsoft.com/office/drawing/2014/main" id="{E4B652F4-576C-4593-ACF2-30EFDFC6A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143000"/>
            <a:ext cx="2133600" cy="55387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</p:txBody>
      </p:sp>
      <p:sp>
        <p:nvSpPr>
          <p:cNvPr id="54281" name="Rectangle 9">
            <a:extLst>
              <a:ext uri="{FF2B5EF4-FFF2-40B4-BE49-F238E27FC236}">
                <a16:creationId xmlns:a16="http://schemas.microsoft.com/office/drawing/2014/main" id="{364D482B-C312-4BD5-BC2F-727D06671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143000"/>
            <a:ext cx="2057400" cy="55387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b="1"/>
              <a:t>Type(s)</a:t>
            </a:r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400" b="1"/>
              <a:t>Papules and pustules</a:t>
            </a:r>
          </a:p>
          <a:p>
            <a:pPr>
              <a:buFontTx/>
              <a:buNone/>
            </a:pPr>
            <a:endParaRPr lang="en-US" altLang="en-US" sz="2400" b="1"/>
          </a:p>
          <a:p>
            <a:pPr>
              <a:buFontTx/>
              <a:buNone/>
            </a:pPr>
            <a:endParaRPr lang="en-US" altLang="en-US" sz="1400" b="1"/>
          </a:p>
          <a:p>
            <a:pPr>
              <a:buFontTx/>
              <a:buNone/>
            </a:pPr>
            <a:r>
              <a:rPr lang="en-US" altLang="en-US" sz="2400" b="1"/>
              <a:t>Benzoyl peroxide</a:t>
            </a:r>
          </a:p>
          <a:p>
            <a:pPr>
              <a:buFontTx/>
              <a:buNone/>
            </a:pPr>
            <a:endParaRPr lang="en-US" altLang="en-US" sz="2400" b="1"/>
          </a:p>
          <a:p>
            <a:pPr>
              <a:buFontTx/>
              <a:buNone/>
            </a:pPr>
            <a:r>
              <a:rPr lang="en-US" altLang="en-US" sz="2400" b="1"/>
              <a:t>If results unsatisfactory switch to or add topical antibiotics</a:t>
            </a:r>
          </a:p>
          <a:p>
            <a:pPr>
              <a:buFontTx/>
              <a:buNone/>
            </a:pPr>
            <a:endParaRPr lang="en-US" altLang="en-US" sz="2400" b="1"/>
          </a:p>
          <a:p>
            <a:pPr>
              <a:buFontTx/>
              <a:buNone/>
            </a:pPr>
            <a:endParaRPr lang="en-US" altLang="en-US" sz="1400" b="1"/>
          </a:p>
          <a:p>
            <a:pPr>
              <a:buFontTx/>
              <a:buNone/>
            </a:pPr>
            <a:endParaRPr lang="en-US" altLang="en-US" sz="1400" b="1"/>
          </a:p>
        </p:txBody>
      </p:sp>
      <p:sp>
        <p:nvSpPr>
          <p:cNvPr id="54282" name="Rectangle 10">
            <a:extLst>
              <a:ext uri="{FF2B5EF4-FFF2-40B4-BE49-F238E27FC236}">
                <a16:creationId xmlns:a16="http://schemas.microsoft.com/office/drawing/2014/main" id="{E2E59E17-ABC0-4DAD-8CF6-E37904C20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143000"/>
            <a:ext cx="3657600" cy="55387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b="1"/>
              <a:t>                         Lesion</a:t>
            </a:r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000" b="1"/>
              <a:t>Mixed comedonal lesions and papulopustules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Retinoid+topical antibiotics</a:t>
            </a:r>
          </a:p>
          <a:p>
            <a:pPr>
              <a:buFontTx/>
              <a:buNone/>
            </a:pPr>
            <a:r>
              <a:rPr lang="en-US" altLang="en-US" sz="2000" b="1"/>
              <a:t>Retinoid+benzoyl peroxide</a:t>
            </a:r>
          </a:p>
          <a:p>
            <a:pPr>
              <a:buFontTx/>
              <a:buNone/>
            </a:pPr>
            <a:r>
              <a:rPr lang="en-US" altLang="en-US" sz="2000" b="1"/>
              <a:t>Retinoid+benzoyl peroxide+topical antibiotics</a:t>
            </a:r>
          </a:p>
          <a:p>
            <a:pPr>
              <a:buFontTx/>
              <a:buNone/>
            </a:pPr>
            <a:r>
              <a:rPr lang="en-US" altLang="en-US" sz="2000" b="1"/>
              <a:t>Azelaic acid+benzoyl peroxide</a:t>
            </a:r>
          </a:p>
          <a:p>
            <a:pPr>
              <a:buFontTx/>
              <a:buNone/>
            </a:pPr>
            <a:r>
              <a:rPr lang="en-US" altLang="en-US" sz="2000" b="1"/>
              <a:t>Azelaic acid+topical antibiotics</a:t>
            </a:r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If results unsatisfactory prescribe topical retinoid+course of oral antibiotics</a:t>
            </a:r>
            <a:endParaRPr lang="en-US" altLang="en-US" sz="1600" b="1"/>
          </a:p>
        </p:txBody>
      </p:sp>
      <p:sp>
        <p:nvSpPr>
          <p:cNvPr id="54283" name="Rectangle 11">
            <a:extLst>
              <a:ext uri="{FF2B5EF4-FFF2-40B4-BE49-F238E27FC236}">
                <a16:creationId xmlns:a16="http://schemas.microsoft.com/office/drawing/2014/main" id="{9D774CA1-DA24-4EC7-8273-ECA17EE08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143000"/>
            <a:ext cx="1828800" cy="55387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000" b="1"/>
              <a:t>Comedonal lesions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Topical retinoid</a:t>
            </a:r>
          </a:p>
          <a:p>
            <a:pPr>
              <a:buFontTx/>
              <a:buNone/>
            </a:pPr>
            <a:r>
              <a:rPr lang="en-US" altLang="en-US" sz="2000" b="1"/>
              <a:t>Azelaic acid</a:t>
            </a:r>
          </a:p>
          <a:p>
            <a:pPr>
              <a:buFontTx/>
              <a:buNone/>
            </a:pPr>
            <a:r>
              <a:rPr lang="en-US" altLang="en-US" sz="2000" b="1"/>
              <a:t>Salicylic acid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If results unsatisfactory</a:t>
            </a:r>
          </a:p>
          <a:p>
            <a:pPr>
              <a:buFontTx/>
              <a:buNone/>
            </a:pPr>
            <a:r>
              <a:rPr lang="en-US" altLang="en-US" sz="2000" b="1"/>
              <a:t>Increase strength or change medications</a:t>
            </a:r>
          </a:p>
        </p:txBody>
      </p:sp>
      <p:sp>
        <p:nvSpPr>
          <p:cNvPr id="54284" name="Line 12">
            <a:extLst>
              <a:ext uri="{FF2B5EF4-FFF2-40B4-BE49-F238E27FC236}">
                <a16:creationId xmlns:a16="http://schemas.microsoft.com/office/drawing/2014/main" id="{AD63186B-21C6-4BE1-8C32-2DF28EC8819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5" name="Line 13">
            <a:extLst>
              <a:ext uri="{FF2B5EF4-FFF2-40B4-BE49-F238E27FC236}">
                <a16:creationId xmlns:a16="http://schemas.microsoft.com/office/drawing/2014/main" id="{3A6AA366-DC2E-4353-B33B-1BCB7AA940A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681788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6" name="Line 14">
            <a:extLst>
              <a:ext uri="{FF2B5EF4-FFF2-40B4-BE49-F238E27FC236}">
                <a16:creationId xmlns:a16="http://schemas.microsoft.com/office/drawing/2014/main" id="{F78E0BD1-BAA3-4D99-9A12-F50FAC0B57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0" cy="5538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7" name="Line 15">
            <a:extLst>
              <a:ext uri="{FF2B5EF4-FFF2-40B4-BE49-F238E27FC236}">
                <a16:creationId xmlns:a16="http://schemas.microsoft.com/office/drawing/2014/main" id="{A02ECCEE-139A-4514-91DE-94E73D4F7E71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1143000"/>
            <a:ext cx="0" cy="5538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8" name="Line 16">
            <a:extLst>
              <a:ext uri="{FF2B5EF4-FFF2-40B4-BE49-F238E27FC236}">
                <a16:creationId xmlns:a16="http://schemas.microsoft.com/office/drawing/2014/main" id="{45C5FACF-63E4-47E1-97F2-2A74FEE9E6F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1143000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9" name="Line 17">
            <a:extLst>
              <a:ext uri="{FF2B5EF4-FFF2-40B4-BE49-F238E27FC236}">
                <a16:creationId xmlns:a16="http://schemas.microsoft.com/office/drawing/2014/main" id="{D8B3B246-8A68-4246-8CF6-498C3EE3397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143000"/>
            <a:ext cx="29718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0" name="Line 18">
            <a:extLst>
              <a:ext uri="{FF2B5EF4-FFF2-40B4-BE49-F238E27FC236}">
                <a16:creationId xmlns:a16="http://schemas.microsoft.com/office/drawing/2014/main" id="{FAC6FA07-1606-49EE-A954-10A35CC8970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6681788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1" name="Line 19">
            <a:extLst>
              <a:ext uri="{FF2B5EF4-FFF2-40B4-BE49-F238E27FC236}">
                <a16:creationId xmlns:a16="http://schemas.microsoft.com/office/drawing/2014/main" id="{7A6922B0-8A0E-487E-AF57-D02ECD38E6A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6681788"/>
            <a:ext cx="29718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2" name="Line 20">
            <a:extLst>
              <a:ext uri="{FF2B5EF4-FFF2-40B4-BE49-F238E27FC236}">
                <a16:creationId xmlns:a16="http://schemas.microsoft.com/office/drawing/2014/main" id="{60F531EC-9C5A-41ED-A276-34CF569DE06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1143000"/>
            <a:ext cx="2133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3" name="Line 21">
            <a:extLst>
              <a:ext uri="{FF2B5EF4-FFF2-40B4-BE49-F238E27FC236}">
                <a16:creationId xmlns:a16="http://schemas.microsoft.com/office/drawing/2014/main" id="{43302C4E-EC91-4FB0-87BC-DC87CAF62DE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6681788"/>
            <a:ext cx="2133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4" name="Line 22">
            <a:extLst>
              <a:ext uri="{FF2B5EF4-FFF2-40B4-BE49-F238E27FC236}">
                <a16:creationId xmlns:a16="http://schemas.microsoft.com/office/drawing/2014/main" id="{E26D0B9B-24B4-4A83-B7B7-A5D1CD9832D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708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5" name="Line 23">
            <a:extLst>
              <a:ext uri="{FF2B5EF4-FFF2-40B4-BE49-F238E27FC236}">
                <a16:creationId xmlns:a16="http://schemas.microsoft.com/office/drawing/2014/main" id="{C4908149-5985-4697-8446-EF0D3DF6C81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1524000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6" name="Line 24">
            <a:extLst>
              <a:ext uri="{FF2B5EF4-FFF2-40B4-BE49-F238E27FC236}">
                <a16:creationId xmlns:a16="http://schemas.microsoft.com/office/drawing/2014/main" id="{A122E9A0-3590-48B0-88AE-B5E3ADD42D8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7" name="Line 25">
            <a:extLst>
              <a:ext uri="{FF2B5EF4-FFF2-40B4-BE49-F238E27FC236}">
                <a16:creationId xmlns:a16="http://schemas.microsoft.com/office/drawing/2014/main" id="{6A5F73C4-B8C4-462A-BED3-7E5AC0C5CE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8" name="Line 26">
            <a:extLst>
              <a:ext uri="{FF2B5EF4-FFF2-40B4-BE49-F238E27FC236}">
                <a16:creationId xmlns:a16="http://schemas.microsoft.com/office/drawing/2014/main" id="{258660F1-46DF-4EEB-81D3-22B0FCFF9254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0" name="Line 28">
            <a:extLst>
              <a:ext uri="{FF2B5EF4-FFF2-40B4-BE49-F238E27FC236}">
                <a16:creationId xmlns:a16="http://schemas.microsoft.com/office/drawing/2014/main" id="{0F084292-BD2C-4935-9BC8-E72C829809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362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2" name="Line 30">
            <a:extLst>
              <a:ext uri="{FF2B5EF4-FFF2-40B4-BE49-F238E27FC236}">
                <a16:creationId xmlns:a16="http://schemas.microsoft.com/office/drawing/2014/main" id="{C123108F-8C3C-446F-9273-DDD1300F49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2590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3" name="Line 31">
            <a:extLst>
              <a:ext uri="{FF2B5EF4-FFF2-40B4-BE49-F238E27FC236}">
                <a16:creationId xmlns:a16="http://schemas.microsoft.com/office/drawing/2014/main" id="{C5FA29C1-8C2E-40C9-9B2B-F4902FA306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4384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4" name="Line 32">
            <a:extLst>
              <a:ext uri="{FF2B5EF4-FFF2-40B4-BE49-F238E27FC236}">
                <a16:creationId xmlns:a16="http://schemas.microsoft.com/office/drawing/2014/main" id="{4B1E4C5A-69A4-4FC6-B66D-E2E301D7DD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48768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8" name="Line 36">
            <a:extLst>
              <a:ext uri="{FF2B5EF4-FFF2-40B4-BE49-F238E27FC236}">
                <a16:creationId xmlns:a16="http://schemas.microsoft.com/office/drawing/2014/main" id="{16C60074-DFEA-4615-8CE9-99656E6602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191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ver dir="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>
            <a:extLst>
              <a:ext uri="{FF2B5EF4-FFF2-40B4-BE49-F238E27FC236}">
                <a16:creationId xmlns:a16="http://schemas.microsoft.com/office/drawing/2014/main" id="{E8ABB2E3-609C-40D5-8E14-E9E237ABE2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371" name="Rectangle 3">
            <a:extLst>
              <a:ext uri="{FF2B5EF4-FFF2-40B4-BE49-F238E27FC236}">
                <a16:creationId xmlns:a16="http://schemas.microsoft.com/office/drawing/2014/main" id="{6D5901FC-9AC0-4989-B220-AFD64B914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990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97FC54AE-8667-406D-8B29-FDADE1D5C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09600"/>
            <a:ext cx="6324600" cy="381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58373" name="Text Box 5">
            <a:extLst>
              <a:ext uri="{FF2B5EF4-FFF2-40B4-BE49-F238E27FC236}">
                <a16:creationId xmlns:a16="http://schemas.microsoft.com/office/drawing/2014/main" id="{F343CF2B-B24E-4E3A-9055-40F0C4AD0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58374" name="Rectangle 6">
            <a:extLst>
              <a:ext uri="{FF2B5EF4-FFF2-40B4-BE49-F238E27FC236}">
                <a16:creationId xmlns:a16="http://schemas.microsoft.com/office/drawing/2014/main" id="{331A1111-2E3D-4241-AD84-13E8B2268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19400"/>
            <a:ext cx="807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endParaRPr lang="en-US" altLang="en-US" sz="2800">
              <a:solidFill>
                <a:schemeClr val="bg1"/>
              </a:solidFill>
            </a:endParaRPr>
          </a:p>
        </p:txBody>
      </p:sp>
      <p:sp>
        <p:nvSpPr>
          <p:cNvPr id="58376" name="Rectangle 8">
            <a:extLst>
              <a:ext uri="{FF2B5EF4-FFF2-40B4-BE49-F238E27FC236}">
                <a16:creationId xmlns:a16="http://schemas.microsoft.com/office/drawing/2014/main" id="{BE76FB3B-93A9-4B84-81B5-8BC0F86B8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143000"/>
            <a:ext cx="2286000" cy="5715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</p:txBody>
      </p:sp>
      <p:sp>
        <p:nvSpPr>
          <p:cNvPr id="58377" name="Rectangle 9">
            <a:extLst>
              <a:ext uri="{FF2B5EF4-FFF2-40B4-BE49-F238E27FC236}">
                <a16:creationId xmlns:a16="http://schemas.microsoft.com/office/drawing/2014/main" id="{2E165443-B18B-43DA-8289-4BBD4DE8D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143000"/>
            <a:ext cx="2590800" cy="5715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b="1"/>
              <a:t>Type(s)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Papules and pustules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Benzoyl peroxide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If results unsatisfactory switch to or add topical antibiotics</a:t>
            </a:r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If results unsatisfactory add course of oral antibiotics</a:t>
            </a:r>
          </a:p>
        </p:txBody>
      </p:sp>
      <p:sp>
        <p:nvSpPr>
          <p:cNvPr id="58378" name="Rectangle 10">
            <a:extLst>
              <a:ext uri="{FF2B5EF4-FFF2-40B4-BE49-F238E27FC236}">
                <a16:creationId xmlns:a16="http://schemas.microsoft.com/office/drawing/2014/main" id="{5AF189D1-DFBE-474F-A5A5-D0EFF8057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166813"/>
            <a:ext cx="3581400" cy="5691187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b="1"/>
              <a:t>                    Lesion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Mixed comedonal lesions and papulopustules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Retinoid+topical antibiotics</a:t>
            </a:r>
          </a:p>
          <a:p>
            <a:pPr>
              <a:buFontTx/>
              <a:buNone/>
            </a:pPr>
            <a:r>
              <a:rPr lang="en-US" altLang="en-US" sz="2000" b="1"/>
              <a:t>Retinoid+benzoyl peroxide</a:t>
            </a:r>
          </a:p>
          <a:p>
            <a:pPr>
              <a:buFontTx/>
              <a:buNone/>
            </a:pPr>
            <a:r>
              <a:rPr lang="en-US" altLang="en-US" sz="2000" b="1"/>
              <a:t>Retinoid+benzoyl peroxide+topical antibiotics</a:t>
            </a:r>
          </a:p>
          <a:p>
            <a:pPr>
              <a:buFontTx/>
              <a:buNone/>
            </a:pPr>
            <a:r>
              <a:rPr lang="en-US" altLang="en-US" sz="2000" b="1"/>
              <a:t>Azelaic acid+benzoyl peroxide</a:t>
            </a:r>
          </a:p>
          <a:p>
            <a:pPr>
              <a:buFontTx/>
              <a:buNone/>
            </a:pPr>
            <a:r>
              <a:rPr lang="en-US" altLang="en-US" sz="2000" b="1"/>
              <a:t>Azelaic acid+topical antibiotics</a:t>
            </a:r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If results unsatisfactory prescribe topical retinoid+course of oral antibiotics</a:t>
            </a:r>
          </a:p>
        </p:txBody>
      </p:sp>
      <p:sp>
        <p:nvSpPr>
          <p:cNvPr id="58379" name="Rectangle 11">
            <a:extLst>
              <a:ext uri="{FF2B5EF4-FFF2-40B4-BE49-F238E27FC236}">
                <a16:creationId xmlns:a16="http://schemas.microsoft.com/office/drawing/2014/main" id="{BDED68FE-AB4A-4C17-B13E-0C7C0B322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143000"/>
            <a:ext cx="1981200" cy="5715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000" b="1"/>
              <a:t>Comedonal lesions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Topical retinoid</a:t>
            </a:r>
          </a:p>
          <a:p>
            <a:pPr>
              <a:buFontTx/>
              <a:buNone/>
            </a:pPr>
            <a:r>
              <a:rPr lang="en-US" altLang="en-US" sz="2000" b="1"/>
              <a:t>Azelaic acid</a:t>
            </a:r>
          </a:p>
          <a:p>
            <a:pPr>
              <a:buFontTx/>
              <a:buNone/>
            </a:pPr>
            <a:r>
              <a:rPr lang="en-US" altLang="en-US" sz="2000" b="1"/>
              <a:t>Salicylic acid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If results unsatisfactory</a:t>
            </a:r>
          </a:p>
          <a:p>
            <a:pPr>
              <a:buFontTx/>
              <a:buNone/>
            </a:pPr>
            <a:r>
              <a:rPr lang="en-US" altLang="en-US" sz="2000" b="1"/>
              <a:t>Increase strength or change medications</a:t>
            </a:r>
          </a:p>
        </p:txBody>
      </p:sp>
      <p:sp>
        <p:nvSpPr>
          <p:cNvPr id="58380" name="Line 12">
            <a:extLst>
              <a:ext uri="{FF2B5EF4-FFF2-40B4-BE49-F238E27FC236}">
                <a16:creationId xmlns:a16="http://schemas.microsoft.com/office/drawing/2014/main" id="{A0E95625-BBD4-4B43-80DE-EB3DE9B44C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1" name="Line 13">
            <a:extLst>
              <a:ext uri="{FF2B5EF4-FFF2-40B4-BE49-F238E27FC236}">
                <a16:creationId xmlns:a16="http://schemas.microsoft.com/office/drawing/2014/main" id="{1A077041-F73F-44B6-925E-B627ACF6B5A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681788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2" name="Line 14">
            <a:extLst>
              <a:ext uri="{FF2B5EF4-FFF2-40B4-BE49-F238E27FC236}">
                <a16:creationId xmlns:a16="http://schemas.microsoft.com/office/drawing/2014/main" id="{99EAE72F-AC85-4CCA-B172-797423E504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0" cy="5538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3" name="Line 15">
            <a:extLst>
              <a:ext uri="{FF2B5EF4-FFF2-40B4-BE49-F238E27FC236}">
                <a16:creationId xmlns:a16="http://schemas.microsoft.com/office/drawing/2014/main" id="{B62B81CE-B25C-4481-917E-374FB504370B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1143000"/>
            <a:ext cx="0" cy="5538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4" name="Line 16">
            <a:extLst>
              <a:ext uri="{FF2B5EF4-FFF2-40B4-BE49-F238E27FC236}">
                <a16:creationId xmlns:a16="http://schemas.microsoft.com/office/drawing/2014/main" id="{9EB19A33-91E3-43DE-884C-57EC22CEB48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1143000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5" name="Line 17">
            <a:extLst>
              <a:ext uri="{FF2B5EF4-FFF2-40B4-BE49-F238E27FC236}">
                <a16:creationId xmlns:a16="http://schemas.microsoft.com/office/drawing/2014/main" id="{75675C8D-98F2-4892-9FD7-D88D4AB146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143000"/>
            <a:ext cx="29718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6" name="Line 18">
            <a:extLst>
              <a:ext uri="{FF2B5EF4-FFF2-40B4-BE49-F238E27FC236}">
                <a16:creationId xmlns:a16="http://schemas.microsoft.com/office/drawing/2014/main" id="{12E791B9-90B0-4273-8315-840E8F26549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6681788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7" name="Line 19">
            <a:extLst>
              <a:ext uri="{FF2B5EF4-FFF2-40B4-BE49-F238E27FC236}">
                <a16:creationId xmlns:a16="http://schemas.microsoft.com/office/drawing/2014/main" id="{3B5F06F6-4E19-4A97-899E-B2C95A5B94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6553200"/>
            <a:ext cx="2971800" cy="1285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8" name="Line 20">
            <a:extLst>
              <a:ext uri="{FF2B5EF4-FFF2-40B4-BE49-F238E27FC236}">
                <a16:creationId xmlns:a16="http://schemas.microsoft.com/office/drawing/2014/main" id="{46EB10BA-FC82-4E5E-B313-ABDD823E6E6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1143000"/>
            <a:ext cx="2133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9" name="Line 21">
            <a:extLst>
              <a:ext uri="{FF2B5EF4-FFF2-40B4-BE49-F238E27FC236}">
                <a16:creationId xmlns:a16="http://schemas.microsoft.com/office/drawing/2014/main" id="{B2A17601-20F6-4270-A985-6FB382C3106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6681788"/>
            <a:ext cx="2133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0" name="Line 22">
            <a:extLst>
              <a:ext uri="{FF2B5EF4-FFF2-40B4-BE49-F238E27FC236}">
                <a16:creationId xmlns:a16="http://schemas.microsoft.com/office/drawing/2014/main" id="{C848257F-0D42-4991-B73C-5A53566741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708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1" name="Line 23">
            <a:extLst>
              <a:ext uri="{FF2B5EF4-FFF2-40B4-BE49-F238E27FC236}">
                <a16:creationId xmlns:a16="http://schemas.microsoft.com/office/drawing/2014/main" id="{66B29C8C-72BC-4D9B-959D-5D71115442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1524000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2" name="Line 24">
            <a:extLst>
              <a:ext uri="{FF2B5EF4-FFF2-40B4-BE49-F238E27FC236}">
                <a16:creationId xmlns:a16="http://schemas.microsoft.com/office/drawing/2014/main" id="{857F106B-49A0-49D6-8D5C-8CE27B08BC9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3" name="Line 25">
            <a:extLst>
              <a:ext uri="{FF2B5EF4-FFF2-40B4-BE49-F238E27FC236}">
                <a16:creationId xmlns:a16="http://schemas.microsoft.com/office/drawing/2014/main" id="{142F9780-98B1-4C00-A783-FDF02AEE4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4" name="Line 26">
            <a:extLst>
              <a:ext uri="{FF2B5EF4-FFF2-40B4-BE49-F238E27FC236}">
                <a16:creationId xmlns:a16="http://schemas.microsoft.com/office/drawing/2014/main" id="{8197096B-6A7B-431C-969F-4A35C1C735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6" name="Line 28">
            <a:extLst>
              <a:ext uri="{FF2B5EF4-FFF2-40B4-BE49-F238E27FC236}">
                <a16:creationId xmlns:a16="http://schemas.microsoft.com/office/drawing/2014/main" id="{47AC8803-153F-457D-9E68-8AC7F8F4DB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362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8" name="Line 30">
            <a:extLst>
              <a:ext uri="{FF2B5EF4-FFF2-40B4-BE49-F238E27FC236}">
                <a16:creationId xmlns:a16="http://schemas.microsoft.com/office/drawing/2014/main" id="{C9BE1A1B-B25C-46B9-8FC1-5DAC1A3AAD0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2362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2" name="Line 34">
            <a:extLst>
              <a:ext uri="{FF2B5EF4-FFF2-40B4-BE49-F238E27FC236}">
                <a16:creationId xmlns:a16="http://schemas.microsoft.com/office/drawing/2014/main" id="{4874BF6B-7866-41E3-9910-1768380C9FC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876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3" name="Line 35">
            <a:extLst>
              <a:ext uri="{FF2B5EF4-FFF2-40B4-BE49-F238E27FC236}">
                <a16:creationId xmlns:a16="http://schemas.microsoft.com/office/drawing/2014/main" id="{AC8E6300-DD48-4E5B-8FA8-2DFE8DF1D07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1910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4" name="Line 36">
            <a:extLst>
              <a:ext uri="{FF2B5EF4-FFF2-40B4-BE49-F238E27FC236}">
                <a16:creationId xmlns:a16="http://schemas.microsoft.com/office/drawing/2014/main" id="{187919AE-FC08-41EA-B6EE-DDA6B84163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50292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5" name="Line 37">
            <a:extLst>
              <a:ext uri="{FF2B5EF4-FFF2-40B4-BE49-F238E27FC236}">
                <a16:creationId xmlns:a16="http://schemas.microsoft.com/office/drawing/2014/main" id="{4DFC4780-F551-495A-A8AF-CAB7903171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5146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ver dir="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>
            <a:extLst>
              <a:ext uri="{FF2B5EF4-FFF2-40B4-BE49-F238E27FC236}">
                <a16:creationId xmlns:a16="http://schemas.microsoft.com/office/drawing/2014/main" id="{3FFF5A32-9322-42F7-8FEE-D769290AB3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347" name="Rectangle 3">
            <a:extLst>
              <a:ext uri="{FF2B5EF4-FFF2-40B4-BE49-F238E27FC236}">
                <a16:creationId xmlns:a16="http://schemas.microsoft.com/office/drawing/2014/main" id="{5068B9A0-FBE7-4580-A986-268D9CC58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990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352B61BD-292D-4A45-BC3E-835359EA8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09600"/>
            <a:ext cx="6324600" cy="381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57349" name="Text Box 5">
            <a:extLst>
              <a:ext uri="{FF2B5EF4-FFF2-40B4-BE49-F238E27FC236}">
                <a16:creationId xmlns:a16="http://schemas.microsoft.com/office/drawing/2014/main" id="{AA78FA3E-DF19-466B-B3C0-7278B5CA8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57350" name="Rectangle 6">
            <a:extLst>
              <a:ext uri="{FF2B5EF4-FFF2-40B4-BE49-F238E27FC236}">
                <a16:creationId xmlns:a16="http://schemas.microsoft.com/office/drawing/2014/main" id="{5C153957-8CB2-45EA-B847-8DD565BB1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19400"/>
            <a:ext cx="807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endParaRPr lang="en-US" altLang="en-US" sz="2800">
              <a:solidFill>
                <a:schemeClr val="bg1"/>
              </a:solidFill>
            </a:endParaRPr>
          </a:p>
        </p:txBody>
      </p:sp>
      <p:sp>
        <p:nvSpPr>
          <p:cNvPr id="57352" name="Rectangle 8">
            <a:extLst>
              <a:ext uri="{FF2B5EF4-FFF2-40B4-BE49-F238E27FC236}">
                <a16:creationId xmlns:a16="http://schemas.microsoft.com/office/drawing/2014/main" id="{787A5568-1C52-436D-A17D-930FCDEBB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1143000"/>
            <a:ext cx="1752600" cy="5715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400" b="1"/>
              <a:t>Cystic lesions</a:t>
            </a:r>
          </a:p>
          <a:p>
            <a:pPr>
              <a:buFontTx/>
              <a:buNone/>
            </a:pPr>
            <a:endParaRPr lang="en-US" altLang="en-US" sz="24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900" b="1"/>
          </a:p>
        </p:txBody>
      </p:sp>
      <p:sp>
        <p:nvSpPr>
          <p:cNvPr id="57353" name="Rectangle 9">
            <a:extLst>
              <a:ext uri="{FF2B5EF4-FFF2-40B4-BE49-F238E27FC236}">
                <a16:creationId xmlns:a16="http://schemas.microsoft.com/office/drawing/2014/main" id="{769FEDA7-8113-43C1-AFED-149929A10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143000"/>
            <a:ext cx="2057400" cy="5715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b="1"/>
              <a:t>Type(s)</a:t>
            </a:r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000" b="1"/>
              <a:t>Papules and pustules</a:t>
            </a:r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Benzoyl peroxide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If results unsatisfactory switch to or add topical antibiotics</a:t>
            </a:r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If results unsatisfactory add course of oral antibiotics</a:t>
            </a:r>
          </a:p>
        </p:txBody>
      </p:sp>
      <p:sp>
        <p:nvSpPr>
          <p:cNvPr id="57354" name="Rectangle 10">
            <a:extLst>
              <a:ext uri="{FF2B5EF4-FFF2-40B4-BE49-F238E27FC236}">
                <a16:creationId xmlns:a16="http://schemas.microsoft.com/office/drawing/2014/main" id="{1CB56E3E-DC8D-4562-B17B-E4F0D809C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143000"/>
            <a:ext cx="3581400" cy="5715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b="1"/>
              <a:t>                    Lesion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Mixed comedonal lesions and papulopustules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Retinoid+topical antibiotics</a:t>
            </a:r>
          </a:p>
          <a:p>
            <a:pPr>
              <a:buFontTx/>
              <a:buNone/>
            </a:pPr>
            <a:r>
              <a:rPr lang="en-US" altLang="en-US" sz="2000" b="1"/>
              <a:t>Retinoid+benzoyl peroxide</a:t>
            </a:r>
          </a:p>
          <a:p>
            <a:pPr>
              <a:buFontTx/>
              <a:buNone/>
            </a:pPr>
            <a:r>
              <a:rPr lang="en-US" altLang="en-US" sz="2000" b="1"/>
              <a:t>Retinoid+benzoyl peroxide+topical antibiotics</a:t>
            </a:r>
          </a:p>
          <a:p>
            <a:pPr>
              <a:buFontTx/>
              <a:buNone/>
            </a:pPr>
            <a:r>
              <a:rPr lang="en-US" altLang="en-US" sz="2000" b="1"/>
              <a:t>Azelaic acid+benzoyl peroxide</a:t>
            </a:r>
          </a:p>
          <a:p>
            <a:pPr>
              <a:buFontTx/>
              <a:buNone/>
            </a:pPr>
            <a:r>
              <a:rPr lang="en-US" altLang="en-US" sz="2000" b="1"/>
              <a:t>Azelaic acid+topical antibiotics</a:t>
            </a:r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If results unsatisfactory prescribe topical retinoid+course of oral antibiotics</a:t>
            </a:r>
          </a:p>
        </p:txBody>
      </p:sp>
      <p:sp>
        <p:nvSpPr>
          <p:cNvPr id="57355" name="Rectangle 11">
            <a:extLst>
              <a:ext uri="{FF2B5EF4-FFF2-40B4-BE49-F238E27FC236}">
                <a16:creationId xmlns:a16="http://schemas.microsoft.com/office/drawing/2014/main" id="{08F6F8DE-60DF-490A-A047-C73504A14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143000"/>
            <a:ext cx="1981200" cy="5715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000" b="1"/>
              <a:t>Comedonal lesions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Topical retinoid</a:t>
            </a:r>
          </a:p>
          <a:p>
            <a:pPr>
              <a:buFontTx/>
              <a:buNone/>
            </a:pPr>
            <a:r>
              <a:rPr lang="en-US" altLang="en-US" sz="2000" b="1"/>
              <a:t>Azelaic acid</a:t>
            </a:r>
          </a:p>
          <a:p>
            <a:pPr>
              <a:buFontTx/>
              <a:buNone/>
            </a:pPr>
            <a:r>
              <a:rPr lang="en-US" altLang="en-US" sz="2000" b="1"/>
              <a:t>Salicylic acid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If results unsatisfactory</a:t>
            </a:r>
          </a:p>
          <a:p>
            <a:pPr>
              <a:buFontTx/>
              <a:buNone/>
            </a:pPr>
            <a:r>
              <a:rPr lang="en-US" altLang="en-US" sz="2000" b="1"/>
              <a:t>Increase strength or change medications</a:t>
            </a:r>
          </a:p>
        </p:txBody>
      </p:sp>
      <p:sp>
        <p:nvSpPr>
          <p:cNvPr id="57356" name="Line 12">
            <a:extLst>
              <a:ext uri="{FF2B5EF4-FFF2-40B4-BE49-F238E27FC236}">
                <a16:creationId xmlns:a16="http://schemas.microsoft.com/office/drawing/2014/main" id="{7071820F-3A51-4BAB-899A-A23AB74B06A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7" name="Line 13">
            <a:extLst>
              <a:ext uri="{FF2B5EF4-FFF2-40B4-BE49-F238E27FC236}">
                <a16:creationId xmlns:a16="http://schemas.microsoft.com/office/drawing/2014/main" id="{79CCE9F9-85CF-4967-BA7F-7EC9A56A15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681788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8" name="Line 14">
            <a:extLst>
              <a:ext uri="{FF2B5EF4-FFF2-40B4-BE49-F238E27FC236}">
                <a16:creationId xmlns:a16="http://schemas.microsoft.com/office/drawing/2014/main" id="{A4BEBAA3-C2E5-4C40-B72D-30E50226FC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0" cy="5538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9" name="Line 15">
            <a:extLst>
              <a:ext uri="{FF2B5EF4-FFF2-40B4-BE49-F238E27FC236}">
                <a16:creationId xmlns:a16="http://schemas.microsoft.com/office/drawing/2014/main" id="{9622DA7D-CFDC-4118-8888-9BB72E9EA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1143000"/>
            <a:ext cx="0" cy="5538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0" name="Line 16">
            <a:extLst>
              <a:ext uri="{FF2B5EF4-FFF2-40B4-BE49-F238E27FC236}">
                <a16:creationId xmlns:a16="http://schemas.microsoft.com/office/drawing/2014/main" id="{C4EEECAB-3487-4258-8AB9-DBE7AC6912B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1143000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1" name="Line 17">
            <a:extLst>
              <a:ext uri="{FF2B5EF4-FFF2-40B4-BE49-F238E27FC236}">
                <a16:creationId xmlns:a16="http://schemas.microsoft.com/office/drawing/2014/main" id="{C1F820A3-A839-4096-A9C6-8ABB749990A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143000"/>
            <a:ext cx="29718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2" name="Line 18">
            <a:extLst>
              <a:ext uri="{FF2B5EF4-FFF2-40B4-BE49-F238E27FC236}">
                <a16:creationId xmlns:a16="http://schemas.microsoft.com/office/drawing/2014/main" id="{B2E2675B-C006-4F3D-A30F-47D62781D13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6681788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3" name="Line 19">
            <a:extLst>
              <a:ext uri="{FF2B5EF4-FFF2-40B4-BE49-F238E27FC236}">
                <a16:creationId xmlns:a16="http://schemas.microsoft.com/office/drawing/2014/main" id="{7EFFF125-0ED0-4D7D-8E28-9467749FC57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6681788"/>
            <a:ext cx="29718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4" name="Line 20">
            <a:extLst>
              <a:ext uri="{FF2B5EF4-FFF2-40B4-BE49-F238E27FC236}">
                <a16:creationId xmlns:a16="http://schemas.microsoft.com/office/drawing/2014/main" id="{A02F1E4F-CBD4-4AB0-A0CC-BB8FBC05FE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1143000"/>
            <a:ext cx="2133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5" name="Line 21">
            <a:extLst>
              <a:ext uri="{FF2B5EF4-FFF2-40B4-BE49-F238E27FC236}">
                <a16:creationId xmlns:a16="http://schemas.microsoft.com/office/drawing/2014/main" id="{1FDAB7EF-3D68-4581-A2C0-A4DBC23A9AB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6681788"/>
            <a:ext cx="2133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6" name="Line 22">
            <a:extLst>
              <a:ext uri="{FF2B5EF4-FFF2-40B4-BE49-F238E27FC236}">
                <a16:creationId xmlns:a16="http://schemas.microsoft.com/office/drawing/2014/main" id="{BC040F7C-58CA-4FA8-8439-DA066E28130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708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7" name="Line 23">
            <a:extLst>
              <a:ext uri="{FF2B5EF4-FFF2-40B4-BE49-F238E27FC236}">
                <a16:creationId xmlns:a16="http://schemas.microsoft.com/office/drawing/2014/main" id="{F17E7DB2-7DB4-4C15-98B9-FBB978EAD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1524000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8" name="Line 24">
            <a:extLst>
              <a:ext uri="{FF2B5EF4-FFF2-40B4-BE49-F238E27FC236}">
                <a16:creationId xmlns:a16="http://schemas.microsoft.com/office/drawing/2014/main" id="{4A29740D-A93D-4BF8-8530-D8F36477FDD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9" name="Line 25">
            <a:extLst>
              <a:ext uri="{FF2B5EF4-FFF2-40B4-BE49-F238E27FC236}">
                <a16:creationId xmlns:a16="http://schemas.microsoft.com/office/drawing/2014/main" id="{688FE01A-1B86-4987-9846-85CCCFB8042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0" name="Line 26">
            <a:extLst>
              <a:ext uri="{FF2B5EF4-FFF2-40B4-BE49-F238E27FC236}">
                <a16:creationId xmlns:a16="http://schemas.microsoft.com/office/drawing/2014/main" id="{822A147E-4BB8-458B-81FB-D062CA04EBE9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1" name="Line 27">
            <a:extLst>
              <a:ext uri="{FF2B5EF4-FFF2-40B4-BE49-F238E27FC236}">
                <a16:creationId xmlns:a16="http://schemas.microsoft.com/office/drawing/2014/main" id="{C8D0AD19-B01B-4A6C-87AE-2E03B54F599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2" name="Line 28">
            <a:extLst>
              <a:ext uri="{FF2B5EF4-FFF2-40B4-BE49-F238E27FC236}">
                <a16:creationId xmlns:a16="http://schemas.microsoft.com/office/drawing/2014/main" id="{5F1AD841-686A-47E7-B329-F292BA4D31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362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4" name="Line 30">
            <a:extLst>
              <a:ext uri="{FF2B5EF4-FFF2-40B4-BE49-F238E27FC236}">
                <a16:creationId xmlns:a16="http://schemas.microsoft.com/office/drawing/2014/main" id="{8E3F63CD-E4C0-4D91-BDB5-1BBDE5CE7AA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24384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5" name="Line 31">
            <a:extLst>
              <a:ext uri="{FF2B5EF4-FFF2-40B4-BE49-F238E27FC236}">
                <a16:creationId xmlns:a16="http://schemas.microsoft.com/office/drawing/2014/main" id="{1DB12596-8C1F-4C12-99BD-AD42AB822C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4384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6" name="Line 32">
            <a:extLst>
              <a:ext uri="{FF2B5EF4-FFF2-40B4-BE49-F238E27FC236}">
                <a16:creationId xmlns:a16="http://schemas.microsoft.com/office/drawing/2014/main" id="{450386F5-A352-4CD8-A741-58ED5555BA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48768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8" name="Line 34">
            <a:extLst>
              <a:ext uri="{FF2B5EF4-FFF2-40B4-BE49-F238E27FC236}">
                <a16:creationId xmlns:a16="http://schemas.microsoft.com/office/drawing/2014/main" id="{41832274-E7DF-40C7-AD3E-5CEB98927B7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029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0" name="Line 36">
            <a:extLst>
              <a:ext uri="{FF2B5EF4-FFF2-40B4-BE49-F238E27FC236}">
                <a16:creationId xmlns:a16="http://schemas.microsoft.com/office/drawing/2014/main" id="{47E66556-8AC4-4A95-882D-06D6A97072B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39624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ver dir="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>
            <a:extLst>
              <a:ext uri="{FF2B5EF4-FFF2-40B4-BE49-F238E27FC236}">
                <a16:creationId xmlns:a16="http://schemas.microsoft.com/office/drawing/2014/main" id="{AED09F93-18D3-47A0-A4D3-A8A267C45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323" name="Rectangle 3">
            <a:extLst>
              <a:ext uri="{FF2B5EF4-FFF2-40B4-BE49-F238E27FC236}">
                <a16:creationId xmlns:a16="http://schemas.microsoft.com/office/drawing/2014/main" id="{C5A37C25-7509-48A5-A703-745C20BE6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990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C288DAB9-7549-46BE-AA53-C7070F08C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09600"/>
            <a:ext cx="6324600" cy="381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56325" name="Text Box 5">
            <a:extLst>
              <a:ext uri="{FF2B5EF4-FFF2-40B4-BE49-F238E27FC236}">
                <a16:creationId xmlns:a16="http://schemas.microsoft.com/office/drawing/2014/main" id="{2307AFEE-5EFB-4231-9EF2-C4D648B46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56326" name="Rectangle 6">
            <a:extLst>
              <a:ext uri="{FF2B5EF4-FFF2-40B4-BE49-F238E27FC236}">
                <a16:creationId xmlns:a16="http://schemas.microsoft.com/office/drawing/2014/main" id="{1BEBA415-2AA2-463B-B5B4-FCC2CFDFB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19400"/>
            <a:ext cx="807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endParaRPr lang="en-US" altLang="en-US" sz="2800">
              <a:solidFill>
                <a:schemeClr val="bg1"/>
              </a:solidFill>
            </a:endParaRPr>
          </a:p>
        </p:txBody>
      </p:sp>
      <p:sp>
        <p:nvSpPr>
          <p:cNvPr id="56328" name="Rectangle 8">
            <a:extLst>
              <a:ext uri="{FF2B5EF4-FFF2-40B4-BE49-F238E27FC236}">
                <a16:creationId xmlns:a16="http://schemas.microsoft.com/office/drawing/2014/main" id="{631A1E99-EDA3-4762-8942-B1949C8DE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1143000"/>
            <a:ext cx="2133600" cy="55387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400" b="1"/>
              <a:t>Cystic lesions</a:t>
            </a:r>
            <a:endParaRPr lang="en-US" altLang="en-US" sz="2000" b="1"/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Prescribe course of oral antibiotics + mixed comedonal- papulopustular topical therapy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endParaRPr lang="en-US" altLang="en-US" sz="1200" b="1"/>
          </a:p>
        </p:txBody>
      </p:sp>
      <p:sp>
        <p:nvSpPr>
          <p:cNvPr id="56329" name="Rectangle 9">
            <a:extLst>
              <a:ext uri="{FF2B5EF4-FFF2-40B4-BE49-F238E27FC236}">
                <a16:creationId xmlns:a16="http://schemas.microsoft.com/office/drawing/2014/main" id="{3311CA51-5AFB-4382-8FDE-58258D93D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143000"/>
            <a:ext cx="2057400" cy="55387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b="1"/>
              <a:t>Type(s)</a:t>
            </a:r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000" b="1"/>
              <a:t>Papules and pustules</a:t>
            </a:r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Benzoyl peroxide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If results unsatisfactory switch to or add topical antibiotics</a:t>
            </a:r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If results unsatisfactory add course of oral antibiotics</a:t>
            </a:r>
          </a:p>
        </p:txBody>
      </p:sp>
      <p:sp>
        <p:nvSpPr>
          <p:cNvPr id="56330" name="Rectangle 10">
            <a:extLst>
              <a:ext uri="{FF2B5EF4-FFF2-40B4-BE49-F238E27FC236}">
                <a16:creationId xmlns:a16="http://schemas.microsoft.com/office/drawing/2014/main" id="{AB66959D-F082-4437-A395-45633C1E0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143000"/>
            <a:ext cx="3505200" cy="55387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b="1"/>
              <a:t>                       Lesion</a:t>
            </a:r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000" b="1"/>
              <a:t>Mixed comedonal lesions and papulopustules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Retinoid+topical antibiotics</a:t>
            </a:r>
          </a:p>
          <a:p>
            <a:pPr>
              <a:buFontTx/>
              <a:buNone/>
            </a:pPr>
            <a:r>
              <a:rPr lang="en-US" altLang="en-US" sz="2000" b="1"/>
              <a:t>Retinoid+benzoyl peroxide</a:t>
            </a:r>
          </a:p>
          <a:p>
            <a:pPr>
              <a:buFontTx/>
              <a:buNone/>
            </a:pPr>
            <a:r>
              <a:rPr lang="en-US" altLang="en-US" sz="2000" b="1"/>
              <a:t>Retinoid+benzoyl peroxide+topical antibiotics</a:t>
            </a:r>
          </a:p>
          <a:p>
            <a:pPr>
              <a:buFontTx/>
              <a:buNone/>
            </a:pPr>
            <a:r>
              <a:rPr lang="en-US" altLang="en-US" sz="2000" b="1"/>
              <a:t>Azelaic acid+benzoyl peroxide</a:t>
            </a:r>
          </a:p>
          <a:p>
            <a:pPr>
              <a:buFontTx/>
              <a:buNone/>
            </a:pPr>
            <a:r>
              <a:rPr lang="en-US" altLang="en-US" sz="2000" b="1"/>
              <a:t>Azelaic acid+topical antibiotics</a:t>
            </a:r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If results unsatisfactory prescribe topical retinoid+course of oral antibiotics</a:t>
            </a:r>
          </a:p>
        </p:txBody>
      </p:sp>
      <p:sp>
        <p:nvSpPr>
          <p:cNvPr id="56331" name="Rectangle 11">
            <a:extLst>
              <a:ext uri="{FF2B5EF4-FFF2-40B4-BE49-F238E27FC236}">
                <a16:creationId xmlns:a16="http://schemas.microsoft.com/office/drawing/2014/main" id="{ABE47879-A0D4-42CA-BFF3-A24306C60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553878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000" b="1"/>
              <a:t>Comedonal lesions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Topical retinoid</a:t>
            </a:r>
          </a:p>
          <a:p>
            <a:pPr>
              <a:buFontTx/>
              <a:buNone/>
            </a:pPr>
            <a:r>
              <a:rPr lang="en-US" altLang="en-US" sz="2000" b="1"/>
              <a:t>Azelaic acid</a:t>
            </a:r>
          </a:p>
          <a:p>
            <a:pPr>
              <a:buFontTx/>
              <a:buNone/>
            </a:pPr>
            <a:r>
              <a:rPr lang="en-US" altLang="en-US" sz="2000" b="1"/>
              <a:t>Salicylic acid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If results unsatisfactory</a:t>
            </a:r>
          </a:p>
          <a:p>
            <a:pPr>
              <a:buFontTx/>
              <a:buNone/>
            </a:pPr>
            <a:r>
              <a:rPr lang="en-US" altLang="en-US" sz="2000" b="1"/>
              <a:t>Increase strength or change medications</a:t>
            </a:r>
          </a:p>
        </p:txBody>
      </p:sp>
      <p:sp>
        <p:nvSpPr>
          <p:cNvPr id="56332" name="Line 12">
            <a:extLst>
              <a:ext uri="{FF2B5EF4-FFF2-40B4-BE49-F238E27FC236}">
                <a16:creationId xmlns:a16="http://schemas.microsoft.com/office/drawing/2014/main" id="{79F00894-B681-4073-81DE-8A6AD69049C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3" name="Line 13">
            <a:extLst>
              <a:ext uri="{FF2B5EF4-FFF2-40B4-BE49-F238E27FC236}">
                <a16:creationId xmlns:a16="http://schemas.microsoft.com/office/drawing/2014/main" id="{71206D5F-AA17-4C90-9C92-E6FDB7B3C2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681788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4" name="Line 14">
            <a:extLst>
              <a:ext uri="{FF2B5EF4-FFF2-40B4-BE49-F238E27FC236}">
                <a16:creationId xmlns:a16="http://schemas.microsoft.com/office/drawing/2014/main" id="{D54D7E75-0D1F-49EB-9751-FDE2B24318A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0" cy="5538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5" name="Line 15">
            <a:extLst>
              <a:ext uri="{FF2B5EF4-FFF2-40B4-BE49-F238E27FC236}">
                <a16:creationId xmlns:a16="http://schemas.microsoft.com/office/drawing/2014/main" id="{DA9B8AF5-6D73-4D23-AC77-A37AD3EB95F0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1143000"/>
            <a:ext cx="0" cy="5538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6" name="Line 16">
            <a:extLst>
              <a:ext uri="{FF2B5EF4-FFF2-40B4-BE49-F238E27FC236}">
                <a16:creationId xmlns:a16="http://schemas.microsoft.com/office/drawing/2014/main" id="{66D82434-EC3A-4D8D-8796-F438BAAF07C4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1143000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7" name="Line 17">
            <a:extLst>
              <a:ext uri="{FF2B5EF4-FFF2-40B4-BE49-F238E27FC236}">
                <a16:creationId xmlns:a16="http://schemas.microsoft.com/office/drawing/2014/main" id="{19989002-5EFA-43E5-9497-10A6042E0E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143000"/>
            <a:ext cx="29718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8" name="Line 18">
            <a:extLst>
              <a:ext uri="{FF2B5EF4-FFF2-40B4-BE49-F238E27FC236}">
                <a16:creationId xmlns:a16="http://schemas.microsoft.com/office/drawing/2014/main" id="{2A717684-BD63-4A42-8C7F-D1AA216546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6681788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9" name="Line 19">
            <a:extLst>
              <a:ext uri="{FF2B5EF4-FFF2-40B4-BE49-F238E27FC236}">
                <a16:creationId xmlns:a16="http://schemas.microsoft.com/office/drawing/2014/main" id="{6DF6445B-637B-4054-A3CF-FE271F4953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6681788"/>
            <a:ext cx="29718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0" name="Line 20">
            <a:extLst>
              <a:ext uri="{FF2B5EF4-FFF2-40B4-BE49-F238E27FC236}">
                <a16:creationId xmlns:a16="http://schemas.microsoft.com/office/drawing/2014/main" id="{7720C8BB-8EA5-4DDF-AA81-F7A2EF33869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1143000"/>
            <a:ext cx="2133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1" name="Line 21">
            <a:extLst>
              <a:ext uri="{FF2B5EF4-FFF2-40B4-BE49-F238E27FC236}">
                <a16:creationId xmlns:a16="http://schemas.microsoft.com/office/drawing/2014/main" id="{778A1A4F-3C6C-4F37-9C60-5B6F47811F1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6681788"/>
            <a:ext cx="2133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2" name="Line 22">
            <a:extLst>
              <a:ext uri="{FF2B5EF4-FFF2-40B4-BE49-F238E27FC236}">
                <a16:creationId xmlns:a16="http://schemas.microsoft.com/office/drawing/2014/main" id="{423556CA-1CEF-4A22-B2A0-9CA58F91738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708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3" name="Line 23">
            <a:extLst>
              <a:ext uri="{FF2B5EF4-FFF2-40B4-BE49-F238E27FC236}">
                <a16:creationId xmlns:a16="http://schemas.microsoft.com/office/drawing/2014/main" id="{4FAB8F9F-8BEA-44F1-A596-3DDD8EC6B60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1524000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4" name="Line 24">
            <a:extLst>
              <a:ext uri="{FF2B5EF4-FFF2-40B4-BE49-F238E27FC236}">
                <a16:creationId xmlns:a16="http://schemas.microsoft.com/office/drawing/2014/main" id="{6EE524B2-A6DB-4A96-8D58-DF060C2D263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5" name="Line 25">
            <a:extLst>
              <a:ext uri="{FF2B5EF4-FFF2-40B4-BE49-F238E27FC236}">
                <a16:creationId xmlns:a16="http://schemas.microsoft.com/office/drawing/2014/main" id="{28702051-219A-4EEB-B5C9-2C2F4C931D7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6" name="Line 26">
            <a:extLst>
              <a:ext uri="{FF2B5EF4-FFF2-40B4-BE49-F238E27FC236}">
                <a16:creationId xmlns:a16="http://schemas.microsoft.com/office/drawing/2014/main" id="{040316C4-9A5C-49C8-9CC2-4F06D699222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7" name="Line 27">
            <a:extLst>
              <a:ext uri="{FF2B5EF4-FFF2-40B4-BE49-F238E27FC236}">
                <a16:creationId xmlns:a16="http://schemas.microsoft.com/office/drawing/2014/main" id="{95B73510-6938-4A17-AD27-7040D2F3E45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8" name="Line 28">
            <a:extLst>
              <a:ext uri="{FF2B5EF4-FFF2-40B4-BE49-F238E27FC236}">
                <a16:creationId xmlns:a16="http://schemas.microsoft.com/office/drawing/2014/main" id="{E0A20C05-E396-461F-9D9B-ED06592B3A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362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9" name="Line 29">
            <a:extLst>
              <a:ext uri="{FF2B5EF4-FFF2-40B4-BE49-F238E27FC236}">
                <a16:creationId xmlns:a16="http://schemas.microsoft.com/office/drawing/2014/main" id="{0A6494BC-D927-4912-9AC9-359B204BB25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286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0" name="Line 30">
            <a:extLst>
              <a:ext uri="{FF2B5EF4-FFF2-40B4-BE49-F238E27FC236}">
                <a16:creationId xmlns:a16="http://schemas.microsoft.com/office/drawing/2014/main" id="{3BE30B6D-2FB5-42A8-B19F-5639B09227E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3622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1" name="Line 31">
            <a:extLst>
              <a:ext uri="{FF2B5EF4-FFF2-40B4-BE49-F238E27FC236}">
                <a16:creationId xmlns:a16="http://schemas.microsoft.com/office/drawing/2014/main" id="{71F83818-1CE9-42A7-823D-9E765BC0993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362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2" name="Line 32">
            <a:extLst>
              <a:ext uri="{FF2B5EF4-FFF2-40B4-BE49-F238E27FC236}">
                <a16:creationId xmlns:a16="http://schemas.microsoft.com/office/drawing/2014/main" id="{6BB213E3-49F5-44AA-A2A7-94E19064C7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50292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4" name="Line 34">
            <a:extLst>
              <a:ext uri="{FF2B5EF4-FFF2-40B4-BE49-F238E27FC236}">
                <a16:creationId xmlns:a16="http://schemas.microsoft.com/office/drawing/2014/main" id="{F7EF0CC7-CABD-49AF-B8EA-C9873939A4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48768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6" name="Line 36">
            <a:extLst>
              <a:ext uri="{FF2B5EF4-FFF2-40B4-BE49-F238E27FC236}">
                <a16:creationId xmlns:a16="http://schemas.microsoft.com/office/drawing/2014/main" id="{1A7DA6A9-F560-4146-AA63-56A9C9E0A9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114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ver dir="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>
            <a:extLst>
              <a:ext uri="{FF2B5EF4-FFF2-40B4-BE49-F238E27FC236}">
                <a16:creationId xmlns:a16="http://schemas.microsoft.com/office/drawing/2014/main" id="{A94B52AF-24E6-4A4F-89EF-178CA2A7A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299" name="Rectangle 3">
            <a:extLst>
              <a:ext uri="{FF2B5EF4-FFF2-40B4-BE49-F238E27FC236}">
                <a16:creationId xmlns:a16="http://schemas.microsoft.com/office/drawing/2014/main" id="{42DBE338-8F19-4023-8757-3C85F43C8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990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D41EBD06-2472-4B33-9A15-B3C8D3EE3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09600"/>
            <a:ext cx="6324600" cy="381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55301" name="Text Box 5">
            <a:extLst>
              <a:ext uri="{FF2B5EF4-FFF2-40B4-BE49-F238E27FC236}">
                <a16:creationId xmlns:a16="http://schemas.microsoft.com/office/drawing/2014/main" id="{82E033F4-C254-4350-ABD6-1EAAD62EE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55302" name="Rectangle 6">
            <a:extLst>
              <a:ext uri="{FF2B5EF4-FFF2-40B4-BE49-F238E27FC236}">
                <a16:creationId xmlns:a16="http://schemas.microsoft.com/office/drawing/2014/main" id="{8015A1DB-CB4C-467B-B477-58687419D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19400"/>
            <a:ext cx="807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endParaRPr lang="en-US" altLang="en-US" sz="2800">
              <a:solidFill>
                <a:schemeClr val="bg1"/>
              </a:solidFill>
            </a:endParaRPr>
          </a:p>
        </p:txBody>
      </p:sp>
      <p:sp>
        <p:nvSpPr>
          <p:cNvPr id="55304" name="Rectangle 8">
            <a:extLst>
              <a:ext uri="{FF2B5EF4-FFF2-40B4-BE49-F238E27FC236}">
                <a16:creationId xmlns:a16="http://schemas.microsoft.com/office/drawing/2014/main" id="{94A0225A-8757-4BBC-A607-626D83055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1143000"/>
            <a:ext cx="2133600" cy="5715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000" b="1"/>
              <a:t>Cystic lesions</a:t>
            </a:r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Prescribe course of oral antibiotics + mixed comedonal- papulopustular topical therapy</a:t>
            </a:r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If results unsatisfactory consider referral to dermatologist for oral isotretinoin therapy</a:t>
            </a:r>
          </a:p>
        </p:txBody>
      </p:sp>
      <p:sp>
        <p:nvSpPr>
          <p:cNvPr id="55305" name="Rectangle 9">
            <a:extLst>
              <a:ext uri="{FF2B5EF4-FFF2-40B4-BE49-F238E27FC236}">
                <a16:creationId xmlns:a16="http://schemas.microsoft.com/office/drawing/2014/main" id="{AD92029A-49CF-4673-8118-4C4C3608C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143000"/>
            <a:ext cx="1752600" cy="5867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Papules and pustules</a:t>
            </a:r>
          </a:p>
          <a:p>
            <a:pPr>
              <a:buFontTx/>
              <a:buNone/>
            </a:pPr>
            <a:r>
              <a:rPr lang="en-US" altLang="en-US" sz="2000" b="1"/>
              <a:t>Benzoyl peroxide</a:t>
            </a:r>
          </a:p>
          <a:p>
            <a:pPr>
              <a:buFontTx/>
              <a:buNone/>
            </a:pPr>
            <a:r>
              <a:rPr lang="en-US" altLang="en-US" sz="2000" b="1"/>
              <a:t>If results unsatisfactory switch to or add topical antibiotics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If results unsatisfactory add course of oral antibiotics</a:t>
            </a:r>
            <a:endParaRPr lang="en-US" altLang="en-US" sz="1600" b="1"/>
          </a:p>
        </p:txBody>
      </p:sp>
      <p:sp>
        <p:nvSpPr>
          <p:cNvPr id="55306" name="Rectangle 10">
            <a:extLst>
              <a:ext uri="{FF2B5EF4-FFF2-40B4-BE49-F238E27FC236}">
                <a16:creationId xmlns:a16="http://schemas.microsoft.com/office/drawing/2014/main" id="{1A5D1C6A-733C-427D-8CF6-49D794F42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143000"/>
            <a:ext cx="3581400" cy="5715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000" b="1"/>
              <a:t>Mixed comedonal lesions and papulopustules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Retinoid+topical antibiotics</a:t>
            </a:r>
          </a:p>
          <a:p>
            <a:pPr>
              <a:buFontTx/>
              <a:buNone/>
            </a:pPr>
            <a:r>
              <a:rPr lang="en-US" altLang="en-US" sz="2000" b="1"/>
              <a:t>Retinoid+benzoyl peroxide</a:t>
            </a:r>
          </a:p>
          <a:p>
            <a:pPr>
              <a:buFontTx/>
              <a:buNone/>
            </a:pPr>
            <a:r>
              <a:rPr lang="en-US" altLang="en-US" sz="2000" b="1"/>
              <a:t>Retinoid+benzoyl peroxide+topical antibiotics</a:t>
            </a:r>
          </a:p>
          <a:p>
            <a:pPr>
              <a:buFontTx/>
              <a:buNone/>
            </a:pPr>
            <a:r>
              <a:rPr lang="en-US" altLang="en-US" sz="2000" b="1"/>
              <a:t>Azelaic acid+benzoyl peroxide</a:t>
            </a:r>
          </a:p>
          <a:p>
            <a:pPr>
              <a:buFontTx/>
              <a:buNone/>
            </a:pPr>
            <a:r>
              <a:rPr lang="en-US" altLang="en-US" sz="2000" b="1"/>
              <a:t>Azelaic acid+topical antibiotics</a:t>
            </a:r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If results unsatisfactory prescribe topical retinoid+course of oral antibiotics</a:t>
            </a:r>
          </a:p>
        </p:txBody>
      </p:sp>
      <p:sp>
        <p:nvSpPr>
          <p:cNvPr id="55307" name="Rectangle 11">
            <a:extLst>
              <a:ext uri="{FF2B5EF4-FFF2-40B4-BE49-F238E27FC236}">
                <a16:creationId xmlns:a16="http://schemas.microsoft.com/office/drawing/2014/main" id="{9BC9B643-A0AD-484F-9EEE-9A4CB1DEE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1143000"/>
            <a:ext cx="1981200" cy="57150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endParaRPr lang="en-US" altLang="en-US" sz="1600" b="1"/>
          </a:p>
          <a:p>
            <a:pPr>
              <a:buFontTx/>
              <a:buNone/>
            </a:pPr>
            <a:r>
              <a:rPr lang="en-US" altLang="en-US" sz="2000" b="1"/>
              <a:t>Comedonal lesions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Topical retinoid</a:t>
            </a:r>
          </a:p>
          <a:p>
            <a:pPr>
              <a:buFontTx/>
              <a:buNone/>
            </a:pPr>
            <a:r>
              <a:rPr lang="en-US" altLang="en-US" sz="2000" b="1"/>
              <a:t>Azelaic acid</a:t>
            </a:r>
          </a:p>
          <a:p>
            <a:pPr>
              <a:buFontTx/>
              <a:buNone/>
            </a:pPr>
            <a:r>
              <a:rPr lang="en-US" altLang="en-US" sz="2000" b="1"/>
              <a:t>Salicylic acid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endParaRPr lang="en-US" altLang="en-US" sz="1200" b="1"/>
          </a:p>
          <a:p>
            <a:pPr>
              <a:buFontTx/>
              <a:buNone/>
            </a:pPr>
            <a:r>
              <a:rPr lang="en-US" altLang="en-US" sz="2000" b="1"/>
              <a:t>If results unsatisfactory</a:t>
            </a:r>
          </a:p>
          <a:p>
            <a:pPr>
              <a:buFontTx/>
              <a:buNone/>
            </a:pPr>
            <a:r>
              <a:rPr lang="en-US" altLang="en-US" sz="2000" b="1"/>
              <a:t>Increase strength or change medications</a:t>
            </a:r>
          </a:p>
        </p:txBody>
      </p:sp>
      <p:sp>
        <p:nvSpPr>
          <p:cNvPr id="55308" name="Line 12">
            <a:extLst>
              <a:ext uri="{FF2B5EF4-FFF2-40B4-BE49-F238E27FC236}">
                <a16:creationId xmlns:a16="http://schemas.microsoft.com/office/drawing/2014/main" id="{E9D54182-0B66-4179-BF8F-40CBF166505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9" name="Line 13">
            <a:extLst>
              <a:ext uri="{FF2B5EF4-FFF2-40B4-BE49-F238E27FC236}">
                <a16:creationId xmlns:a16="http://schemas.microsoft.com/office/drawing/2014/main" id="{C17B07DC-0D32-459E-80E7-002AE6ADBC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681788"/>
            <a:ext cx="1676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Line 14">
            <a:extLst>
              <a:ext uri="{FF2B5EF4-FFF2-40B4-BE49-F238E27FC236}">
                <a16:creationId xmlns:a16="http://schemas.microsoft.com/office/drawing/2014/main" id="{F9D5793D-D0FB-4AEE-BAEE-A40D2E1D0B3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143000"/>
            <a:ext cx="0" cy="5538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1" name="Line 15">
            <a:extLst>
              <a:ext uri="{FF2B5EF4-FFF2-40B4-BE49-F238E27FC236}">
                <a16:creationId xmlns:a16="http://schemas.microsoft.com/office/drawing/2014/main" id="{FA80190F-11CF-4193-B8A8-B9FB5C557D93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1143000"/>
            <a:ext cx="0" cy="55387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2" name="Line 16">
            <a:extLst>
              <a:ext uri="{FF2B5EF4-FFF2-40B4-BE49-F238E27FC236}">
                <a16:creationId xmlns:a16="http://schemas.microsoft.com/office/drawing/2014/main" id="{2FDE2C77-CD14-4BF9-80E5-D646F77992C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1143000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3" name="Line 17">
            <a:extLst>
              <a:ext uri="{FF2B5EF4-FFF2-40B4-BE49-F238E27FC236}">
                <a16:creationId xmlns:a16="http://schemas.microsoft.com/office/drawing/2014/main" id="{51BB74E2-5914-42EB-A752-36161ADD61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143000"/>
            <a:ext cx="29718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4" name="Line 18">
            <a:extLst>
              <a:ext uri="{FF2B5EF4-FFF2-40B4-BE49-F238E27FC236}">
                <a16:creationId xmlns:a16="http://schemas.microsoft.com/office/drawing/2014/main" id="{5BAA1C7C-D5AD-4AE3-A0AA-4146A66C15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6681788"/>
            <a:ext cx="2057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5" name="Line 19">
            <a:extLst>
              <a:ext uri="{FF2B5EF4-FFF2-40B4-BE49-F238E27FC236}">
                <a16:creationId xmlns:a16="http://schemas.microsoft.com/office/drawing/2014/main" id="{D062A1F6-335B-4B8D-9695-B3C272B557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6681788"/>
            <a:ext cx="2971800" cy="17621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6" name="Line 20">
            <a:extLst>
              <a:ext uri="{FF2B5EF4-FFF2-40B4-BE49-F238E27FC236}">
                <a16:creationId xmlns:a16="http://schemas.microsoft.com/office/drawing/2014/main" id="{C838F093-ED4C-45EA-8DE2-0D09269F3E2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1143000"/>
            <a:ext cx="2133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7" name="Line 21">
            <a:extLst>
              <a:ext uri="{FF2B5EF4-FFF2-40B4-BE49-F238E27FC236}">
                <a16:creationId xmlns:a16="http://schemas.microsoft.com/office/drawing/2014/main" id="{75EF6A94-136C-42F0-8CCC-A1C0FDDE47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6681788"/>
            <a:ext cx="2133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99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8" name="Line 22">
            <a:extLst>
              <a:ext uri="{FF2B5EF4-FFF2-40B4-BE49-F238E27FC236}">
                <a16:creationId xmlns:a16="http://schemas.microsoft.com/office/drawing/2014/main" id="{FF3DCFD0-DBF7-4E0F-B926-2C7047F0FCD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708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9" name="Line 23">
            <a:extLst>
              <a:ext uri="{FF2B5EF4-FFF2-40B4-BE49-F238E27FC236}">
                <a16:creationId xmlns:a16="http://schemas.microsoft.com/office/drawing/2014/main" id="{8D10C30D-B679-47EE-8867-9ED4BF2AD2D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1524000"/>
            <a:ext cx="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0" name="Line 24">
            <a:extLst>
              <a:ext uri="{FF2B5EF4-FFF2-40B4-BE49-F238E27FC236}">
                <a16:creationId xmlns:a16="http://schemas.microsoft.com/office/drawing/2014/main" id="{BFC34EA4-1327-4849-BF81-60284C98424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1" name="Line 25">
            <a:extLst>
              <a:ext uri="{FF2B5EF4-FFF2-40B4-BE49-F238E27FC236}">
                <a16:creationId xmlns:a16="http://schemas.microsoft.com/office/drawing/2014/main" id="{287DAA16-3EF1-4080-8823-6F11E7986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2" name="Line 26">
            <a:extLst>
              <a:ext uri="{FF2B5EF4-FFF2-40B4-BE49-F238E27FC236}">
                <a16:creationId xmlns:a16="http://schemas.microsoft.com/office/drawing/2014/main" id="{0ED0D31C-C27E-4BDB-991A-B91E1258D83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3" name="Line 27">
            <a:extLst>
              <a:ext uri="{FF2B5EF4-FFF2-40B4-BE49-F238E27FC236}">
                <a16:creationId xmlns:a16="http://schemas.microsoft.com/office/drawing/2014/main" id="{F0E735FB-6F68-4062-958C-1CFFD5F718D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1600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4" name="Line 28">
            <a:extLst>
              <a:ext uri="{FF2B5EF4-FFF2-40B4-BE49-F238E27FC236}">
                <a16:creationId xmlns:a16="http://schemas.microsoft.com/office/drawing/2014/main" id="{91E675F2-369E-4CF5-BD47-CF8CD62E096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362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5" name="Line 29">
            <a:extLst>
              <a:ext uri="{FF2B5EF4-FFF2-40B4-BE49-F238E27FC236}">
                <a16:creationId xmlns:a16="http://schemas.microsoft.com/office/drawing/2014/main" id="{73529D7F-41F2-4957-BB5A-AFE17D55CC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057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6" name="Line 30">
            <a:extLst>
              <a:ext uri="{FF2B5EF4-FFF2-40B4-BE49-F238E27FC236}">
                <a16:creationId xmlns:a16="http://schemas.microsoft.com/office/drawing/2014/main" id="{0D822183-6047-47B5-8567-6E21C2AB139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2286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7" name="Line 31">
            <a:extLst>
              <a:ext uri="{FF2B5EF4-FFF2-40B4-BE49-F238E27FC236}">
                <a16:creationId xmlns:a16="http://schemas.microsoft.com/office/drawing/2014/main" id="{85E2337D-82D4-4259-8BBD-D8537FB927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4384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8" name="Line 32">
            <a:extLst>
              <a:ext uri="{FF2B5EF4-FFF2-40B4-BE49-F238E27FC236}">
                <a16:creationId xmlns:a16="http://schemas.microsoft.com/office/drawing/2014/main" id="{D1C38A30-7F84-406C-93CB-E56B3B55837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4953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0" name="Line 34">
            <a:extLst>
              <a:ext uri="{FF2B5EF4-FFF2-40B4-BE49-F238E27FC236}">
                <a16:creationId xmlns:a16="http://schemas.microsoft.com/office/drawing/2014/main" id="{953836CB-D5E8-4CC8-AA8D-C7D6C195DDD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1" name="Line 35">
            <a:extLst>
              <a:ext uri="{FF2B5EF4-FFF2-40B4-BE49-F238E27FC236}">
                <a16:creationId xmlns:a16="http://schemas.microsoft.com/office/drawing/2014/main" id="{7846FCCC-8EBF-4755-938F-5C803D79A0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39624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2" name="Line 36">
            <a:extLst>
              <a:ext uri="{FF2B5EF4-FFF2-40B4-BE49-F238E27FC236}">
                <a16:creationId xmlns:a16="http://schemas.microsoft.com/office/drawing/2014/main" id="{E0C8F2F1-2807-4C5E-9811-F3E9EF28FB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42672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ver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026">
            <a:extLst>
              <a:ext uri="{FF2B5EF4-FFF2-40B4-BE49-F238E27FC236}">
                <a16:creationId xmlns:a16="http://schemas.microsoft.com/office/drawing/2014/main" id="{B5FB09EE-5C3A-44B3-AEAB-20012F36AA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5" name="Rectangle 1027">
            <a:extLst>
              <a:ext uri="{FF2B5EF4-FFF2-40B4-BE49-F238E27FC236}">
                <a16:creationId xmlns:a16="http://schemas.microsoft.com/office/drawing/2014/main" id="{BFF38E35-6E14-48F2-8520-701219BE7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1028">
            <a:extLst>
              <a:ext uri="{FF2B5EF4-FFF2-40B4-BE49-F238E27FC236}">
                <a16:creationId xmlns:a16="http://schemas.microsoft.com/office/drawing/2014/main" id="{27194807-EE74-40E3-927B-D0A110F4D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8197" name="Text Box 1029">
            <a:extLst>
              <a:ext uri="{FF2B5EF4-FFF2-40B4-BE49-F238E27FC236}">
                <a16:creationId xmlns:a16="http://schemas.microsoft.com/office/drawing/2014/main" id="{7FCA959C-3F88-48B0-B67B-5096D270B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8199" name="Rectangle 1031">
            <a:extLst>
              <a:ext uri="{FF2B5EF4-FFF2-40B4-BE49-F238E27FC236}">
                <a16:creationId xmlns:a16="http://schemas.microsoft.com/office/drawing/2014/main" id="{3BEF19B9-A964-42EA-9FEF-23508522D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1032">
            <a:extLst>
              <a:ext uri="{FF2B5EF4-FFF2-40B4-BE49-F238E27FC236}">
                <a16:creationId xmlns:a16="http://schemas.microsoft.com/office/drawing/2014/main" id="{EED9181E-1698-43EA-AE29-CCD4B653FA4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201" name="Picture 1033">
            <a:extLst>
              <a:ext uri="{FF2B5EF4-FFF2-40B4-BE49-F238E27FC236}">
                <a16:creationId xmlns:a16="http://schemas.microsoft.com/office/drawing/2014/main" id="{C46BB0AF-CFF9-49B8-9DA2-C78253B45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2" name="Text Box 1034">
            <a:extLst>
              <a:ext uri="{FF2B5EF4-FFF2-40B4-BE49-F238E27FC236}">
                <a16:creationId xmlns:a16="http://schemas.microsoft.com/office/drawing/2014/main" id="{5DCD8783-97DD-4F2B-B526-D5ACF73E9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tx2"/>
                </a:solidFill>
              </a:rPr>
              <a:t>Comedonal Lesions</a:t>
            </a:r>
          </a:p>
        </p:txBody>
      </p:sp>
      <p:pic>
        <p:nvPicPr>
          <p:cNvPr id="8206" name="Picture 1038">
            <a:extLst>
              <a:ext uri="{FF2B5EF4-FFF2-40B4-BE49-F238E27FC236}">
                <a16:creationId xmlns:a16="http://schemas.microsoft.com/office/drawing/2014/main" id="{CD2EEBA7-83FC-4B5B-A41F-2517B76F2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200400"/>
            <a:ext cx="37338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7" name="Picture 1039">
            <a:extLst>
              <a:ext uri="{FF2B5EF4-FFF2-40B4-BE49-F238E27FC236}">
                <a16:creationId xmlns:a16="http://schemas.microsoft.com/office/drawing/2014/main" id="{786E8FBE-7F39-473D-B5B6-39C9F52FBA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200400"/>
            <a:ext cx="3505200" cy="310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F183636C-2B6B-4AF5-ABAD-501D6D080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Rectangle 3">
            <a:extLst>
              <a:ext uri="{FF2B5EF4-FFF2-40B4-BE49-F238E27FC236}">
                <a16:creationId xmlns:a16="http://schemas.microsoft.com/office/drawing/2014/main" id="{FC820CC9-6F2C-4709-B2BE-C90FFD7CA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B2E0418C-4596-47FD-B97B-02B73434B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C9122699-2F2C-45E1-90C5-EE8DB5E38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9E0C8AF0-8FCD-40BC-91D1-ED3ADF713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Line 7">
            <a:extLst>
              <a:ext uri="{FF2B5EF4-FFF2-40B4-BE49-F238E27FC236}">
                <a16:creationId xmlns:a16="http://schemas.microsoft.com/office/drawing/2014/main" id="{7D4063A8-A952-4282-B5CF-8C132868864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224" name="Picture 8">
            <a:extLst>
              <a:ext uri="{FF2B5EF4-FFF2-40B4-BE49-F238E27FC236}">
                <a16:creationId xmlns:a16="http://schemas.microsoft.com/office/drawing/2014/main" id="{1E414625-9175-4F8F-AB5C-B369F2B90F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5" name="Text Box 9">
            <a:extLst>
              <a:ext uri="{FF2B5EF4-FFF2-40B4-BE49-F238E27FC236}">
                <a16:creationId xmlns:a16="http://schemas.microsoft.com/office/drawing/2014/main" id="{CF02A418-F1D6-456A-8BF4-26A1A4C88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579438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tx2"/>
                </a:solidFill>
              </a:rPr>
              <a:t>Inflammatory Lesions</a:t>
            </a:r>
          </a:p>
        </p:txBody>
      </p:sp>
      <p:pic>
        <p:nvPicPr>
          <p:cNvPr id="9228" name="Picture 12">
            <a:extLst>
              <a:ext uri="{FF2B5EF4-FFF2-40B4-BE49-F238E27FC236}">
                <a16:creationId xmlns:a16="http://schemas.microsoft.com/office/drawing/2014/main" id="{4BB88D9A-AB0B-4481-BF9D-ED7B8A2419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0"/>
            <a:ext cx="315595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1" name="Picture 15">
            <a:extLst>
              <a:ext uri="{FF2B5EF4-FFF2-40B4-BE49-F238E27FC236}">
                <a16:creationId xmlns:a16="http://schemas.microsoft.com/office/drawing/2014/main" id="{EA6804F9-23BE-467D-BB1E-7766FBCDC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276600"/>
            <a:ext cx="4648200" cy="295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E6DB8E37-0F44-41A4-8A61-4B85EC5B70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3" name="Rectangle 3">
            <a:extLst>
              <a:ext uri="{FF2B5EF4-FFF2-40B4-BE49-F238E27FC236}">
                <a16:creationId xmlns:a16="http://schemas.microsoft.com/office/drawing/2014/main" id="{5BC7FD8C-6E73-4A5C-8101-F7922723D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B23BA96-D1C7-4055-A798-3D5417797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10245" name="Text Box 5">
            <a:extLst>
              <a:ext uri="{FF2B5EF4-FFF2-40B4-BE49-F238E27FC236}">
                <a16:creationId xmlns:a16="http://schemas.microsoft.com/office/drawing/2014/main" id="{239E1BE1-7C33-4F5A-9BF8-6755E107E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424824AB-E655-4F55-9BC2-7F52194A2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7">
            <a:extLst>
              <a:ext uri="{FF2B5EF4-FFF2-40B4-BE49-F238E27FC236}">
                <a16:creationId xmlns:a16="http://schemas.microsoft.com/office/drawing/2014/main" id="{5108E9A5-76E0-4CE3-BD66-194506C5AE6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48" name="Picture 8">
            <a:extLst>
              <a:ext uri="{FF2B5EF4-FFF2-40B4-BE49-F238E27FC236}">
                <a16:creationId xmlns:a16="http://schemas.microsoft.com/office/drawing/2014/main" id="{9041B89D-4963-481A-8B71-8D46C70866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9" name="Text Box 9">
            <a:extLst>
              <a:ext uri="{FF2B5EF4-FFF2-40B4-BE49-F238E27FC236}">
                <a16:creationId xmlns:a16="http://schemas.microsoft.com/office/drawing/2014/main" id="{6B8F97BF-2ADB-4320-9D94-4E3254547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tx2"/>
                </a:solidFill>
              </a:rPr>
              <a:t>Nodulocystic Lesions</a:t>
            </a:r>
          </a:p>
        </p:txBody>
      </p:sp>
      <p:pic>
        <p:nvPicPr>
          <p:cNvPr id="10252" name="Picture 12">
            <a:extLst>
              <a:ext uri="{FF2B5EF4-FFF2-40B4-BE49-F238E27FC236}">
                <a16:creationId xmlns:a16="http://schemas.microsoft.com/office/drawing/2014/main" id="{1CB9B675-3631-4A64-AFE9-6FB7384CD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124200"/>
            <a:ext cx="3886200" cy="325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3" name="Picture 13">
            <a:extLst>
              <a:ext uri="{FF2B5EF4-FFF2-40B4-BE49-F238E27FC236}">
                <a16:creationId xmlns:a16="http://schemas.microsoft.com/office/drawing/2014/main" id="{C6AE3CEC-EE4F-42FD-8290-02A7044F30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895600"/>
            <a:ext cx="3040063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>
            <a:extLst>
              <a:ext uri="{FF2B5EF4-FFF2-40B4-BE49-F238E27FC236}">
                <a16:creationId xmlns:a16="http://schemas.microsoft.com/office/drawing/2014/main" id="{3626E7D8-D88E-48C4-B83C-CEE5DDEF29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15" name="Rectangle 3">
            <a:extLst>
              <a:ext uri="{FF2B5EF4-FFF2-40B4-BE49-F238E27FC236}">
                <a16:creationId xmlns:a16="http://schemas.microsoft.com/office/drawing/2014/main" id="{7EDF8F97-C373-43DF-8D8E-1FE8B4B69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22CA478F-6C9C-4570-B187-6F72DEDC9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38917" name="Text Box 5">
            <a:extLst>
              <a:ext uri="{FF2B5EF4-FFF2-40B4-BE49-F238E27FC236}">
                <a16:creationId xmlns:a16="http://schemas.microsoft.com/office/drawing/2014/main" id="{32882611-BF9D-4B16-8AB9-684C77157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1DA30642-D759-4710-91D3-FC3AE2569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Line 7">
            <a:extLst>
              <a:ext uri="{FF2B5EF4-FFF2-40B4-BE49-F238E27FC236}">
                <a16:creationId xmlns:a16="http://schemas.microsoft.com/office/drawing/2014/main" id="{D3A81665-C3E5-4B35-951B-017FE42E04B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8920" name="Picture 8">
            <a:extLst>
              <a:ext uri="{FF2B5EF4-FFF2-40B4-BE49-F238E27FC236}">
                <a16:creationId xmlns:a16="http://schemas.microsoft.com/office/drawing/2014/main" id="{E87F8F4D-95A9-44E1-A179-44755ECFDE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21" name="Text Box 9">
            <a:extLst>
              <a:ext uri="{FF2B5EF4-FFF2-40B4-BE49-F238E27FC236}">
                <a16:creationId xmlns:a16="http://schemas.microsoft.com/office/drawing/2014/main" id="{4D3FCE0D-D95D-4EC4-93FC-9E2A57E1B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chemeClr val="tx2"/>
                </a:solidFill>
              </a:rPr>
              <a:t>Scarring</a:t>
            </a:r>
          </a:p>
        </p:txBody>
      </p:sp>
      <p:pic>
        <p:nvPicPr>
          <p:cNvPr id="38925" name="Picture 13">
            <a:extLst>
              <a:ext uri="{FF2B5EF4-FFF2-40B4-BE49-F238E27FC236}">
                <a16:creationId xmlns:a16="http://schemas.microsoft.com/office/drawing/2014/main" id="{68B0CFA6-547C-4047-81C0-874D3B7192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048000"/>
            <a:ext cx="3376613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6" name="Picture 14">
            <a:extLst>
              <a:ext uri="{FF2B5EF4-FFF2-40B4-BE49-F238E27FC236}">
                <a16:creationId xmlns:a16="http://schemas.microsoft.com/office/drawing/2014/main" id="{1C8A404E-B7F8-4E3B-A90A-D4ACBBD17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48000"/>
            <a:ext cx="29083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>
            <a:extLst>
              <a:ext uri="{FF2B5EF4-FFF2-40B4-BE49-F238E27FC236}">
                <a16:creationId xmlns:a16="http://schemas.microsoft.com/office/drawing/2014/main" id="{3CE0ABEF-9E9C-43AA-8E0D-0CD5E0AC05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Rectangle 3">
            <a:extLst>
              <a:ext uri="{FF2B5EF4-FFF2-40B4-BE49-F238E27FC236}">
                <a16:creationId xmlns:a16="http://schemas.microsoft.com/office/drawing/2014/main" id="{A91DDAFA-119F-4788-89EC-8E8E3CE17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0"/>
            <a:ext cx="8001000" cy="137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E08A7CE7-1F26-468E-9463-958D358B3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38200"/>
            <a:ext cx="6324600" cy="533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>
                <a:solidFill>
                  <a:schemeClr val="bg1"/>
                </a:solidFill>
              </a:rPr>
              <a:t>   </a:t>
            </a:r>
            <a:r>
              <a:rPr lang="en-US" altLang="en-US" b="1" i="1">
                <a:solidFill>
                  <a:schemeClr val="tx2"/>
                </a:solidFill>
              </a:rPr>
              <a:t>The Aga Khan University Hospital, Karachi</a:t>
            </a:r>
          </a:p>
        </p:txBody>
      </p:sp>
      <p:sp>
        <p:nvSpPr>
          <p:cNvPr id="11271" name="Text Box 7">
            <a:extLst>
              <a:ext uri="{FF2B5EF4-FFF2-40B4-BE49-F238E27FC236}">
                <a16:creationId xmlns:a16="http://schemas.microsoft.com/office/drawing/2014/main" id="{D6F208C4-7253-47A9-A337-130D34C12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</a:rPr>
              <a:t>Acne Treatment and Therapeutic Strategies</a:t>
            </a:r>
          </a:p>
        </p:txBody>
      </p:sp>
      <p:sp>
        <p:nvSpPr>
          <p:cNvPr id="11273" name="Rectangle 9">
            <a:extLst>
              <a:ext uri="{FF2B5EF4-FFF2-40B4-BE49-F238E27FC236}">
                <a16:creationId xmlns:a16="http://schemas.microsoft.com/office/drawing/2014/main" id="{99B2C606-7F2A-476A-B1B7-5AAE7EFE9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514600"/>
            <a:ext cx="77724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en-US" sz="2800" b="1" i="1">
                <a:solidFill>
                  <a:schemeClr val="bg1"/>
                </a:solidFill>
              </a:rPr>
              <a:t>     </a:t>
            </a:r>
            <a:r>
              <a:rPr lang="en-US" altLang="en-US" sz="3600" b="1" i="1">
                <a:solidFill>
                  <a:srgbClr val="F6AD64"/>
                </a:solidFill>
              </a:rPr>
              <a:t>Key Elements in History</a:t>
            </a:r>
            <a:endParaRPr lang="en-US" altLang="en-US" sz="900" b="1">
              <a:solidFill>
                <a:schemeClr val="bg1"/>
              </a:solidFill>
            </a:endParaRP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2800" b="1">
                <a:solidFill>
                  <a:schemeClr val="bg1"/>
                </a:solidFill>
              </a:rPr>
              <a:t>  </a:t>
            </a:r>
            <a:r>
              <a:rPr lang="en-US" altLang="en-US" sz="3200" b="1">
                <a:solidFill>
                  <a:schemeClr val="bg1"/>
                </a:solidFill>
              </a:rPr>
              <a:t>previous medications used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current products being used for acne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medical problems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other medications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use of cosmetics or hair pomades</a:t>
            </a:r>
          </a:p>
          <a:p>
            <a:pPr lvl="1" eaLnBrk="0" hangingPunct="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altLang="en-US" sz="3200" b="1">
                <a:solidFill>
                  <a:schemeClr val="bg1"/>
                </a:solidFill>
              </a:rPr>
              <a:t>  recreational activities and occupation</a:t>
            </a:r>
            <a:endParaRPr lang="en-US" altLang="en-US" sz="2800">
              <a:solidFill>
                <a:schemeClr val="bg1"/>
              </a:solidFill>
            </a:endParaRPr>
          </a:p>
        </p:txBody>
      </p:sp>
      <p:sp>
        <p:nvSpPr>
          <p:cNvPr id="11275" name="Rectangle 11">
            <a:extLst>
              <a:ext uri="{FF2B5EF4-FFF2-40B4-BE49-F238E27FC236}">
                <a16:creationId xmlns:a16="http://schemas.microsoft.com/office/drawing/2014/main" id="{A37DD186-7DBF-4013-A53C-3D65C2E3F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324600" cy="914400"/>
          </a:xfrm>
          <a:prstGeom prst="rect">
            <a:avLst/>
          </a:prstGeom>
          <a:solidFill>
            <a:srgbClr val="F8C4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>
            <a:extLst>
              <a:ext uri="{FF2B5EF4-FFF2-40B4-BE49-F238E27FC236}">
                <a16:creationId xmlns:a16="http://schemas.microsoft.com/office/drawing/2014/main" id="{AEE32994-2F1F-43C7-AD3E-F8B5E3DA8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5438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277" name="Picture 13">
            <a:extLst>
              <a:ext uri="{FF2B5EF4-FFF2-40B4-BE49-F238E27FC236}">
                <a16:creationId xmlns:a16="http://schemas.microsoft.com/office/drawing/2014/main" id="{A1B847B9-F35B-4A82-AC3B-F697AD2E2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1611313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8" name="Text Box 14">
            <a:extLst>
              <a:ext uri="{FF2B5EF4-FFF2-40B4-BE49-F238E27FC236}">
                <a16:creationId xmlns:a16="http://schemas.microsoft.com/office/drawing/2014/main" id="{87E9B59E-4D74-4DB3-8719-60EC6CB0F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52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tx2"/>
                </a:solidFill>
              </a:rPr>
              <a:t>Patient Evaluation </a:t>
            </a:r>
          </a:p>
        </p:txBody>
      </p:sp>
    </p:spTree>
  </p:cSld>
  <p:clrMapOvr>
    <a:masterClrMapping/>
  </p:clrMapOvr>
  <p:transition>
    <p:cover dir="d"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1987</Words>
  <Application>Microsoft Office PowerPoint</Application>
  <PresentationFormat>On-screen Show (4:3)</PresentationFormat>
  <Paragraphs>639</Paragraphs>
  <Slides>44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7" baseType="lpstr">
      <vt:lpstr>Times New Roman</vt:lpstr>
      <vt:lpstr>Symbol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Jerome Andrades</dc:creator>
  <cp:lastModifiedBy>cloudconvert_8</cp:lastModifiedBy>
  <cp:revision>117</cp:revision>
  <cp:lastPrinted>2002-01-21T09:04:00Z</cp:lastPrinted>
  <dcterms:created xsi:type="dcterms:W3CDTF">2002-01-13T15:11:34Z</dcterms:created>
  <dcterms:modified xsi:type="dcterms:W3CDTF">2025-01-19T15:53:39Z</dcterms:modified>
</cp:coreProperties>
</file>