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74" r:id="rId5"/>
    <p:sldId id="276" r:id="rId6"/>
    <p:sldId id="277" r:id="rId7"/>
    <p:sldId id="278" r:id="rId8"/>
    <p:sldId id="279" r:id="rId9"/>
    <p:sldId id="280" r:id="rId10"/>
    <p:sldId id="281"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42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solidFill>
                  <a:schemeClr val="bg1"/>
                </a:solidFill>
                <a:latin typeface="Cambria" pitchFamily="18" charset="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bg1"/>
                </a:solidFill>
                <a:latin typeface="Cambria" pitchFamily="18"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bg1"/>
                </a:solidFill>
                <a:latin typeface="Cambria" pitchFamily="18"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bg1"/>
                </a:solidFill>
                <a:latin typeface="Cambria" pitchFamily="18" charset="0"/>
              </a:defRPr>
            </a:lvl1p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D8BD707-D9CF-40AE-B4C6-C98DA3205C09}" type="datetimeFigureOut">
              <a:rPr lang="en-US" smtClean="0"/>
              <a:pPr/>
              <a:t>6/21/2022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b="-1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fld id="{1D8BD707-D9CF-40AE-B4C6-C98DA3205C09}" type="datetimeFigureOut">
              <a:rPr lang="en-US" smtClean="0"/>
              <a:pPr/>
              <a:t>6/21/2022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43050"/>
            <a:ext cx="7772400" cy="2357454"/>
          </a:xfrm>
        </p:spPr>
        <p:txBody>
          <a:bodyPr/>
          <a:lstStyle/>
          <a:p>
            <a:r>
              <a:rPr lang="en-IN" b="1" dirty="0"/>
              <a:t>Estimation of Reference Range of CA 125, using double filtration method</a:t>
            </a:r>
            <a:endParaRPr lang="en-IN" dirty="0"/>
          </a:p>
        </p:txBody>
      </p:sp>
      <p:sp>
        <p:nvSpPr>
          <p:cNvPr id="3" name="Subtitle 2"/>
          <p:cNvSpPr>
            <a:spLocks noGrp="1"/>
          </p:cNvSpPr>
          <p:nvPr>
            <p:ph type="subTitle" idx="1"/>
          </p:nvPr>
        </p:nvSpPr>
        <p:spPr>
          <a:xfrm>
            <a:off x="5410200" y="4419600"/>
            <a:ext cx="3505200" cy="1219200"/>
          </a:xfrm>
        </p:spPr>
        <p:txBody>
          <a:bodyPr/>
          <a:lstStyle/>
          <a:p>
            <a:r>
              <a:rPr lang="en-US" sz="2000" b="1" dirty="0"/>
              <a:t>Dr Anuj Parkash</a:t>
            </a:r>
            <a:endParaRPr lang="en-IN" sz="2000" dirty="0"/>
          </a:p>
          <a:p>
            <a:r>
              <a:rPr lang="en-US" sz="2000" dirty="0"/>
              <a:t>Senior Biochemist &amp; Quality Manager- Laboratory services</a:t>
            </a:r>
            <a:endParaRPr lang="en-IN" sz="2000" dirty="0"/>
          </a:p>
          <a:p>
            <a:endParaRPr lang="en-IN" dirty="0"/>
          </a:p>
        </p:txBody>
      </p:sp>
    </p:spTree>
    <p:extLst>
      <p:ext uri="{BB962C8B-B14F-4D97-AF65-F5344CB8AC3E}">
        <p14:creationId xmlns:p14="http://schemas.microsoft.com/office/powerpoint/2010/main" val="2202316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	</a:t>
            </a:r>
            <a:br>
              <a:rPr lang="en-IN" dirty="0"/>
            </a:br>
            <a:r>
              <a:rPr lang="en-US" b="1" dirty="0"/>
              <a:t>Financial Implications</a:t>
            </a:r>
            <a:br>
              <a:rPr lang="en-IN" dirty="0"/>
            </a:br>
            <a:endParaRPr lang="en-IN" dirty="0"/>
          </a:p>
        </p:txBody>
      </p:sp>
      <p:sp>
        <p:nvSpPr>
          <p:cNvPr id="3" name="Content Placeholder 2"/>
          <p:cNvSpPr>
            <a:spLocks noGrp="1"/>
          </p:cNvSpPr>
          <p:nvPr>
            <p:ph idx="1"/>
          </p:nvPr>
        </p:nvSpPr>
        <p:spPr>
          <a:xfrm>
            <a:off x="457200" y="1600201"/>
            <a:ext cx="8229600" cy="4133056"/>
          </a:xfrm>
        </p:spPr>
        <p:txBody>
          <a:bodyPr/>
          <a:lstStyle/>
          <a:p>
            <a:r>
              <a:rPr lang="en-US" sz="2800" dirty="0"/>
              <a:t>There will be no requirement of funds to carry out the study. </a:t>
            </a:r>
          </a:p>
          <a:p>
            <a:endParaRPr lang="en-IN" sz="2800" dirty="0"/>
          </a:p>
        </p:txBody>
      </p:sp>
    </p:spTree>
    <p:extLst>
      <p:ext uri="{BB962C8B-B14F-4D97-AF65-F5344CB8AC3E}">
        <p14:creationId xmlns:p14="http://schemas.microsoft.com/office/powerpoint/2010/main" val="237943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8229600" cy="4525963"/>
          </a:xfrm>
        </p:spPr>
        <p:txBody>
          <a:bodyPr/>
          <a:lstStyle/>
          <a:p>
            <a:pPr algn="ctr"/>
            <a:endParaRPr lang="en-US" dirty="0"/>
          </a:p>
          <a:p>
            <a:pPr algn="ctr"/>
            <a:endParaRPr lang="en-US" dirty="0"/>
          </a:p>
          <a:p>
            <a:pPr marL="0" indent="0" algn="ctr">
              <a:buNone/>
            </a:pPr>
            <a:r>
              <a:rPr lang="en-US" sz="7200" dirty="0">
                <a:effectLst>
                  <a:outerShdw blurRad="38100" dist="38100" dir="2700000" algn="tl">
                    <a:srgbClr val="000000">
                      <a:alpha val="43137"/>
                    </a:srgbClr>
                  </a:outerShdw>
                </a:effectLst>
              </a:rPr>
              <a:t>THANKS</a:t>
            </a:r>
            <a:endParaRPr lang="en-IN"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167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b="1" dirty="0"/>
              <a:t>Aim of the Study: </a:t>
            </a:r>
            <a:endParaRPr lang="en-IN" b="1" dirty="0"/>
          </a:p>
        </p:txBody>
      </p:sp>
      <p:sp>
        <p:nvSpPr>
          <p:cNvPr id="3" name="Content Placeholder 2"/>
          <p:cNvSpPr>
            <a:spLocks noGrp="1"/>
          </p:cNvSpPr>
          <p:nvPr>
            <p:ph idx="1"/>
          </p:nvPr>
        </p:nvSpPr>
        <p:spPr>
          <a:xfrm>
            <a:off x="533400" y="1371600"/>
            <a:ext cx="8229600" cy="4525963"/>
          </a:xfrm>
        </p:spPr>
        <p:txBody>
          <a:bodyPr>
            <a:normAutofit/>
          </a:bodyPr>
          <a:lstStyle/>
          <a:p>
            <a:r>
              <a:rPr lang="en-IN" sz="1800" dirty="0"/>
              <a:t>Cancer antigen 125 (CA 125), the most widely used biomarker for Epithelial Ovarian cancer (</a:t>
            </a:r>
            <a:r>
              <a:rPr lang="en-IN" sz="1800" dirty="0" err="1"/>
              <a:t>EOC</a:t>
            </a:r>
            <a:r>
              <a:rPr lang="en-IN" sz="1800" dirty="0"/>
              <a:t>), is approved by the US Food and Drug Administration (</a:t>
            </a:r>
            <a:r>
              <a:rPr lang="en-IN" sz="1800" dirty="0" err="1"/>
              <a:t>FDA</a:t>
            </a:r>
            <a:r>
              <a:rPr lang="en-IN" sz="1800" dirty="0"/>
              <a:t>) for monitoring response to therapy in patients with known </a:t>
            </a:r>
            <a:r>
              <a:rPr lang="en-IN" sz="1800" dirty="0" err="1"/>
              <a:t>EOC</a:t>
            </a:r>
            <a:r>
              <a:rPr lang="en-IN" sz="1800" dirty="0"/>
              <a:t>. </a:t>
            </a:r>
          </a:p>
          <a:p>
            <a:r>
              <a:rPr lang="en-US" sz="1800" dirty="0"/>
              <a:t>Normal reference interval of quantitative medical parameters is an integral part of medical practice. Values found in individual subjects are assessed against such references to establish the diagnosis, to calibrate the treatment, to assess the prognosis, and to monitor the progress of the disease.</a:t>
            </a:r>
          </a:p>
          <a:p>
            <a:r>
              <a:rPr lang="en-IN" sz="1800" dirty="0"/>
              <a:t>However, </a:t>
            </a:r>
            <a:r>
              <a:rPr lang="en-US" sz="1800" dirty="0"/>
              <a:t>Using Western reference intervals on our population may be causing unknown errors of misdiagnosis and missed diagnosis. These errors can be minimized by preparing and using our own reference intervals</a:t>
            </a:r>
          </a:p>
          <a:p>
            <a:r>
              <a:rPr lang="en-IN" sz="1800" dirty="0"/>
              <a:t>This study aims at redefining reference range of CA-125 in </a:t>
            </a:r>
            <a:r>
              <a:rPr lang="en-IN" sz="1800" dirty="0" err="1"/>
              <a:t>EOC</a:t>
            </a:r>
            <a:r>
              <a:rPr lang="en-IN" sz="1800" dirty="0"/>
              <a:t> cases of north Indian patients and studying its non-specific presence in other diseases.</a:t>
            </a:r>
          </a:p>
        </p:txBody>
      </p:sp>
    </p:spTree>
    <p:extLst>
      <p:ext uri="{BB962C8B-B14F-4D97-AF65-F5344CB8AC3E}">
        <p14:creationId xmlns:p14="http://schemas.microsoft.com/office/powerpoint/2010/main" val="3288818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b="1" dirty="0"/>
              <a:t>Objectives </a:t>
            </a:r>
            <a:endParaRPr lang="en-IN" b="1" dirty="0"/>
          </a:p>
        </p:txBody>
      </p:sp>
      <p:sp>
        <p:nvSpPr>
          <p:cNvPr id="3" name="Content Placeholder 2"/>
          <p:cNvSpPr>
            <a:spLocks noGrp="1"/>
          </p:cNvSpPr>
          <p:nvPr>
            <p:ph idx="1"/>
          </p:nvPr>
        </p:nvSpPr>
        <p:spPr>
          <a:xfrm>
            <a:off x="0" y="1143000"/>
            <a:ext cx="9144000" cy="4795739"/>
          </a:xfrm>
        </p:spPr>
        <p:txBody>
          <a:bodyPr>
            <a:normAutofit/>
          </a:bodyPr>
          <a:lstStyle/>
          <a:p>
            <a:endParaRPr lang="en-US" sz="2000" dirty="0"/>
          </a:p>
          <a:p>
            <a:r>
              <a:rPr lang="en-US" sz="2000" dirty="0"/>
              <a:t>To being with, six months CA 125 data analysis for true ovarian cancer cases. </a:t>
            </a:r>
          </a:p>
          <a:p>
            <a:r>
              <a:rPr lang="en-US" sz="2000" dirty="0"/>
              <a:t>Filtration of non cancer patients CA125 data by median and quartile range calculation.</a:t>
            </a:r>
          </a:p>
          <a:p>
            <a:r>
              <a:rPr lang="en-IN" sz="2000" dirty="0"/>
              <a:t>redefining reference range of CA-125 in normal cases of north Indian patients and studying its non-specific increase in other diseases by double filtration method.</a:t>
            </a:r>
          </a:p>
          <a:p>
            <a:r>
              <a:rPr lang="en-IN" sz="2000" dirty="0"/>
              <a:t>Studying sensitivity, specificity and positive predictive value of CA125 test for ovarian cancer at previous and new biological reference interval.</a:t>
            </a:r>
          </a:p>
          <a:p>
            <a:r>
              <a:rPr lang="en-IN" sz="2000" dirty="0"/>
              <a:t>Comparison of sensitivity, specificity and positive predictive value of CA125 test with old and new biological reference interval. </a:t>
            </a:r>
          </a:p>
          <a:p>
            <a:r>
              <a:rPr lang="en-IN" sz="2000" dirty="0"/>
              <a:t>To Study relationship between extent of CA 125 increase and staging of epithelial ovarian cancer at the time of presentation.</a:t>
            </a:r>
          </a:p>
        </p:txBody>
      </p:sp>
    </p:spTree>
    <p:extLst>
      <p:ext uri="{BB962C8B-B14F-4D97-AF65-F5344CB8AC3E}">
        <p14:creationId xmlns:p14="http://schemas.microsoft.com/office/powerpoint/2010/main" val="3288818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Methodology</a:t>
            </a:r>
            <a:br>
              <a:rPr lang="en-IN" dirty="0"/>
            </a:br>
            <a:endParaRPr lang="en-IN" dirty="0"/>
          </a:p>
        </p:txBody>
      </p:sp>
      <p:sp>
        <p:nvSpPr>
          <p:cNvPr id="3" name="Content Placeholder 2"/>
          <p:cNvSpPr>
            <a:spLocks noGrp="1"/>
          </p:cNvSpPr>
          <p:nvPr>
            <p:ph idx="1"/>
          </p:nvPr>
        </p:nvSpPr>
        <p:spPr>
          <a:xfrm>
            <a:off x="500034" y="1600201"/>
            <a:ext cx="8186766" cy="4186254"/>
          </a:xfrm>
        </p:spPr>
        <p:txBody>
          <a:bodyPr>
            <a:normAutofit/>
          </a:bodyPr>
          <a:lstStyle/>
          <a:p>
            <a:pPr>
              <a:buNone/>
            </a:pPr>
            <a:r>
              <a:rPr lang="en-US" sz="2200" b="1" dirty="0"/>
              <a:t>Study Design</a:t>
            </a:r>
          </a:p>
          <a:p>
            <a:pPr marL="0" indent="0">
              <a:buNone/>
            </a:pPr>
            <a:r>
              <a:rPr lang="en-US" sz="2200" dirty="0"/>
              <a:t>This will be A Retrospective analytical study.</a:t>
            </a:r>
          </a:p>
          <a:p>
            <a:pPr>
              <a:buNone/>
            </a:pPr>
            <a:endParaRPr lang="en-US" sz="2200" dirty="0"/>
          </a:p>
          <a:p>
            <a:pPr>
              <a:buNone/>
            </a:pPr>
            <a:r>
              <a:rPr lang="en-US" sz="2200" b="1" dirty="0"/>
              <a:t>Sample Size</a:t>
            </a:r>
          </a:p>
          <a:p>
            <a:pPr marL="0" indent="0">
              <a:buNone/>
            </a:pPr>
            <a:r>
              <a:rPr lang="en-US" sz="2200" dirty="0"/>
              <a:t>All </a:t>
            </a:r>
            <a:r>
              <a:rPr lang="en-IN" sz="2200" dirty="0"/>
              <a:t>patients who had a CA-125 measurement performed between 1 Jan 2022 and 30 June 2022</a:t>
            </a:r>
          </a:p>
          <a:p>
            <a:pPr>
              <a:buNone/>
            </a:pPr>
            <a:r>
              <a:rPr lang="en-US" sz="2200" i="1" dirty="0"/>
              <a:t> </a:t>
            </a:r>
            <a:endParaRPr lang="en-US" sz="2200" b="1" dirty="0"/>
          </a:p>
          <a:p>
            <a:pPr>
              <a:buNone/>
            </a:pPr>
            <a:r>
              <a:rPr lang="en-US" sz="2200" b="1" dirty="0"/>
              <a:t>Method to be used</a:t>
            </a:r>
          </a:p>
          <a:p>
            <a:pPr marL="0" indent="0">
              <a:buNone/>
            </a:pPr>
            <a:r>
              <a:rPr lang="en-US" sz="2200" dirty="0"/>
              <a:t>Raised CA-125 cases will be studied retrospectively from the </a:t>
            </a:r>
            <a:r>
              <a:rPr lang="en-US" sz="2200" dirty="0" err="1"/>
              <a:t>Paras</a:t>
            </a:r>
            <a:r>
              <a:rPr lang="en-US" sz="2200" dirty="0"/>
              <a:t> LIS database.  </a:t>
            </a:r>
          </a:p>
          <a:p>
            <a:endParaRPr lang="en-IN" dirty="0"/>
          </a:p>
        </p:txBody>
      </p:sp>
    </p:spTree>
    <p:extLst>
      <p:ext uri="{BB962C8B-B14F-4D97-AF65-F5344CB8AC3E}">
        <p14:creationId xmlns:p14="http://schemas.microsoft.com/office/powerpoint/2010/main" val="1818778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Proposed Statistical Analysis: </a:t>
            </a:r>
            <a:br>
              <a:rPr lang="en-IN" dirty="0"/>
            </a:br>
            <a:endParaRPr lang="en-IN" dirty="0"/>
          </a:p>
        </p:txBody>
      </p:sp>
      <p:sp>
        <p:nvSpPr>
          <p:cNvPr id="3" name="Content Placeholder 2"/>
          <p:cNvSpPr>
            <a:spLocks noGrp="1"/>
          </p:cNvSpPr>
          <p:nvPr>
            <p:ph idx="1"/>
          </p:nvPr>
        </p:nvSpPr>
        <p:spPr>
          <a:xfrm>
            <a:off x="457200" y="1600201"/>
            <a:ext cx="8229600" cy="4205064"/>
          </a:xfrm>
        </p:spPr>
        <p:txBody>
          <a:bodyPr/>
          <a:lstStyle/>
          <a:p>
            <a:r>
              <a:rPr lang="en-US" sz="1600" dirty="0"/>
              <a:t>The statistical analyses would be performed using IBM </a:t>
            </a:r>
            <a:r>
              <a:rPr lang="en-US" sz="1600" dirty="0" err="1"/>
              <a:t>SPSS</a:t>
            </a:r>
            <a:r>
              <a:rPr lang="en-US" sz="1600" dirty="0"/>
              <a:t> Statistics for Windows, Version 23.0. </a:t>
            </a:r>
          </a:p>
          <a:p>
            <a:r>
              <a:rPr lang="en-US" sz="1600" dirty="0"/>
              <a:t>A simple double filtration method will be used to exclude all outliers and abnormal values that could finally provide uncontaminated data on healthy values. This method is based on quartiles and interquartile range.</a:t>
            </a:r>
            <a:endParaRPr lang="en-IN" sz="1600" dirty="0"/>
          </a:p>
          <a:p>
            <a:r>
              <a:rPr lang="en-IN" sz="1600" dirty="0"/>
              <a:t>The Interquartile Range (</a:t>
            </a:r>
            <a:r>
              <a:rPr lang="en-IN" sz="1600" dirty="0" err="1"/>
              <a:t>IQR</a:t>
            </a:r>
            <a:r>
              <a:rPr lang="en-IN" sz="1600" dirty="0"/>
              <a:t>) will be used to characterize the data when there may be extremities that skew the data. There is a mathematical method to check for outliers and determining "fences", upper and lower limits from which to check for outliers. </a:t>
            </a:r>
            <a:r>
              <a:rPr lang="en-US" sz="1600" dirty="0"/>
              <a:t>This filtering will exclude almost all outliers but some abnormal values that are not clear outliers may remain and need to be further excluded. </a:t>
            </a:r>
          </a:p>
          <a:p>
            <a:r>
              <a:rPr lang="en-US" sz="1600" dirty="0"/>
              <a:t>To get completely uncontaminated data, we use the same filter again on the data available after the first filtering. This procedure yields uncontaminated healthy values that are suitable to obtain normal reference interval with no distortion.</a:t>
            </a:r>
            <a:endParaRPr lang="en-IN" sz="1600" dirty="0"/>
          </a:p>
          <a:p>
            <a:pPr marL="0" indent="0">
              <a:buNone/>
            </a:pPr>
            <a:endParaRPr lang="en-IN" b="1" dirty="0"/>
          </a:p>
        </p:txBody>
      </p:sp>
    </p:spTree>
    <p:extLst>
      <p:ext uri="{BB962C8B-B14F-4D97-AF65-F5344CB8AC3E}">
        <p14:creationId xmlns:p14="http://schemas.microsoft.com/office/powerpoint/2010/main" val="3897770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Inclusion/ Exclusion Criteria</a:t>
            </a:r>
            <a:br>
              <a:rPr lang="en-IN" dirty="0"/>
            </a:br>
            <a:endParaRPr lang="en-IN" dirty="0"/>
          </a:p>
        </p:txBody>
      </p:sp>
      <p:sp>
        <p:nvSpPr>
          <p:cNvPr id="3" name="Content Placeholder 2"/>
          <p:cNvSpPr>
            <a:spLocks noGrp="1"/>
          </p:cNvSpPr>
          <p:nvPr>
            <p:ph idx="1"/>
          </p:nvPr>
        </p:nvSpPr>
        <p:spPr/>
        <p:txBody>
          <a:bodyPr/>
          <a:lstStyle/>
          <a:p>
            <a:pPr>
              <a:buNone/>
            </a:pPr>
            <a:r>
              <a:rPr lang="en-US" b="1" dirty="0"/>
              <a:t>Inclusion Criteria</a:t>
            </a:r>
          </a:p>
          <a:p>
            <a:r>
              <a:rPr lang="en-IN" sz="2000" i="1" dirty="0"/>
              <a:t>All patients tested for CA-125 for the mentioned period</a:t>
            </a:r>
            <a:br>
              <a:rPr lang="en-IN" sz="2000" i="1" dirty="0"/>
            </a:br>
            <a:endParaRPr lang="en-IN" sz="2000" i="1" dirty="0"/>
          </a:p>
          <a:p>
            <a:pPr marL="0" indent="0">
              <a:buNone/>
            </a:pPr>
            <a:r>
              <a:rPr lang="en-US" b="1" dirty="0"/>
              <a:t>Exclusion Criteria</a:t>
            </a:r>
            <a:endParaRPr lang="en-US" dirty="0"/>
          </a:p>
          <a:p>
            <a:r>
              <a:rPr lang="en-US" sz="2000" i="1" dirty="0"/>
              <a:t>Biopsy proven ovarian cancer cases and other cases with elevated CA 125.</a:t>
            </a:r>
          </a:p>
          <a:p>
            <a:r>
              <a:rPr lang="en-US" sz="2000" i="1" dirty="0" err="1"/>
              <a:t>Preganancy</a:t>
            </a:r>
            <a:endParaRPr lang="en-IN" sz="2000" i="1" dirty="0"/>
          </a:p>
          <a:p>
            <a:endParaRPr lang="en-IN" dirty="0"/>
          </a:p>
        </p:txBody>
      </p:sp>
    </p:spTree>
    <p:extLst>
      <p:ext uri="{BB962C8B-B14F-4D97-AF65-F5344CB8AC3E}">
        <p14:creationId xmlns:p14="http://schemas.microsoft.com/office/powerpoint/2010/main" val="333086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Ethical implication</a:t>
            </a:r>
            <a:br>
              <a:rPr lang="en-IN" dirty="0"/>
            </a:br>
            <a:endParaRPr lang="en-IN" dirty="0"/>
          </a:p>
        </p:txBody>
      </p:sp>
      <p:sp>
        <p:nvSpPr>
          <p:cNvPr id="3" name="Content Placeholder 2"/>
          <p:cNvSpPr>
            <a:spLocks noGrp="1"/>
          </p:cNvSpPr>
          <p:nvPr>
            <p:ph idx="1"/>
          </p:nvPr>
        </p:nvSpPr>
        <p:spPr/>
        <p:txBody>
          <a:bodyPr/>
          <a:lstStyle/>
          <a:p>
            <a:r>
              <a:rPr lang="en-IN" sz="2400" dirty="0"/>
              <a:t>The informed consent will not be required as the study is retrospective in nature and the identity of participants will be anonymised during the publication. </a:t>
            </a:r>
          </a:p>
          <a:p>
            <a:r>
              <a:rPr lang="en-IN" sz="2400" dirty="0"/>
              <a:t>A waiver from Institutional Review Board will be sought</a:t>
            </a:r>
            <a:r>
              <a:rPr lang="en-IN" sz="2400" i="1" dirty="0"/>
              <a:t>.</a:t>
            </a:r>
            <a:endParaRPr lang="en-IN" sz="2400" dirty="0"/>
          </a:p>
        </p:txBody>
      </p:sp>
    </p:spTree>
    <p:extLst>
      <p:ext uri="{BB962C8B-B14F-4D97-AF65-F5344CB8AC3E}">
        <p14:creationId xmlns:p14="http://schemas.microsoft.com/office/powerpoint/2010/main" val="2185543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Expected outcome</a:t>
            </a:r>
            <a:endParaRPr lang="en-IN" dirty="0"/>
          </a:p>
        </p:txBody>
      </p:sp>
      <p:sp>
        <p:nvSpPr>
          <p:cNvPr id="3" name="Content Placeholder 2"/>
          <p:cNvSpPr>
            <a:spLocks noGrp="1"/>
          </p:cNvSpPr>
          <p:nvPr>
            <p:ph idx="1"/>
          </p:nvPr>
        </p:nvSpPr>
        <p:spPr/>
        <p:txBody>
          <a:bodyPr/>
          <a:lstStyle/>
          <a:p>
            <a:r>
              <a:rPr lang="en-IN" dirty="0"/>
              <a:t>New reference range and distribution of CA-125 in other clinical conditions with redefined sensitivity and specificity of CA-125 in biopsy proven </a:t>
            </a:r>
            <a:r>
              <a:rPr lang="en-IN" dirty="0" err="1"/>
              <a:t>EOC</a:t>
            </a:r>
            <a:r>
              <a:rPr lang="en-IN" dirty="0"/>
              <a:t> cases</a:t>
            </a:r>
            <a:endParaRPr lang="en-US" dirty="0"/>
          </a:p>
        </p:txBody>
      </p:sp>
    </p:spTree>
    <p:extLst>
      <p:ext uri="{BB962C8B-B14F-4D97-AF65-F5344CB8AC3E}">
        <p14:creationId xmlns:p14="http://schemas.microsoft.com/office/powerpoint/2010/main" val="3339293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Time Period</a:t>
            </a:r>
            <a:br>
              <a:rPr lang="en-IN" dirty="0"/>
            </a:br>
            <a:endParaRPr lang="en-IN" dirty="0"/>
          </a:p>
        </p:txBody>
      </p:sp>
      <p:sp>
        <p:nvSpPr>
          <p:cNvPr id="3" name="Content Placeholder 2"/>
          <p:cNvSpPr>
            <a:spLocks noGrp="1"/>
          </p:cNvSpPr>
          <p:nvPr>
            <p:ph idx="1"/>
          </p:nvPr>
        </p:nvSpPr>
        <p:spPr/>
        <p:txBody>
          <a:bodyPr/>
          <a:lstStyle/>
          <a:p>
            <a:pPr>
              <a:buNone/>
            </a:pPr>
            <a:r>
              <a:rPr lang="en-US" dirty="0"/>
              <a:t>	The expected duration of the completion of this study is 3 month.</a:t>
            </a:r>
          </a:p>
          <a:p>
            <a:pPr marL="0" lvl="0" indent="0">
              <a:buNone/>
            </a:pPr>
            <a:endParaRPr lang="en-US" b="1" dirty="0"/>
          </a:p>
          <a:p>
            <a:pPr marL="0" indent="0">
              <a:buNone/>
            </a:pPr>
            <a:endParaRPr lang="en-IN" dirty="0"/>
          </a:p>
        </p:txBody>
      </p:sp>
    </p:spTree>
    <p:extLst>
      <p:ext uri="{BB962C8B-B14F-4D97-AF65-F5344CB8AC3E}">
        <p14:creationId xmlns:p14="http://schemas.microsoft.com/office/powerpoint/2010/main" val="3147334511"/>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6-AG-5-PROPOSAL TO INSTAL KIOSK AT MAIN RECEPTION</Template>
  <TotalTime>1027</TotalTime>
  <Words>644</Words>
  <Application>Microsoft Office PowerPoint</Application>
  <PresentationFormat>On-screen Show (4:3)</PresentationFormat>
  <Paragraphs>48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Cambria</vt:lpstr>
      <vt:lpstr>Theme1</vt:lpstr>
      <vt:lpstr>Estimation of Reference Range of CA 125, using double filtration method</vt:lpstr>
      <vt:lpstr>Aim of the Study: </vt:lpstr>
      <vt:lpstr>Objectives </vt:lpstr>
      <vt:lpstr>Methodology </vt:lpstr>
      <vt:lpstr>Proposed Statistical Analysis:  </vt:lpstr>
      <vt:lpstr>Inclusion/ Exclusion Criteria </vt:lpstr>
      <vt:lpstr>Ethical implication </vt:lpstr>
      <vt:lpstr>Expected outcome</vt:lpstr>
      <vt:lpstr>Time Period </vt:lpstr>
      <vt:lpstr>  Financial Implications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Identification</dc:title>
  <dc:creator>dranuj dr.</dc:creator>
  <cp:lastModifiedBy>Amit Samadhiya</cp:lastModifiedBy>
  <cp:revision>86</cp:revision>
  <dcterms:created xsi:type="dcterms:W3CDTF">2006-08-16T00:00:00Z</dcterms:created>
  <dcterms:modified xsi:type="dcterms:W3CDTF">2022-06-22T04:03:04Z</dcterms:modified>
</cp:coreProperties>
</file>