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8102600" cy="4559300"/>
  <p:notesSz cx="8102600" cy="45593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10100" y="3387725"/>
            <a:ext cx="3482975" cy="1171575"/>
          </a:xfrm>
          <a:custGeom>
            <a:avLst/>
            <a:gdLst/>
            <a:ahLst/>
            <a:cxnLst/>
            <a:rect l="l" t="t" r="r" b="b"/>
            <a:pathLst>
              <a:path w="3482975" h="1171575">
                <a:moveTo>
                  <a:pt x="3482976" y="1171575"/>
                </a:moveTo>
                <a:lnTo>
                  <a:pt x="0" y="1171575"/>
                </a:lnTo>
                <a:lnTo>
                  <a:pt x="0" y="0"/>
                </a:lnTo>
                <a:lnTo>
                  <a:pt x="3482976" y="0"/>
                </a:lnTo>
                <a:lnTo>
                  <a:pt x="3482976" y="1171575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" y="50800"/>
            <a:ext cx="863600" cy="6223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6900" y="0"/>
            <a:ext cx="546100" cy="190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5841" y="1309422"/>
            <a:ext cx="2548890" cy="367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rgbClr val="EB000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15390" y="2553208"/>
            <a:ext cx="5671820" cy="1139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EB000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EB000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05130" y="1048639"/>
            <a:ext cx="3524631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172839" y="1048639"/>
            <a:ext cx="3524631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EB000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905" y="502708"/>
            <a:ext cx="6734233" cy="692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rgbClr val="EB0008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130" y="1048639"/>
            <a:ext cx="7292340" cy="3009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754884" y="4240149"/>
            <a:ext cx="2592832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05130" y="4240149"/>
            <a:ext cx="1863598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833872" y="4240149"/>
            <a:ext cx="1863598" cy="227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5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6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7.jpg"/><Relationship Id="rId3" Type="http://schemas.openxmlformats.org/officeDocument/2006/relationships/image" Target="../media/image38.png"/><Relationship Id="rId4" Type="http://schemas.openxmlformats.org/officeDocument/2006/relationships/image" Target="../media/image39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44.png"/><Relationship Id="rId4" Type="http://schemas.openxmlformats.org/officeDocument/2006/relationships/image" Target="../media/image11.png"/><Relationship Id="rId5" Type="http://schemas.openxmlformats.org/officeDocument/2006/relationships/image" Target="../media/image45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jpg"/><Relationship Id="rId5" Type="http://schemas.openxmlformats.org/officeDocument/2006/relationships/image" Target="../media/image49.png"/><Relationship Id="rId6" Type="http://schemas.openxmlformats.org/officeDocument/2006/relationships/image" Target="../media/image50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1.jpg"/><Relationship Id="rId3" Type="http://schemas.openxmlformats.org/officeDocument/2006/relationships/image" Target="../media/image5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jpg"/><Relationship Id="rId8" Type="http://schemas.openxmlformats.org/officeDocument/2006/relationships/image" Target="../media/image18.png"/><Relationship Id="rId9" Type="http://schemas.openxmlformats.org/officeDocument/2006/relationships/image" Target="../media/image19.jpg"/><Relationship Id="rId10" Type="http://schemas.openxmlformats.org/officeDocument/2006/relationships/image" Target="../media/image20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jpg"/><Relationship Id="rId5" Type="http://schemas.openxmlformats.org/officeDocument/2006/relationships/image" Target="../media/image24.jpg"/><Relationship Id="rId6" Type="http://schemas.openxmlformats.org/officeDocument/2006/relationships/image" Target="../media/image25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0.jp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0800" y="1092200"/>
            <a:ext cx="609600" cy="2768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79381" y="1105933"/>
            <a:ext cx="2731770" cy="1130935"/>
          </a:xfrm>
          <a:prstGeom prst="rect"/>
        </p:spPr>
        <p:txBody>
          <a:bodyPr wrap="square" lIns="0" tIns="7620" rIns="0" bIns="0" rtlCol="0" vert="horz">
            <a:spAutoFit/>
          </a:bodyPr>
          <a:lstStyle/>
          <a:p>
            <a:pPr marL="12700" marR="5080" indent="8890">
              <a:lnSpc>
                <a:spcPct val="106200"/>
              </a:lnSpc>
              <a:spcBef>
                <a:spcPts val="60"/>
              </a:spcBef>
            </a:pPr>
            <a:r>
              <a:rPr dirty="0" sz="2400" spc="-20" i="1">
                <a:solidFill>
                  <a:srgbClr val="A11A1C"/>
                </a:solidFill>
                <a:latin typeface="Times New Roman"/>
                <a:cs typeface="Times New Roman"/>
              </a:rPr>
              <a:t>AR</a:t>
            </a:r>
            <a:r>
              <a:rPr dirty="0" sz="2400" spc="-20">
                <a:solidFill>
                  <a:srgbClr val="A11A1C"/>
                </a:solidFill>
              </a:rPr>
              <a:t>TIFI</a:t>
            </a:r>
            <a:r>
              <a:rPr dirty="0" sz="2400" spc="-20" i="1">
                <a:solidFill>
                  <a:srgbClr val="A11A1C"/>
                </a:solidFill>
                <a:latin typeface="Times New Roman"/>
                <a:cs typeface="Times New Roman"/>
              </a:rPr>
              <a:t>C</a:t>
            </a:r>
            <a:r>
              <a:rPr dirty="0" sz="2400" spc="-20">
                <a:solidFill>
                  <a:srgbClr val="A11A1C"/>
                </a:solidFill>
              </a:rPr>
              <a:t>IAL </a:t>
            </a:r>
            <a:r>
              <a:rPr dirty="0" sz="2150" spc="-75">
                <a:solidFill>
                  <a:srgbClr val="A00A0F"/>
                </a:solidFill>
              </a:rPr>
              <a:t>INTELLIGENT</a:t>
            </a:r>
            <a:r>
              <a:rPr dirty="0" sz="2150" spc="10">
                <a:solidFill>
                  <a:srgbClr val="A00A0F"/>
                </a:solidFill>
              </a:rPr>
              <a:t> </a:t>
            </a:r>
            <a:r>
              <a:rPr dirty="0" sz="2150" spc="-80">
                <a:solidFill>
                  <a:srgbClr val="B53841"/>
                </a:solidFill>
              </a:rPr>
              <a:t>SPEECH </a:t>
            </a:r>
            <a:r>
              <a:rPr dirty="0" sz="2300" spc="-10">
                <a:solidFill>
                  <a:srgbClr val="A50801"/>
                </a:solidFill>
              </a:rPr>
              <a:t>RECOGNITION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200" y="50800"/>
            <a:ext cx="7861300" cy="45085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3241" rIns="0" bIns="0" rtlCol="0" vert="horz">
            <a:spAutoFit/>
          </a:bodyPr>
          <a:lstStyle/>
          <a:p>
            <a:pPr marL="1112520">
              <a:lnSpc>
                <a:spcPct val="100000"/>
              </a:lnSpc>
              <a:spcBef>
                <a:spcPts val="100"/>
              </a:spcBef>
            </a:pPr>
            <a:r>
              <a:rPr dirty="0" sz="2500" spc="-310">
                <a:solidFill>
                  <a:srgbClr val="FFD4D1"/>
                </a:solidFill>
                <a:latin typeface="Arial MT"/>
                <a:cs typeface="Arial MT"/>
              </a:rPr>
              <a:t>SIMPLE</a:t>
            </a:r>
            <a:r>
              <a:rPr dirty="0" sz="2500" spc="-190">
                <a:solidFill>
                  <a:srgbClr val="FFD4D1"/>
                </a:solidFill>
                <a:latin typeface="Arial MT"/>
                <a:cs typeface="Arial MT"/>
              </a:rPr>
              <a:t> </a:t>
            </a:r>
            <a:r>
              <a:rPr dirty="0" sz="2500" spc="-240">
                <a:solidFill>
                  <a:srgbClr val="80161A"/>
                </a:solidFill>
                <a:latin typeface="Arial MT"/>
                <a:cs typeface="Arial MT"/>
              </a:rPr>
              <a:t>USEłt</a:t>
            </a:r>
            <a:r>
              <a:rPr dirty="0" sz="2500" spc="-250">
                <a:solidFill>
                  <a:srgbClr val="80161A"/>
                </a:solidFill>
                <a:latin typeface="Arial MT"/>
                <a:cs typeface="Arial MT"/>
              </a:rPr>
              <a:t> </a:t>
            </a:r>
            <a:r>
              <a:rPr dirty="0" sz="2500" spc="-325">
                <a:solidFill>
                  <a:srgbClr val="FF979A"/>
                </a:solidFill>
                <a:latin typeface="Arial MT"/>
                <a:cs typeface="Arial MT"/>
              </a:rPr>
              <a:t>INTZRZST</a:t>
            </a:r>
            <a:r>
              <a:rPr dirty="0" sz="2500" spc="-35">
                <a:solidFill>
                  <a:srgbClr val="FF979A"/>
                </a:solidFill>
                <a:latin typeface="Arial MT"/>
                <a:cs typeface="Arial MT"/>
              </a:rPr>
              <a:t> </a:t>
            </a:r>
            <a:r>
              <a:rPr dirty="0" sz="2500" spc="-355">
                <a:solidFill>
                  <a:srgbClr val="BC6964"/>
                </a:solidFill>
                <a:latin typeface="Arial MT"/>
                <a:cs typeface="Arial MT"/>
              </a:rPr>
              <a:t>TBACXZR</a:t>
            </a:r>
            <a:r>
              <a:rPr dirty="0" sz="2500" spc="20">
                <a:solidFill>
                  <a:srgbClr val="BC6964"/>
                </a:solidFill>
                <a:latin typeface="Arial MT"/>
                <a:cs typeface="Arial MT"/>
              </a:rPr>
              <a:t> </a:t>
            </a:r>
            <a:r>
              <a:rPr dirty="0" sz="2500" spc="-270">
                <a:solidFill>
                  <a:srgbClr val="792828"/>
                </a:solidFill>
                <a:latin typeface="Arial MT"/>
                <a:cs typeface="Arial MT"/>
              </a:rPr>
              <a:t>(SUITOR)</a:t>
            </a:r>
            <a:endParaRPr sz="25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5600" y="977900"/>
            <a:ext cx="7708900" cy="35814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0" y="0"/>
            <a:ext cx="927100" cy="8128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46900" y="0"/>
            <a:ext cx="546100" cy="190500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2298700" y="684212"/>
            <a:ext cx="3800475" cy="0"/>
          </a:xfrm>
          <a:custGeom>
            <a:avLst/>
            <a:gdLst/>
            <a:ahLst/>
            <a:cxnLst/>
            <a:rect l="l" t="t" r="r" b="b"/>
            <a:pathLst>
              <a:path w="3800475" h="0">
                <a:moveTo>
                  <a:pt x="0" y="0"/>
                </a:moveTo>
                <a:lnTo>
                  <a:pt x="3800476" y="0"/>
                </a:lnTo>
              </a:path>
            </a:pathLst>
          </a:custGeom>
          <a:ln w="28575">
            <a:solidFill>
              <a:srgbClr val="872F2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509419" y="280722"/>
            <a:ext cx="113030" cy="36703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2200" spc="-85">
                <a:solidFill>
                  <a:srgbClr val="919191"/>
                </a:solidFill>
                <a:latin typeface="Cambria"/>
                <a:cs typeface="Cambria"/>
              </a:rPr>
              <a:t>“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281896" y="280722"/>
            <a:ext cx="3807460" cy="367030"/>
          </a:xfrm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2200">
                <a:solidFill>
                  <a:srgbClr val="870F11"/>
                </a:solidFill>
                <a:latin typeface="Cambria"/>
                <a:cs typeface="Cambria"/>
              </a:rPr>
              <a:t>BLUE</a:t>
            </a:r>
            <a:r>
              <a:rPr dirty="0" sz="2200" spc="-40">
                <a:solidFill>
                  <a:srgbClr val="870F11"/>
                </a:solidFill>
                <a:latin typeface="Cambria"/>
                <a:cs typeface="Cambria"/>
              </a:rPr>
              <a:t> </a:t>
            </a:r>
            <a:r>
              <a:rPr dirty="0" sz="2200" spc="-10">
                <a:solidFill>
                  <a:srgbClr val="8E1A1A"/>
                </a:solidFill>
                <a:latin typeface="Cambria"/>
                <a:cs typeface="Cambria"/>
              </a:rPr>
              <a:t>EYES </a:t>
            </a:r>
            <a:r>
              <a:rPr dirty="0" sz="2200">
                <a:solidFill>
                  <a:srgbClr val="7C161A"/>
                </a:solidFill>
                <a:latin typeface="Cambria"/>
                <a:cs typeface="Cambria"/>
              </a:rPr>
              <a:t>ENABLED</a:t>
            </a:r>
            <a:r>
              <a:rPr dirty="0" sz="2200" spc="55">
                <a:solidFill>
                  <a:srgbClr val="7C161A"/>
                </a:solidFill>
                <a:latin typeface="Cambria"/>
                <a:cs typeface="Cambria"/>
              </a:rPr>
              <a:t> </a:t>
            </a:r>
            <a:r>
              <a:rPr dirty="0" sz="2200" spc="-10">
                <a:solidFill>
                  <a:srgbClr val="890708"/>
                </a:solidFill>
                <a:latin typeface="Cambria"/>
                <a:cs typeface="Cambria"/>
              </a:rPr>
              <a:t>DEVICES</a:t>
            </a:r>
            <a:endParaRPr sz="2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340100"/>
            <a:ext cx="3784600" cy="1219200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4610100" y="3413125"/>
            <a:ext cx="3482975" cy="1146175"/>
          </a:xfrm>
          <a:custGeom>
            <a:avLst/>
            <a:gdLst/>
            <a:ahLst/>
            <a:cxnLst/>
            <a:rect l="l" t="t" r="r" b="b"/>
            <a:pathLst>
              <a:path w="3482975" h="1146175">
                <a:moveTo>
                  <a:pt x="3482976" y="1146175"/>
                </a:moveTo>
                <a:lnTo>
                  <a:pt x="0" y="1146175"/>
                </a:lnTo>
                <a:lnTo>
                  <a:pt x="0" y="0"/>
                </a:lnTo>
                <a:lnTo>
                  <a:pt x="3482976" y="0"/>
                </a:lnTo>
                <a:lnTo>
                  <a:pt x="3482976" y="1146175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36700" y="1397000"/>
            <a:ext cx="558800" cy="1143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200" y="50800"/>
            <a:ext cx="863600" cy="6223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46900" y="0"/>
            <a:ext cx="546100" cy="1905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92225" y="502708"/>
            <a:ext cx="2104390" cy="37465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300" spc="-155">
                <a:solidFill>
                  <a:srgbClr val="B60A0A"/>
                </a:solidFill>
              </a:rPr>
              <a:t>DATA</a:t>
            </a:r>
            <a:r>
              <a:rPr dirty="0" sz="2300" spc="-5">
                <a:solidFill>
                  <a:srgbClr val="B60A0A"/>
                </a:solidFill>
              </a:rPr>
              <a:t> </a:t>
            </a:r>
            <a:r>
              <a:rPr dirty="0" sz="2300" spc="-150">
                <a:solidFill>
                  <a:srgbClr val="A50505"/>
                </a:solidFill>
              </a:rPr>
              <a:t>SECURITY</a:t>
            </a:r>
            <a:endParaRPr sz="2300"/>
          </a:p>
        </p:txBody>
      </p:sp>
      <p:sp>
        <p:nvSpPr>
          <p:cNvPr id="8" name="object 8" descr=""/>
          <p:cNvSpPr txBox="1"/>
          <p:nvPr/>
        </p:nvSpPr>
        <p:spPr>
          <a:xfrm>
            <a:off x="1514006" y="1078970"/>
            <a:ext cx="4342765" cy="2317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latin typeface="Cambria"/>
                <a:cs typeface="Cambria"/>
              </a:rPr>
              <a:t>ONLY</a:t>
            </a:r>
            <a:r>
              <a:rPr dirty="0" sz="1350" spc="10">
                <a:latin typeface="Cambria"/>
                <a:cs typeface="Cambria"/>
              </a:rPr>
              <a:t> </a:t>
            </a:r>
            <a:r>
              <a:rPr dirty="0" sz="1350" spc="-50">
                <a:latin typeface="Cambria"/>
                <a:cs typeface="Cambria"/>
              </a:rPr>
              <a:t>EEC</a:t>
            </a:r>
            <a:r>
              <a:rPr dirty="0" sz="1350" spc="-155">
                <a:latin typeface="Cambria"/>
                <a:cs typeface="Cambria"/>
              </a:rPr>
              <a:t> </a:t>
            </a:r>
            <a:r>
              <a:rPr dirty="0" sz="1350" spc="-85">
                <a:latin typeface="Cambria"/>
                <a:cs typeface="Cambria"/>
              </a:rPr>
              <a:t>lST£RED</a:t>
            </a:r>
            <a:r>
              <a:rPr dirty="0" sz="1350" spc="80">
                <a:latin typeface="Cambria"/>
                <a:cs typeface="Cambria"/>
              </a:rPr>
              <a:t> </a:t>
            </a:r>
            <a:r>
              <a:rPr dirty="0" sz="1350" spc="-45">
                <a:latin typeface="Cambria"/>
                <a:cs typeface="Cambria"/>
              </a:rPr>
              <a:t>MOBtLE</a:t>
            </a:r>
            <a:r>
              <a:rPr dirty="0" sz="1350" spc="-25">
                <a:latin typeface="Cambria"/>
                <a:cs typeface="Cambria"/>
              </a:rPr>
              <a:t> </a:t>
            </a:r>
            <a:r>
              <a:rPr dirty="0" sz="1350" spc="-30">
                <a:latin typeface="Cambria"/>
                <a:cs typeface="Cambria"/>
              </a:rPr>
              <a:t>DEYICES</a:t>
            </a:r>
            <a:r>
              <a:rPr dirty="0" sz="1350" spc="85">
                <a:latin typeface="Cambria"/>
                <a:cs typeface="Cambria"/>
              </a:rPr>
              <a:t> </a:t>
            </a:r>
            <a:r>
              <a:rPr dirty="0" sz="1350">
                <a:latin typeface="Cambria"/>
                <a:cs typeface="Cambria"/>
              </a:rPr>
              <a:t>CAN</a:t>
            </a:r>
            <a:r>
              <a:rPr dirty="0" sz="1350" spc="-90">
                <a:latin typeface="Cambria"/>
                <a:cs typeface="Cambria"/>
              </a:rPr>
              <a:t> </a:t>
            </a:r>
            <a:r>
              <a:rPr dirty="0" sz="1350" spc="-20">
                <a:latin typeface="Cambria"/>
                <a:cs typeface="Cambria"/>
              </a:rPr>
              <a:t>CONNECT</a:t>
            </a:r>
            <a:r>
              <a:rPr dirty="0" sz="1350" spc="-75">
                <a:latin typeface="Cambria"/>
                <a:cs typeface="Cambria"/>
              </a:rPr>
              <a:t> </a:t>
            </a:r>
            <a:r>
              <a:rPr dirty="0" sz="1350">
                <a:latin typeface="Cambria"/>
                <a:cs typeface="Cambria"/>
              </a:rPr>
              <a:t>TO</a:t>
            </a:r>
            <a:r>
              <a:rPr dirty="0" sz="1350" spc="-90">
                <a:latin typeface="Cambria"/>
                <a:cs typeface="Cambria"/>
              </a:rPr>
              <a:t> </a:t>
            </a:r>
            <a:r>
              <a:rPr dirty="0" sz="1350" spc="-25">
                <a:latin typeface="Cambria"/>
                <a:cs typeface="Cambria"/>
              </a:rPr>
              <a:t>THE</a:t>
            </a:r>
            <a:endParaRPr sz="135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349924" y="1960827"/>
            <a:ext cx="261429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10">
                <a:latin typeface="Courier New"/>
                <a:cs typeface="Courier New"/>
              </a:rPr>
              <a:t>•BlUEI0OTHCONNPCMON</a:t>
            </a:r>
            <a:r>
              <a:rPr dirty="0" sz="1500" spc="-114">
                <a:latin typeface="Courier New"/>
                <a:cs typeface="Courier New"/>
              </a:rPr>
              <a:t> </a:t>
            </a:r>
            <a:r>
              <a:rPr dirty="0" sz="1500" spc="-25">
                <a:latin typeface="Courier New"/>
                <a:cs typeface="Courier New"/>
              </a:rPr>
              <a:t>UTH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268003" y="1960827"/>
            <a:ext cx="60706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10">
                <a:latin typeface="Courier New"/>
                <a:cs typeface="Courier New"/>
              </a:rPr>
              <a:t>CAVON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358541" y="2608527"/>
            <a:ext cx="3196590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45">
                <a:latin typeface="Courier New"/>
                <a:cs typeface="Courier New"/>
              </a:rPr>
              <a:t>?BLUETDCJHCONNEC1]ONfNCRYFMON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605237" y="3916627"/>
            <a:ext cx="13525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50">
                <a:solidFill>
                  <a:srgbClr val="545454"/>
                </a:solidFill>
                <a:latin typeface="Courier New"/>
                <a:cs typeface="Courier New"/>
              </a:rPr>
              <a:t>’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54222" y="4183327"/>
            <a:ext cx="162750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335">
                <a:solidFill>
                  <a:srgbClr val="6B6B6B"/>
                </a:solidFill>
                <a:latin typeface="Courier New"/>
                <a:cs typeface="Courier New"/>
              </a:rPr>
              <a:t>.’</a:t>
            </a:r>
            <a:r>
              <a:rPr dirty="0" sz="1500" spc="335">
                <a:solidFill>
                  <a:srgbClr val="525252"/>
                </a:solidFill>
                <a:latin typeface="Courier New"/>
                <a:cs typeface="Courier New"/>
              </a:rPr>
              <a:t>.’</a:t>
            </a:r>
            <a:r>
              <a:rPr dirty="0" sz="1500" spc="335">
                <a:solidFill>
                  <a:srgbClr val="C1C1C1"/>
                </a:solidFill>
                <a:latin typeface="Courier New"/>
                <a:cs typeface="Courier New"/>
              </a:rPr>
              <a:t>’’</a:t>
            </a:r>
            <a:r>
              <a:rPr dirty="0" sz="1500" spc="335">
                <a:solidFill>
                  <a:srgbClr val="AAAAAA"/>
                </a:solidFill>
                <a:latin typeface="Courier New"/>
                <a:cs typeface="Courier New"/>
              </a:rPr>
              <a:t>’’</a:t>
            </a:r>
            <a:r>
              <a:rPr dirty="0" sz="1500" spc="335">
                <a:solidFill>
                  <a:srgbClr val="ACACAC"/>
                </a:solidFill>
                <a:latin typeface="Courier New"/>
                <a:cs typeface="Courier New"/>
              </a:rPr>
              <a:t>.’</a:t>
            </a:r>
            <a:endParaRPr sz="1500">
              <a:latin typeface="Courier New"/>
              <a:cs typeface="Courier New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6751397" y="4183327"/>
            <a:ext cx="596265" cy="255904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500" spc="-10">
                <a:solidFill>
                  <a:srgbClr val="5B5B5B"/>
                </a:solidFill>
                <a:latin typeface="Courier New"/>
                <a:cs typeface="Courier New"/>
              </a:rPr>
              <a:t>i’</a:t>
            </a:r>
            <a:r>
              <a:rPr dirty="0" sz="1500" spc="-10">
                <a:solidFill>
                  <a:srgbClr val="A1A1A1"/>
                </a:solidFill>
                <a:latin typeface="Courier New"/>
                <a:cs typeface="Courier New"/>
              </a:rPr>
              <a:t>’’’</a:t>
            </a:r>
            <a:endParaRPr sz="15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" y="50800"/>
            <a:ext cx="863600" cy="7620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56100" y="3378200"/>
            <a:ext cx="3746500" cy="11811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46900" y="0"/>
            <a:ext cx="546100" cy="1905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397000" y="1968500"/>
            <a:ext cx="1828800" cy="1270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95315" rIns="0" bIns="0" rtlCol="0" vert="horz">
            <a:spAutoFit/>
          </a:bodyPr>
          <a:lstStyle/>
          <a:p>
            <a:pPr marL="2620645">
              <a:lnSpc>
                <a:spcPct val="100000"/>
              </a:lnSpc>
              <a:spcBef>
                <a:spcPts val="90"/>
              </a:spcBef>
            </a:pPr>
            <a:r>
              <a:rPr dirty="0" spc="-195"/>
              <a:t>DISADVANTAGES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1379879" y="1501510"/>
            <a:ext cx="3081655" cy="319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900" spc="-10">
                <a:latin typeface="Times New Roman"/>
                <a:cs typeface="Times New Roman"/>
              </a:rPr>
              <a:t>&gt;</a:t>
            </a:r>
            <a:r>
              <a:rPr dirty="0" sz="1900" spc="180">
                <a:latin typeface="Times New Roman"/>
                <a:cs typeface="Times New Roman"/>
              </a:rPr>
              <a:t> </a:t>
            </a:r>
            <a:r>
              <a:rPr dirty="0" sz="1900" spc="-135">
                <a:solidFill>
                  <a:srgbClr val="111111"/>
                </a:solidFill>
                <a:latin typeface="Times New Roman"/>
                <a:cs typeface="Times New Roman"/>
              </a:rPr>
              <a:t>usze</a:t>
            </a:r>
            <a:r>
              <a:rPr dirty="0" sz="1900" spc="-215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z="1900" spc="80">
                <a:solidFill>
                  <a:srgbClr val="161616"/>
                </a:solidFill>
                <a:latin typeface="Times New Roman"/>
                <a:cs typeface="Times New Roman"/>
              </a:rPr>
              <a:t>cwcucc</a:t>
            </a:r>
            <a:r>
              <a:rPr dirty="0" sz="1900" spc="-21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dirty="0" sz="1900" spc="75">
                <a:latin typeface="Times New Roman"/>
                <a:cs typeface="Times New Roman"/>
              </a:rPr>
              <a:t>as</a:t>
            </a:r>
            <a:r>
              <a:rPr dirty="0" sz="1900" spc="-114">
                <a:latin typeface="Times New Roman"/>
                <a:cs typeface="Times New Roman"/>
              </a:rPr>
              <a:t> </a:t>
            </a:r>
            <a:r>
              <a:rPr dirty="0" sz="1900">
                <a:solidFill>
                  <a:srgbClr val="0C0C0C"/>
                </a:solidFill>
                <a:latin typeface="Times New Roman"/>
                <a:cs typeface="Times New Roman"/>
              </a:rPr>
              <a:t>oeJm</a:t>
            </a:r>
            <a:r>
              <a:rPr dirty="0" sz="1900" spc="-165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dirty="0" sz="1900" spc="-420">
                <a:latin typeface="Times New Roman"/>
                <a:cs typeface="Times New Roman"/>
              </a:rPr>
              <a:t>ONTHL</a:t>
            </a:r>
            <a:r>
              <a:rPr dirty="0" sz="1900" spc="-140">
                <a:latin typeface="Times New Roman"/>
                <a:cs typeface="Times New Roman"/>
              </a:rPr>
              <a:t> </a:t>
            </a:r>
            <a:r>
              <a:rPr dirty="0" sz="1900" spc="-25">
                <a:solidFill>
                  <a:srgbClr val="333333"/>
                </a:solidFill>
                <a:latin typeface="Times New Roman"/>
                <a:cs typeface="Times New Roman"/>
              </a:rPr>
              <a:t>sc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783273" y="1501510"/>
            <a:ext cx="1743710" cy="31940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900" spc="-30">
                <a:solidFill>
                  <a:srgbClr val="333333"/>
                </a:solidFill>
                <a:latin typeface="Times New Roman"/>
                <a:cs typeface="Times New Roman"/>
              </a:rPr>
              <a:t>.</a:t>
            </a:r>
            <a:r>
              <a:rPr dirty="0" sz="1900" spc="-285">
                <a:solidFill>
                  <a:srgbClr val="333333"/>
                </a:solidFill>
                <a:latin typeface="Times New Roman"/>
                <a:cs typeface="Times New Roman"/>
              </a:rPr>
              <a:t> </a:t>
            </a:r>
            <a:r>
              <a:rPr dirty="0" sz="1900" spc="-10">
                <a:latin typeface="Times New Roman"/>
                <a:cs typeface="Times New Roman"/>
              </a:rPr>
              <a:t>smcuwziu›rrcuc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2981325"/>
            <a:ext cx="8093075" cy="1577975"/>
          </a:xfrm>
          <a:custGeom>
            <a:avLst/>
            <a:gdLst/>
            <a:ahLst/>
            <a:cxnLst/>
            <a:rect l="l" t="t" r="r" b="b"/>
            <a:pathLst>
              <a:path w="8093075" h="1577975">
                <a:moveTo>
                  <a:pt x="8093077" y="1577975"/>
                </a:moveTo>
                <a:lnTo>
                  <a:pt x="0" y="1577975"/>
                </a:lnTo>
                <a:lnTo>
                  <a:pt x="0" y="0"/>
                </a:lnTo>
                <a:lnTo>
                  <a:pt x="8093077" y="0"/>
                </a:lnTo>
                <a:lnTo>
                  <a:pt x="8093077" y="1577975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" y="12700"/>
            <a:ext cx="914400" cy="6604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46900" y="0"/>
            <a:ext cx="546100" cy="190500"/>
          </a:xfrm>
          <a:prstGeom prst="rect">
            <a:avLst/>
          </a:prstGeom>
        </p:spPr>
      </p:pic>
      <p:sp>
        <p:nvSpPr>
          <p:cNvPr id="5" name="object 5" descr=""/>
          <p:cNvSpPr/>
          <p:nvPr/>
        </p:nvSpPr>
        <p:spPr>
          <a:xfrm>
            <a:off x="520700" y="2119312"/>
            <a:ext cx="2619375" cy="0"/>
          </a:xfrm>
          <a:custGeom>
            <a:avLst/>
            <a:gdLst/>
            <a:ahLst/>
            <a:cxnLst/>
            <a:rect l="l" t="t" r="r" b="b"/>
            <a:pathLst>
              <a:path w="2619375" h="0">
                <a:moveTo>
                  <a:pt x="0" y="0"/>
                </a:moveTo>
                <a:lnTo>
                  <a:pt x="261937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6591300" y="1725612"/>
            <a:ext cx="1196975" cy="0"/>
          </a:xfrm>
          <a:custGeom>
            <a:avLst/>
            <a:gdLst/>
            <a:ahLst/>
            <a:cxnLst/>
            <a:rect l="l" t="t" r="r" b="b"/>
            <a:pathLst>
              <a:path w="1196975" h="0">
                <a:moveTo>
                  <a:pt x="0" y="0"/>
                </a:moveTo>
                <a:lnTo>
                  <a:pt x="1196975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314700"/>
            <a:ext cx="8102600" cy="124460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454900" y="609600"/>
            <a:ext cx="266700" cy="139700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17500" y="977900"/>
            <a:ext cx="7493000" cy="1498600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495300" y="419364"/>
            <a:ext cx="112395" cy="3987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450" spc="-185">
                <a:solidFill>
                  <a:srgbClr val="8C8C8C"/>
                </a:solidFill>
                <a:latin typeface="Cambria"/>
                <a:cs typeface="Cambria"/>
              </a:rPr>
              <a:t>_</a:t>
            </a:r>
            <a:endParaRPr sz="2450">
              <a:latin typeface="Cambria"/>
              <a:cs typeface="Cambri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601434" y="419364"/>
            <a:ext cx="1826260" cy="3987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2450" spc="-10">
                <a:solidFill>
                  <a:srgbClr val="74070C"/>
                </a:solidFill>
                <a:uFill>
                  <a:solidFill>
                    <a:srgbClr val="9C3F3B"/>
                  </a:solidFill>
                </a:uFill>
                <a:latin typeface="Cambria"/>
                <a:cs typeface="Cambria"/>
              </a:rPr>
              <a:t>CONCLUSION</a:t>
            </a:r>
            <a:endParaRPr sz="24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46500" y="2933700"/>
            <a:ext cx="3911600" cy="6604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78300" y="1828800"/>
            <a:ext cx="1714500" cy="5207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48893" y="1563687"/>
            <a:ext cx="2494915" cy="9302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5900" spc="60">
                <a:solidFill>
                  <a:srgbClr val="BD130C"/>
                </a:solidFill>
                <a:latin typeface="Cambria"/>
                <a:cs typeface="Cambria"/>
              </a:rPr>
              <a:t>THANK</a:t>
            </a:r>
            <a:endParaRPr sz="5900">
              <a:latin typeface="Cambria"/>
              <a:cs typeface="Cambri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101506" y="1563687"/>
            <a:ext cx="511809" cy="930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5900" spc="190">
                <a:solidFill>
                  <a:srgbClr val="BF0F0F"/>
                </a:solidFill>
                <a:latin typeface="Cambria"/>
                <a:cs typeface="Cambria"/>
              </a:rPr>
              <a:t>!</a:t>
            </a:r>
            <a:r>
              <a:rPr dirty="0" sz="5900" spc="190">
                <a:solidFill>
                  <a:srgbClr val="B60303"/>
                </a:solidFill>
                <a:latin typeface="Cambria"/>
                <a:cs typeface="Cambria"/>
              </a:rPr>
              <a:t>!</a:t>
            </a:r>
            <a:endParaRPr sz="59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z="2200" spc="-80">
                <a:solidFill>
                  <a:srgbClr val="A50A13"/>
                </a:solidFill>
                <a:latin typeface="Cambria"/>
                <a:cs typeface="Cambria"/>
              </a:rPr>
              <a:t>WHA’1’</a:t>
            </a:r>
            <a:r>
              <a:rPr dirty="0" sz="2200" spc="165">
                <a:solidFill>
                  <a:srgbClr val="A50A13"/>
                </a:solidFill>
                <a:latin typeface="Cambria"/>
                <a:cs typeface="Cambria"/>
              </a:rPr>
              <a:t> </a:t>
            </a:r>
            <a:r>
              <a:rPr dirty="0" sz="2200">
                <a:solidFill>
                  <a:srgbClr val="9C010C"/>
                </a:solidFill>
                <a:latin typeface="Cambria"/>
                <a:cs typeface="Cambria"/>
              </a:rPr>
              <a:t>IS</a:t>
            </a:r>
            <a:r>
              <a:rPr dirty="0" sz="2200" spc="110">
                <a:solidFill>
                  <a:srgbClr val="9C010C"/>
                </a:solidFill>
                <a:latin typeface="Cambria"/>
                <a:cs typeface="Cambria"/>
              </a:rPr>
              <a:t> </a:t>
            </a:r>
            <a:r>
              <a:rPr dirty="0" sz="2200">
                <a:solidFill>
                  <a:srgbClr val="C35056"/>
                </a:solidFill>
                <a:latin typeface="Cambria"/>
                <a:cs typeface="Cambria"/>
              </a:rPr>
              <a:t>SLU</a:t>
            </a:r>
            <a:r>
              <a:rPr dirty="0" sz="2200">
                <a:solidFill>
                  <a:srgbClr val="C36260"/>
                </a:solidFill>
                <a:latin typeface="Cambria"/>
                <a:cs typeface="Cambria"/>
              </a:rPr>
              <a:t>ii</a:t>
            </a:r>
            <a:r>
              <a:rPr dirty="0" sz="2200" spc="110">
                <a:solidFill>
                  <a:srgbClr val="C36260"/>
                </a:solidFill>
                <a:latin typeface="Cambria"/>
                <a:cs typeface="Cambria"/>
              </a:rPr>
              <a:t> </a:t>
            </a:r>
            <a:r>
              <a:rPr dirty="0" sz="2200" spc="-120">
                <a:solidFill>
                  <a:srgbClr val="9E0000"/>
                </a:solidFill>
                <a:latin typeface="Cambria"/>
                <a:cs typeface="Cambria"/>
              </a:rPr>
              <a:t>E\"f.S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85296" y="1309422"/>
            <a:ext cx="2582545" cy="36703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  <a:tabLst>
                <a:tab pos="1969770" algn="l"/>
              </a:tabLst>
            </a:pPr>
            <a:r>
              <a:rPr dirty="0" sz="2200" spc="-10">
                <a:solidFill>
                  <a:srgbClr val="C1494B"/>
                </a:solidFill>
                <a:latin typeface="Cambria"/>
                <a:cs typeface="Cambria"/>
              </a:rPr>
              <a:t>I'LCHNOLOGâ"</a:t>
            </a:r>
            <a:r>
              <a:rPr dirty="0" sz="2200">
                <a:solidFill>
                  <a:srgbClr val="C1494B"/>
                </a:solidFill>
                <a:latin typeface="Cambria"/>
                <a:cs typeface="Cambria"/>
              </a:rPr>
              <a:t>	</a:t>
            </a:r>
            <a:r>
              <a:rPr dirty="0" sz="2200" spc="-204">
                <a:solidFill>
                  <a:srgbClr val="C37E7E"/>
                </a:solidFill>
                <a:latin typeface="Cambria"/>
                <a:cs typeface="Cambria"/>
              </a:rPr>
              <a:t>.’?’?\</a:t>
            </a:r>
            <a:r>
              <a:rPr dirty="0" sz="2200" spc="90">
                <a:solidFill>
                  <a:srgbClr val="C37E7E"/>
                </a:solidFill>
                <a:latin typeface="Cambria"/>
                <a:cs typeface="Cambria"/>
              </a:rPr>
              <a:t> </a:t>
            </a:r>
            <a:r>
              <a:rPr dirty="0" sz="2200" spc="-175">
                <a:solidFill>
                  <a:srgbClr val="C37E7E"/>
                </a:solidFill>
                <a:latin typeface="Cambria"/>
                <a:cs typeface="Cambria"/>
              </a:rPr>
              <a:t>’?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07468" y="2270389"/>
            <a:ext cx="6710045" cy="7112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64465" marR="5080" indent="-152400">
              <a:lnSpc>
                <a:spcPct val="107100"/>
              </a:lnSpc>
              <a:spcBef>
                <a:spcPts val="90"/>
              </a:spcBef>
            </a:pPr>
            <a:r>
              <a:rPr dirty="0" sz="2100" spc="-125">
                <a:latin typeface="Times New Roman"/>
                <a:cs typeface="Times New Roman"/>
              </a:rPr>
              <a:t>•:.the.blue</a:t>
            </a:r>
            <a:r>
              <a:rPr dirty="0" sz="2100" spc="-75">
                <a:latin typeface="Times New Roman"/>
                <a:cs typeface="Times New Roman"/>
              </a:rPr>
              <a:t> </a:t>
            </a:r>
            <a:r>
              <a:rPr dirty="0" sz="2100" spc="-130">
                <a:latin typeface="Times New Roman"/>
                <a:cs typeface="Times New Roman"/>
              </a:rPr>
              <a:t>eyes</a:t>
            </a:r>
            <a:r>
              <a:rPr dirty="0" sz="2100" spc="-120">
                <a:latin typeface="Times New Roman"/>
                <a:cs typeface="Times New Roman"/>
              </a:rPr>
              <a:t> </a:t>
            </a:r>
            <a:r>
              <a:rPr dirty="0" sz="2100" spc="-110">
                <a:latin typeface="Times New Roman"/>
                <a:cs typeface="Times New Roman"/>
              </a:rPr>
              <a:t>technology</a:t>
            </a:r>
            <a:r>
              <a:rPr dirty="0" sz="2100" spc="-25">
                <a:latin typeface="Times New Roman"/>
                <a:cs typeface="Times New Roman"/>
              </a:rPr>
              <a:t> </a:t>
            </a:r>
            <a:r>
              <a:rPr dirty="0" sz="2100" spc="110">
                <a:latin typeface="Times New Roman"/>
                <a:cs typeface="Times New Roman"/>
              </a:rPr>
              <a:t>aim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 spc="-65">
                <a:latin typeface="Times New Roman"/>
                <a:cs typeface="Times New Roman"/>
              </a:rPr>
              <a:t>at</a:t>
            </a:r>
            <a:r>
              <a:rPr dirty="0" sz="2100" spc="-145">
                <a:latin typeface="Times New Roman"/>
                <a:cs typeface="Times New Roman"/>
              </a:rPr>
              <a:t> </a:t>
            </a:r>
            <a:r>
              <a:rPr dirty="0" sz="2100" spc="-70">
                <a:latin typeface="Times New Roman"/>
                <a:cs typeface="Times New Roman"/>
              </a:rPr>
              <a:t>creating</a:t>
            </a:r>
            <a:r>
              <a:rPr dirty="0" sz="2100" spc="-75">
                <a:latin typeface="Times New Roman"/>
                <a:cs typeface="Times New Roman"/>
              </a:rPr>
              <a:t> </a:t>
            </a:r>
            <a:r>
              <a:rPr dirty="0" sz="2100" spc="-80">
                <a:latin typeface="Times New Roman"/>
                <a:cs typeface="Times New Roman"/>
              </a:rPr>
              <a:t>computational</a:t>
            </a:r>
            <a:r>
              <a:rPr dirty="0" sz="2100" spc="6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machines; </a:t>
            </a:r>
            <a:r>
              <a:rPr dirty="0" sz="2100" spc="-60">
                <a:latin typeface="Times New Roman"/>
                <a:cs typeface="Times New Roman"/>
              </a:rPr>
              <a:t>that</a:t>
            </a:r>
            <a:r>
              <a:rPr dirty="0" sz="2100" spc="-4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here</a:t>
            </a:r>
            <a:r>
              <a:rPr dirty="0" sz="2100" spc="-100">
                <a:latin typeface="Times New Roman"/>
                <a:cs typeface="Times New Roman"/>
              </a:rPr>
              <a:t> </a:t>
            </a:r>
            <a:r>
              <a:rPr dirty="0" sz="2100" spc="-80">
                <a:latin typeface="Times New Roman"/>
                <a:cs typeface="Times New Roman"/>
              </a:rPr>
              <a:t>perceptual</a:t>
            </a:r>
            <a:r>
              <a:rPr dirty="0" sz="2100" spc="20">
                <a:latin typeface="Times New Roman"/>
                <a:cs typeface="Times New Roman"/>
              </a:rPr>
              <a:t> </a:t>
            </a:r>
            <a:r>
              <a:rPr dirty="0" sz="2100" spc="-45">
                <a:latin typeface="Times New Roman"/>
                <a:cs typeface="Times New Roman"/>
              </a:rPr>
              <a:t>and</a:t>
            </a:r>
            <a:r>
              <a:rPr dirty="0" sz="2100" spc="-50">
                <a:latin typeface="Times New Roman"/>
                <a:cs typeface="Times New Roman"/>
              </a:rPr>
              <a:t> </a:t>
            </a:r>
            <a:r>
              <a:rPr dirty="0" sz="2100" spc="-105">
                <a:solidFill>
                  <a:srgbClr val="111111"/>
                </a:solidFill>
                <a:latin typeface="Times New Roman"/>
                <a:cs typeface="Times New Roman"/>
              </a:rPr>
              <a:t>mñsory</a:t>
            </a:r>
            <a:r>
              <a:rPr dirty="0" sz="2100" spc="-7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dirty="0" sz="2100" spc="-90">
                <a:latin typeface="Times New Roman"/>
                <a:cs typeface="Times New Roman"/>
              </a:rPr>
              <a:t>ability</a:t>
            </a:r>
            <a:r>
              <a:rPr dirty="0" sz="2100" spc="-100">
                <a:latin typeface="Times New Roman"/>
                <a:cs typeface="Times New Roman"/>
              </a:rPr>
              <a:t> </a:t>
            </a:r>
            <a:r>
              <a:rPr dirty="0" sz="2100" spc="-90">
                <a:solidFill>
                  <a:srgbClr val="151515"/>
                </a:solidFill>
                <a:latin typeface="Times New Roman"/>
                <a:cs typeface="Times New Roman"/>
              </a:rPr>
              <a:t>like</a:t>
            </a:r>
            <a:r>
              <a:rPr dirty="0" sz="2100" spc="-12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dirty="0" sz="2100" spc="-110">
                <a:latin typeface="Times New Roman"/>
                <a:cs typeface="Times New Roman"/>
              </a:rPr>
              <a:t>those</a:t>
            </a:r>
            <a:r>
              <a:rPr dirty="0" sz="2100" spc="-114">
                <a:latin typeface="Times New Roman"/>
                <a:cs typeface="Times New Roman"/>
              </a:rPr>
              <a:t> </a:t>
            </a:r>
            <a:r>
              <a:rPr dirty="0" sz="2100" spc="-95" i="1">
                <a:latin typeface="Times New Roman"/>
                <a:cs typeface="Times New Roman"/>
              </a:rPr>
              <a:t>of.h</a:t>
            </a:r>
            <a:r>
              <a:rPr dirty="0" sz="2100" spc="-95">
                <a:latin typeface="Times New Roman"/>
                <a:cs typeface="Times New Roman"/>
              </a:rPr>
              <a:t>.uman.brings.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200" y="2032000"/>
            <a:ext cx="1574800" cy="11938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97400" y="2044700"/>
            <a:ext cx="952500" cy="9271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300" y="152400"/>
            <a:ext cx="812800" cy="5080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4900" y="12700"/>
            <a:ext cx="520700" cy="2413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72300" y="0"/>
            <a:ext cx="520700" cy="1778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969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>
                <a:solidFill>
                  <a:srgbClr val="A50A0C"/>
                </a:solidFill>
                <a:latin typeface="Cambria"/>
                <a:cs typeface="Cambria"/>
              </a:rPr>
              <a:t>THF</a:t>
            </a:r>
            <a:r>
              <a:rPr dirty="0" spc="10">
                <a:solidFill>
                  <a:srgbClr val="A50A0C"/>
                </a:solidFill>
                <a:latin typeface="Cambria"/>
                <a:cs typeface="Cambria"/>
              </a:rPr>
              <a:t> </a:t>
            </a:r>
            <a:r>
              <a:rPr dirty="0" spc="-50">
                <a:solidFill>
                  <a:srgbClr val="A50F0F"/>
                </a:solidFill>
                <a:latin typeface="Cambria"/>
                <a:cs typeface="Cambria"/>
              </a:rPr>
              <a:t>TERM</a:t>
            </a:r>
            <a:r>
              <a:rPr dirty="0" spc="15">
                <a:solidFill>
                  <a:srgbClr val="A50F0F"/>
                </a:solidFill>
                <a:latin typeface="Cambria"/>
                <a:cs typeface="Cambria"/>
              </a:rPr>
              <a:t> </a:t>
            </a:r>
            <a:r>
              <a:rPr dirty="0" spc="-80">
                <a:solidFill>
                  <a:srgbClr val="970A0A"/>
                </a:solidFill>
                <a:latin typeface="Cambria"/>
                <a:cs typeface="Cambria"/>
              </a:rPr>
              <a:t>BI.UE</a:t>
            </a:r>
            <a:r>
              <a:rPr dirty="0" spc="-50">
                <a:solidFill>
                  <a:srgbClr val="970A0A"/>
                </a:solidFill>
                <a:latin typeface="Cambria"/>
                <a:cs typeface="Cambria"/>
              </a:rPr>
              <a:t> </a:t>
            </a:r>
            <a:r>
              <a:rPr dirty="0" spc="-110">
                <a:solidFill>
                  <a:srgbClr val="A80F16"/>
                </a:solidFill>
                <a:latin typeface="Cambria"/>
                <a:cs typeface="Cambria"/>
              </a:rPr>
              <a:t>FYES..’?'*?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2379979" y="1605491"/>
            <a:ext cx="191325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700">
                <a:solidFill>
                  <a:srgbClr val="0066A8"/>
                </a:solidFill>
                <a:latin typeface="Cambria"/>
                <a:cs typeface="Cambria"/>
              </a:rPr>
              <a:t>BLUE</a:t>
            </a:r>
            <a:r>
              <a:rPr dirty="0" sz="2700" spc="100">
                <a:solidFill>
                  <a:srgbClr val="0066A8"/>
                </a:solidFill>
                <a:latin typeface="Cambria"/>
                <a:cs typeface="Cambria"/>
              </a:rPr>
              <a:t> </a:t>
            </a:r>
            <a:r>
              <a:rPr dirty="0" sz="2700" spc="-270">
                <a:solidFill>
                  <a:srgbClr val="5693C6"/>
                </a:solidFill>
                <a:latin typeface="Cambria"/>
                <a:cs typeface="Cambria"/>
              </a:rPr>
              <a:t>+</a:t>
            </a:r>
            <a:r>
              <a:rPr dirty="0" sz="2700" spc="120">
                <a:solidFill>
                  <a:srgbClr val="5693C6"/>
                </a:solidFill>
                <a:latin typeface="Cambria"/>
                <a:cs typeface="Cambria"/>
              </a:rPr>
              <a:t> </a:t>
            </a:r>
            <a:r>
              <a:rPr dirty="0" sz="2700" spc="-35">
                <a:solidFill>
                  <a:srgbClr val="0064B5"/>
                </a:solidFill>
                <a:latin typeface="Cambria"/>
                <a:cs typeface="Cambria"/>
              </a:rPr>
              <a:t>EYES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468992" y="2878137"/>
            <a:ext cx="3121025" cy="1006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  <a:spcBef>
                <a:spcPts val="135"/>
              </a:spcBef>
            </a:pPr>
            <a:r>
              <a:rPr dirty="0" sz="2150" spc="-80">
                <a:latin typeface="Cambria"/>
                <a:cs typeface="Cambria"/>
              </a:rPr>
              <a:t>eye</a:t>
            </a:r>
            <a:r>
              <a:rPr dirty="0" sz="2150" spc="-40">
                <a:latin typeface="Cambria"/>
                <a:cs typeface="Cambria"/>
              </a:rPr>
              <a:t> </a:t>
            </a:r>
            <a:r>
              <a:rPr dirty="0" sz="2150" spc="-105">
                <a:latin typeface="Cambria"/>
                <a:cs typeface="Cambria"/>
              </a:rPr>
              <a:t>movement</a:t>
            </a:r>
            <a:r>
              <a:rPr dirty="0" sz="2150">
                <a:latin typeface="Cambria"/>
                <a:cs typeface="Cambria"/>
              </a:rPr>
              <a:t> </a:t>
            </a:r>
            <a:r>
              <a:rPr dirty="0" sz="2150" spc="-55">
                <a:latin typeface="Cambria"/>
                <a:cs typeface="Cambria"/>
              </a:rPr>
              <a:t>enables</a:t>
            </a:r>
            <a:r>
              <a:rPr dirty="0" sz="2150" spc="-15">
                <a:latin typeface="Cambria"/>
                <a:cs typeface="Cambria"/>
              </a:rPr>
              <a:t> </a:t>
            </a:r>
            <a:r>
              <a:rPr dirty="0" sz="2150" spc="-50">
                <a:latin typeface="Cambria"/>
                <a:cs typeface="Cambria"/>
              </a:rPr>
              <a:t>us</a:t>
            </a:r>
            <a:r>
              <a:rPr dirty="0" sz="2150" spc="-55">
                <a:latin typeface="Cambria"/>
                <a:cs typeface="Cambria"/>
              </a:rPr>
              <a:t> </a:t>
            </a:r>
            <a:r>
              <a:rPr dirty="0" sz="2150" spc="-25">
                <a:latin typeface="Cambria"/>
                <a:cs typeface="Cambria"/>
              </a:rPr>
              <a:t>to </a:t>
            </a:r>
            <a:r>
              <a:rPr dirty="0" sz="2100" spc="-30">
                <a:latin typeface="Cambria"/>
                <a:cs typeface="Cambria"/>
              </a:rPr>
              <a:t>obtain</a:t>
            </a:r>
            <a:r>
              <a:rPr dirty="0" sz="2100" spc="10">
                <a:latin typeface="Cambria"/>
                <a:cs typeface="Cambria"/>
              </a:rPr>
              <a:t> </a:t>
            </a:r>
            <a:r>
              <a:rPr dirty="0" sz="2100" spc="100">
                <a:solidFill>
                  <a:srgbClr val="111111"/>
                </a:solidFill>
                <a:latin typeface="Cambria"/>
                <a:cs typeface="Cambria"/>
              </a:rPr>
              <a:t>a</a:t>
            </a:r>
            <a:r>
              <a:rPr dirty="0" sz="2100" spc="-7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dirty="0" sz="2100" spc="-55">
                <a:latin typeface="Cambria"/>
                <a:cs typeface="Cambria"/>
              </a:rPr>
              <a:t>lot</a:t>
            </a:r>
            <a:r>
              <a:rPr dirty="0" sz="2100">
                <a:latin typeface="Cambria"/>
                <a:cs typeface="Cambria"/>
              </a:rPr>
              <a:t> of</a:t>
            </a:r>
            <a:r>
              <a:rPr dirty="0" sz="2100" spc="10">
                <a:latin typeface="Cambria"/>
                <a:cs typeface="Cambria"/>
              </a:rPr>
              <a:t> </a:t>
            </a:r>
            <a:r>
              <a:rPr dirty="0" sz="2100" spc="-55">
                <a:latin typeface="Cambria"/>
                <a:cs typeface="Cambria"/>
              </a:rPr>
              <a:t>interesting</a:t>
            </a:r>
            <a:r>
              <a:rPr dirty="0" sz="2100" spc="-15">
                <a:latin typeface="Cambria"/>
                <a:cs typeface="Cambria"/>
              </a:rPr>
              <a:t> </a:t>
            </a:r>
            <a:r>
              <a:rPr dirty="0" sz="2100" spc="-25">
                <a:latin typeface="Cambria"/>
                <a:cs typeface="Cambria"/>
              </a:rPr>
              <a:t>ad </a:t>
            </a:r>
            <a:r>
              <a:rPr dirty="0" sz="2150" spc="-80">
                <a:latin typeface="Cambria"/>
                <a:cs typeface="Cambria"/>
              </a:rPr>
              <a:t>important</a:t>
            </a:r>
            <a:r>
              <a:rPr dirty="0" sz="2150" spc="40">
                <a:latin typeface="Cambria"/>
                <a:cs typeface="Cambria"/>
              </a:rPr>
              <a:t> </a:t>
            </a:r>
            <a:r>
              <a:rPr dirty="0" sz="2150" spc="-10">
                <a:latin typeface="Cambria"/>
                <a:cs typeface="Cambria"/>
              </a:rPr>
              <a:t>information.</a:t>
            </a:r>
            <a:endParaRPr sz="21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356100" y="3387725"/>
            <a:ext cx="3736975" cy="1171575"/>
          </a:xfrm>
          <a:custGeom>
            <a:avLst/>
            <a:gdLst/>
            <a:ahLst/>
            <a:cxnLst/>
            <a:rect l="l" t="t" r="r" b="b"/>
            <a:pathLst>
              <a:path w="3736975" h="1171575">
                <a:moveTo>
                  <a:pt x="3736976" y="1171575"/>
                </a:moveTo>
                <a:lnTo>
                  <a:pt x="0" y="1171575"/>
                </a:lnTo>
                <a:lnTo>
                  <a:pt x="0" y="0"/>
                </a:lnTo>
                <a:lnTo>
                  <a:pt x="3736976" y="0"/>
                </a:lnTo>
                <a:lnTo>
                  <a:pt x="3736976" y="1171575"/>
                </a:lnTo>
                <a:close/>
              </a:path>
            </a:pathLst>
          </a:custGeom>
          <a:solidFill>
            <a:srgbClr val="C8C8C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3100" y="3022600"/>
            <a:ext cx="2298700" cy="1651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200" y="50800"/>
            <a:ext cx="863600" cy="7620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46900" y="0"/>
            <a:ext cx="546100" cy="1905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89335" rIns="0" bIns="0" rtlCol="0" vert="horz">
            <a:spAutoFit/>
          </a:bodyPr>
          <a:lstStyle/>
          <a:p>
            <a:pPr marL="1935480">
              <a:lnSpc>
                <a:spcPct val="100000"/>
              </a:lnSpc>
              <a:spcBef>
                <a:spcPts val="95"/>
              </a:spcBef>
            </a:pPr>
            <a:r>
              <a:rPr dirty="0" sz="2400" spc="-85">
                <a:solidFill>
                  <a:srgbClr val="CF5E5B"/>
                </a:solidFill>
                <a:latin typeface="Cambria"/>
                <a:cs typeface="Cambria"/>
              </a:rPr>
              <a:t>SYSTEM</a:t>
            </a:r>
            <a:r>
              <a:rPr dirty="0" sz="2400" spc="-50">
                <a:solidFill>
                  <a:srgbClr val="CF5E5B"/>
                </a:solidFill>
                <a:latin typeface="Cambria"/>
                <a:cs typeface="Cambria"/>
              </a:rPr>
              <a:t> </a:t>
            </a:r>
            <a:r>
              <a:rPr dirty="0" sz="2400" spc="-30">
                <a:solidFill>
                  <a:srgbClr val="83080F"/>
                </a:solidFill>
                <a:latin typeface="Cambria"/>
                <a:cs typeface="Cambria"/>
              </a:rPr>
              <a:t>DESIGN</a:t>
            </a:r>
            <a:r>
              <a:rPr dirty="0" sz="2400" spc="-55">
                <a:solidFill>
                  <a:srgbClr val="83080F"/>
                </a:solidFill>
                <a:latin typeface="Cambria"/>
                <a:cs typeface="Cambria"/>
              </a:rPr>
              <a:t> </a:t>
            </a:r>
            <a:r>
              <a:rPr dirty="0" sz="2400" spc="-50">
                <a:solidFill>
                  <a:srgbClr val="9C0500"/>
                </a:solidFill>
                <a:latin typeface="Cambria"/>
                <a:cs typeface="Cambria"/>
              </a:rPr>
              <a:t>OVERVIEW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51330" y="1552310"/>
            <a:ext cx="2572385" cy="97790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288925">
              <a:lnSpc>
                <a:spcPct val="100000"/>
              </a:lnSpc>
              <a:spcBef>
                <a:spcPts val="125"/>
              </a:spcBef>
            </a:pPr>
            <a:r>
              <a:rPr dirty="0" u="heavy" sz="1900" spc="110">
                <a:uFill>
                  <a:solidFill>
                    <a:srgbClr val="606060"/>
                  </a:solidFill>
                </a:uFill>
                <a:latin typeface="Courier New"/>
                <a:cs typeface="Courier New"/>
              </a:rPr>
              <a:t>¥WOMĘOØUNNÆ</a:t>
            </a:r>
            <a:endParaRPr sz="19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415"/>
              </a:spcBef>
            </a:pPr>
            <a:endParaRPr sz="19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50">
                <a:solidFill>
                  <a:srgbClr val="565656"/>
                </a:solidFill>
                <a:latin typeface="Cambria"/>
                <a:cs typeface="Cambria"/>
              </a:rPr>
              <a:t>-</a:t>
            </a:r>
            <a:r>
              <a:rPr dirty="0" sz="1350" spc="355">
                <a:solidFill>
                  <a:srgbClr val="565656"/>
                </a:solidFill>
                <a:latin typeface="Cambria"/>
                <a:cs typeface="Cambria"/>
              </a:rPr>
              <a:t> </a:t>
            </a:r>
            <a:r>
              <a:rPr dirty="0" sz="1350">
                <a:latin typeface="Cambria"/>
                <a:cs typeface="Cambria"/>
              </a:rPr>
              <a:t>DAU</a:t>
            </a:r>
            <a:r>
              <a:rPr dirty="0" sz="1350" spc="-50">
                <a:latin typeface="Cambria"/>
                <a:cs typeface="Cambria"/>
              </a:rPr>
              <a:t> </a:t>
            </a:r>
            <a:r>
              <a:rPr dirty="0" sz="1350" spc="-35">
                <a:latin typeface="Cambria"/>
                <a:cs typeface="Cambria"/>
              </a:rPr>
              <a:t>(DATA</a:t>
            </a:r>
            <a:r>
              <a:rPr dirty="0" sz="1350" spc="30">
                <a:latin typeface="Cambria"/>
                <a:cs typeface="Cambria"/>
              </a:rPr>
              <a:t> </a:t>
            </a:r>
            <a:r>
              <a:rPr dirty="0" sz="1350">
                <a:latin typeface="Cambria"/>
                <a:cs typeface="Cambria"/>
              </a:rPr>
              <a:t>ACQUłãÏTÏON</a:t>
            </a:r>
            <a:r>
              <a:rPr dirty="0" sz="1350" spc="75">
                <a:latin typeface="Cambria"/>
                <a:cs typeface="Cambria"/>
              </a:rPr>
              <a:t> </a:t>
            </a:r>
            <a:r>
              <a:rPr dirty="0" sz="1350" spc="-20">
                <a:latin typeface="Cambria"/>
                <a:cs typeface="Cambria"/>
              </a:rPr>
              <a:t>UNIT</a:t>
            </a:r>
            <a:r>
              <a:rPr dirty="0" sz="1350" spc="-30">
                <a:latin typeface="Cambria"/>
                <a:cs typeface="Cambria"/>
              </a:rPr>
              <a:t> </a:t>
            </a:r>
            <a:r>
              <a:rPr dirty="0" sz="1350" spc="-50">
                <a:solidFill>
                  <a:srgbClr val="444444"/>
                </a:solidFill>
                <a:latin typeface="Cambria"/>
                <a:cs typeface="Cambria"/>
              </a:rPr>
              <a:t>)</a:t>
            </a:r>
            <a:endParaRPr sz="135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700" y="1066800"/>
            <a:ext cx="5346700" cy="19304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4300" y="152400"/>
            <a:ext cx="812800" cy="5080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04900" y="12700"/>
            <a:ext cx="520700" cy="2413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972300" y="0"/>
            <a:ext cx="520700" cy="1778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99000" y="3035300"/>
            <a:ext cx="1016000" cy="35560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635500" y="4165600"/>
            <a:ext cx="2463800" cy="29210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518400" y="3441700"/>
            <a:ext cx="152400" cy="152400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8000" y="304800"/>
            <a:ext cx="7200900" cy="495300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683500" y="3797300"/>
            <a:ext cx="393700" cy="266700"/>
          </a:xfrm>
          <a:prstGeom prst="rect">
            <a:avLst/>
          </a:prstGeom>
        </p:spPr>
      </p:pic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598015" y="1000654"/>
            <a:ext cx="1474470" cy="295275"/>
          </a:xfrm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50" spc="-190">
                <a:solidFill>
                  <a:srgbClr val="000000"/>
                </a:solidFill>
                <a:latin typeface="Arial MT"/>
                <a:cs typeface="Arial MT"/>
              </a:rPr>
              <a:t>ca»t‹ai</a:t>
            </a:r>
            <a:r>
              <a:rPr dirty="0" sz="1750" spc="-7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1750" spc="-180">
                <a:solidFill>
                  <a:srgbClr val="000000"/>
                </a:solidFill>
                <a:latin typeface="Arial MT"/>
                <a:cs typeface="Arial MT"/>
              </a:rPr>
              <a:t>sycum</a:t>
            </a:r>
            <a:r>
              <a:rPr dirty="0" sz="1750" spc="-16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1750" spc="-110">
                <a:solidFill>
                  <a:srgbClr val="000000"/>
                </a:solidFill>
                <a:latin typeface="Arial MT"/>
                <a:cs typeface="Arial MT"/>
              </a:rPr>
              <a:t>u«n</a:t>
            </a:r>
            <a:endParaRPr sz="1750">
              <a:latin typeface="Arial MT"/>
              <a:cs typeface="Arial M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099672" y="3228710"/>
            <a:ext cx="3051175" cy="104330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5240" marR="5080" indent="-3175">
              <a:lnSpc>
                <a:spcPts val="1900"/>
              </a:lnSpc>
              <a:spcBef>
                <a:spcPts val="505"/>
              </a:spcBef>
            </a:pPr>
            <a:r>
              <a:rPr dirty="0" sz="1900" spc="-254">
                <a:solidFill>
                  <a:srgbClr val="545454"/>
                </a:solidFill>
                <a:latin typeface="Arial MT"/>
                <a:cs typeface="Arial MT"/>
              </a:rPr>
              <a:t>BIB0t00tB</a:t>
            </a:r>
            <a:r>
              <a:rPr dirty="0" sz="1900" spc="120">
                <a:solidFill>
                  <a:srgbClr val="545454"/>
                </a:solidFill>
                <a:latin typeface="Arial MT"/>
                <a:cs typeface="Arial MT"/>
              </a:rPr>
              <a:t> </a:t>
            </a:r>
            <a:r>
              <a:rPr dirty="0" sz="1900" spc="-50">
                <a:latin typeface="Arial MT"/>
                <a:cs typeface="Arial MT"/>
              </a:rPr>
              <a:t>technology</a:t>
            </a:r>
            <a:r>
              <a:rPr dirty="0" sz="1900" spc="125">
                <a:latin typeface="Arial MT"/>
                <a:cs typeface="Arial MT"/>
              </a:rPr>
              <a:t> </a:t>
            </a:r>
            <a:r>
              <a:rPr dirty="0" sz="1900" spc="-10">
                <a:latin typeface="Arial MT"/>
                <a:cs typeface="Arial MT"/>
              </a:rPr>
              <a:t>provides </a:t>
            </a:r>
            <a:r>
              <a:rPr dirty="0" sz="1950" spc="-120">
                <a:latin typeface="Arial MT"/>
                <a:cs typeface="Arial MT"/>
              </a:rPr>
              <a:t>means</a:t>
            </a:r>
            <a:r>
              <a:rPr dirty="0" sz="1950" spc="-15">
                <a:latin typeface="Arial MT"/>
                <a:cs typeface="Arial MT"/>
              </a:rPr>
              <a:t> </a:t>
            </a:r>
            <a:r>
              <a:rPr dirty="0" sz="1950">
                <a:latin typeface="Arial MT"/>
                <a:cs typeface="Arial MT"/>
              </a:rPr>
              <a:t>for</a:t>
            </a:r>
            <a:r>
              <a:rPr dirty="0" sz="1950" spc="-135">
                <a:latin typeface="Arial MT"/>
                <a:cs typeface="Arial MT"/>
              </a:rPr>
              <a:t> </a:t>
            </a:r>
            <a:r>
              <a:rPr dirty="0" sz="1950" spc="-45">
                <a:latin typeface="Arial MT"/>
                <a:cs typeface="Arial MT"/>
              </a:rPr>
              <a:t>creating</a:t>
            </a:r>
            <a:r>
              <a:rPr dirty="0" sz="1950" spc="-75">
                <a:latin typeface="Arial MT"/>
                <a:cs typeface="Arial MT"/>
              </a:rPr>
              <a:t> </a:t>
            </a:r>
            <a:r>
              <a:rPr dirty="0" sz="1950">
                <a:latin typeface="Arial MT"/>
                <a:cs typeface="Arial MT"/>
              </a:rPr>
              <a:t>a</a:t>
            </a:r>
            <a:r>
              <a:rPr dirty="0" sz="1950" spc="-55">
                <a:latin typeface="Arial MT"/>
                <a:cs typeface="Arial MT"/>
              </a:rPr>
              <a:t> </a:t>
            </a:r>
            <a:r>
              <a:rPr dirty="0" sz="1950" spc="-75">
                <a:latin typeface="Arial MT"/>
                <a:cs typeface="Arial MT"/>
              </a:rPr>
              <a:t>Network </a:t>
            </a:r>
            <a:r>
              <a:rPr dirty="0" sz="1850">
                <a:latin typeface="Arial MT"/>
                <a:cs typeface="Arial MT"/>
              </a:rPr>
              <a:t>linking</a:t>
            </a:r>
            <a:r>
              <a:rPr dirty="0" sz="1850" spc="35">
                <a:latin typeface="Arial MT"/>
                <a:cs typeface="Arial MT"/>
              </a:rPr>
              <a:t> </a:t>
            </a:r>
            <a:r>
              <a:rPr dirty="0" sz="1850">
                <a:latin typeface="Arial MT"/>
                <a:cs typeface="Arial MT"/>
              </a:rPr>
              <a:t>the</a:t>
            </a:r>
            <a:r>
              <a:rPr dirty="0" sz="1850" spc="-65">
                <a:latin typeface="Arial MT"/>
                <a:cs typeface="Arial MT"/>
              </a:rPr>
              <a:t> </a:t>
            </a:r>
            <a:r>
              <a:rPr dirty="0" sz="1850" spc="-10">
                <a:latin typeface="Arial MT"/>
                <a:cs typeface="Arial MT"/>
              </a:rPr>
              <a:t>operators</a:t>
            </a:r>
            <a:r>
              <a:rPr dirty="0" sz="1850" spc="5">
                <a:latin typeface="Arial MT"/>
                <a:cs typeface="Arial MT"/>
              </a:rPr>
              <a:t> </a:t>
            </a:r>
            <a:r>
              <a:rPr dirty="0" sz="1850">
                <a:latin typeface="Arial MT"/>
                <a:cs typeface="Arial MT"/>
              </a:rPr>
              <a:t>and</a:t>
            </a:r>
            <a:r>
              <a:rPr dirty="0" sz="1850" spc="10">
                <a:latin typeface="Arial MT"/>
                <a:cs typeface="Arial MT"/>
              </a:rPr>
              <a:t> </a:t>
            </a:r>
            <a:r>
              <a:rPr dirty="0" sz="1850" spc="-25">
                <a:latin typeface="Arial MT"/>
                <a:cs typeface="Arial MT"/>
              </a:rPr>
              <a:t>the </a:t>
            </a:r>
            <a:r>
              <a:rPr dirty="0" sz="1900" spc="-35">
                <a:latin typeface="Arial MT"/>
                <a:cs typeface="Arial MT"/>
              </a:rPr>
              <a:t>central</a:t>
            </a:r>
            <a:r>
              <a:rPr dirty="0" sz="1900" spc="-80">
                <a:latin typeface="Arial MT"/>
                <a:cs typeface="Arial MT"/>
              </a:rPr>
              <a:t> </a:t>
            </a:r>
            <a:r>
              <a:rPr dirty="0" sz="1900" spc="-10">
                <a:latin typeface="Arial MT"/>
                <a:cs typeface="Arial MT"/>
              </a:rPr>
              <a:t>system.</a:t>
            </a:r>
            <a:endParaRPr sz="19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3556000" y="1562100"/>
            <a:ext cx="139700" cy="76200"/>
            <a:chOff x="3556000" y="1562100"/>
            <a:chExt cx="139700" cy="7620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556000" y="1562100"/>
              <a:ext cx="139700" cy="7620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3556000" y="1562100"/>
              <a:ext cx="127000" cy="63500"/>
            </a:xfrm>
            <a:custGeom>
              <a:avLst/>
              <a:gdLst/>
              <a:ahLst/>
              <a:cxnLst/>
              <a:rect l="l" t="t" r="r" b="b"/>
              <a:pathLst>
                <a:path w="127000" h="63500">
                  <a:moveTo>
                    <a:pt x="127000" y="63500"/>
                  </a:moveTo>
                  <a:lnTo>
                    <a:pt x="0" y="63500"/>
                  </a:lnTo>
                  <a:lnTo>
                    <a:pt x="0" y="0"/>
                  </a:lnTo>
                  <a:lnTo>
                    <a:pt x="127000" y="0"/>
                  </a:lnTo>
                  <a:lnTo>
                    <a:pt x="127000" y="63500"/>
                  </a:lnTo>
                  <a:close/>
                </a:path>
              </a:pathLst>
            </a:custGeom>
            <a:solidFill>
              <a:srgbClr val="DBDBDB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57900" y="2120900"/>
            <a:ext cx="889000" cy="4064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76800" y="2120900"/>
            <a:ext cx="1130300" cy="27940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3124200" y="2120900"/>
            <a:ext cx="3810000" cy="1384300"/>
            <a:chOff x="3124200" y="2120900"/>
            <a:chExt cx="3810000" cy="1384300"/>
          </a:xfrm>
        </p:grpSpPr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57800" y="2806700"/>
              <a:ext cx="1676400" cy="457200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124200" y="2120900"/>
              <a:ext cx="3810000" cy="1384300"/>
            </a:xfrm>
            <a:custGeom>
              <a:avLst/>
              <a:gdLst/>
              <a:ahLst/>
              <a:cxnLst/>
              <a:rect l="l" t="t" r="r" b="b"/>
              <a:pathLst>
                <a:path w="3810000" h="1384300">
                  <a:moveTo>
                    <a:pt x="3810001" y="1384300"/>
                  </a:moveTo>
                  <a:lnTo>
                    <a:pt x="0" y="1384300"/>
                  </a:lnTo>
                  <a:lnTo>
                    <a:pt x="0" y="0"/>
                  </a:lnTo>
                  <a:lnTo>
                    <a:pt x="3810001" y="0"/>
                  </a:lnTo>
                  <a:lnTo>
                    <a:pt x="3810001" y="1384300"/>
                  </a:lnTo>
                  <a:close/>
                </a:path>
              </a:pathLst>
            </a:custGeom>
            <a:solidFill>
              <a:srgbClr val="676767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3054680" y="2046043"/>
            <a:ext cx="3608704" cy="141668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390"/>
              </a:spcBef>
            </a:pPr>
            <a:r>
              <a:rPr dirty="0" baseline="-1683" sz="4950" spc="-532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dirty="0" baseline="-1683" sz="4950" spc="284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baseline="-5050" sz="4950" spc="-89">
                <a:solidFill>
                  <a:srgbClr val="FFFFFF"/>
                </a:solidFill>
                <a:latin typeface="Comic Sans MS"/>
                <a:cs typeface="Comic Sans MS"/>
              </a:rPr>
              <a:t>d</a:t>
            </a:r>
            <a:r>
              <a:rPr dirty="0" sz="3300" spc="-60">
                <a:solidFill>
                  <a:srgbClr val="FFFFFF"/>
                </a:solidFill>
                <a:latin typeface="Comic Sans MS"/>
                <a:cs typeface="Comic Sans MS"/>
              </a:rPr>
              <a:t>eaf</a:t>
            </a:r>
            <a:r>
              <a:rPr dirty="0" sz="3300" spc="-505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dirty="0" baseline="-41666" sz="4800" spc="-352">
                <a:solidFill>
                  <a:srgbClr val="FFFFFF"/>
                </a:solidFill>
                <a:latin typeface="Arial MT"/>
                <a:cs typeface="Arial MT"/>
              </a:rPr>
              <a:t>can</a:t>
            </a:r>
            <a:r>
              <a:rPr dirty="0" baseline="-41666" sz="4800" spc="-39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baseline="-29513" sz="4800" spc="-15">
                <a:solidFill>
                  <a:srgbClr val="FFFFFF"/>
                </a:solidFill>
                <a:latin typeface="Consolas"/>
                <a:cs typeface="Consolas"/>
              </a:rPr>
              <a:t>sen</a:t>
            </a:r>
            <a:r>
              <a:rPr dirty="0" baseline="-22569" sz="4800" spc="-15">
                <a:solidFill>
                  <a:srgbClr val="FFFFFF"/>
                </a:solidFill>
                <a:latin typeface="Consolas"/>
                <a:cs typeface="Consolas"/>
              </a:rPr>
              <a:t>se</a:t>
            </a:r>
            <a:endParaRPr baseline="-22569" sz="4800">
              <a:latin typeface="Consolas"/>
              <a:cs typeface="Consolas"/>
            </a:endParaRPr>
          </a:p>
          <a:p>
            <a:pPr marL="309245">
              <a:lnSpc>
                <a:spcPts val="3475"/>
              </a:lnSpc>
              <a:spcBef>
                <a:spcPts val="290"/>
              </a:spcBef>
              <a:tabLst>
                <a:tab pos="1682114" algn="l"/>
              </a:tabLst>
            </a:pPr>
            <a:r>
              <a:rPr dirty="0" sz="3250" spc="-25">
                <a:solidFill>
                  <a:srgbClr val="FFFFFF"/>
                </a:solidFill>
                <a:latin typeface="Arial MT"/>
                <a:cs typeface="Arial MT"/>
              </a:rPr>
              <a:t>o^P</a:t>
            </a:r>
            <a:r>
              <a:rPr dirty="0" sz="3250">
                <a:solidFill>
                  <a:srgbClr val="FFFFFF"/>
                </a:solidFill>
                <a:latin typeface="Arial MT"/>
                <a:cs typeface="Arial MT"/>
              </a:rPr>
              <a:t>	</a:t>
            </a:r>
            <a:r>
              <a:rPr dirty="0" sz="3250" spc="-50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3250">
              <a:latin typeface="Arial MT"/>
              <a:cs typeface="Arial MT"/>
            </a:endParaRPr>
          </a:p>
          <a:p>
            <a:pPr marL="174625">
              <a:lnSpc>
                <a:spcPts val="2935"/>
              </a:lnSpc>
              <a:tabLst>
                <a:tab pos="1341755" algn="l"/>
              </a:tabLst>
            </a:pPr>
            <a:r>
              <a:rPr dirty="0" baseline="-20000" sz="3750">
                <a:solidFill>
                  <a:srgbClr val="FFFFFF"/>
                </a:solidFill>
                <a:latin typeface="Consolas"/>
                <a:cs typeface="Consolas"/>
              </a:rPr>
              <a:t>O</a:t>
            </a:r>
            <a:r>
              <a:rPr dirty="0" sz="2800">
                <a:solidFill>
                  <a:srgbClr val="FFFFFF"/>
                </a:solidFill>
                <a:latin typeface="Consolas"/>
                <a:cs typeface="Consolas"/>
              </a:rPr>
              <a:t>ur</a:t>
            </a:r>
            <a:r>
              <a:rPr dirty="0" sz="2800" spc="-825">
                <a:solidFill>
                  <a:srgbClr val="FFFFFF"/>
                </a:solidFill>
                <a:latin typeface="Consolas"/>
                <a:cs typeface="Consolas"/>
              </a:rPr>
              <a:t> </a:t>
            </a:r>
            <a:r>
              <a:rPr dirty="0" sz="2800" spc="-50">
                <a:solidFill>
                  <a:srgbClr val="FFFFFF"/>
                </a:solidFill>
                <a:latin typeface="Consolas"/>
                <a:cs typeface="Consolas"/>
              </a:rPr>
              <a:t>e</a:t>
            </a:r>
            <a:r>
              <a:rPr dirty="0" sz="2800">
                <a:solidFill>
                  <a:srgbClr val="FFFFFF"/>
                </a:solidFill>
                <a:latin typeface="Consolas"/>
                <a:cs typeface="Consolas"/>
              </a:rPr>
              <a:t>	</a:t>
            </a:r>
            <a:r>
              <a:rPr dirty="0" sz="2800" spc="-430">
                <a:solidFill>
                  <a:srgbClr val="FFFFFF"/>
                </a:solidFill>
                <a:latin typeface="Consolas"/>
                <a:cs typeface="Consolas"/>
              </a:rPr>
              <a:t>Oİ*</a:t>
            </a:r>
            <a:endParaRPr sz="2800">
              <a:latin typeface="Consolas"/>
              <a:cs typeface="Consolas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8051800" y="4470400"/>
            <a:ext cx="50800" cy="88900"/>
            <a:chOff x="8051800" y="4470400"/>
            <a:chExt cx="50800" cy="88900"/>
          </a:xfrm>
        </p:grpSpPr>
        <p:pic>
          <p:nvPicPr>
            <p:cNvPr id="12" name="object 12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051800" y="4470400"/>
              <a:ext cx="50800" cy="8890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8051800" y="4470400"/>
              <a:ext cx="38100" cy="76200"/>
            </a:xfrm>
            <a:custGeom>
              <a:avLst/>
              <a:gdLst/>
              <a:ahLst/>
              <a:cxnLst/>
              <a:rect l="l" t="t" r="r" b="b"/>
              <a:pathLst>
                <a:path w="38100" h="76200">
                  <a:moveTo>
                    <a:pt x="38100" y="76200"/>
                  </a:moveTo>
                  <a:lnTo>
                    <a:pt x="0" y="76200"/>
                  </a:lnTo>
                  <a:lnTo>
                    <a:pt x="0" y="0"/>
                  </a:lnTo>
                  <a:lnTo>
                    <a:pt x="38100" y="0"/>
                  </a:lnTo>
                  <a:lnTo>
                    <a:pt x="38100" y="76200"/>
                  </a:lnTo>
                  <a:close/>
                </a:path>
              </a:pathLst>
            </a:custGeom>
            <a:solidFill>
              <a:srgbClr val="666666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78400" y="4254500"/>
            <a:ext cx="330200" cy="1651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08900" y="3848100"/>
            <a:ext cx="355600" cy="2032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730500" y="800100"/>
            <a:ext cx="2628900" cy="20320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644520" y="1553897"/>
            <a:ext cx="4545330" cy="23063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67005" indent="-140970">
              <a:lnSpc>
                <a:spcPct val="100000"/>
              </a:lnSpc>
              <a:spcBef>
                <a:spcPts val="115"/>
              </a:spcBef>
              <a:buChar char="•"/>
              <a:tabLst>
                <a:tab pos="167005" algn="l"/>
              </a:tabLst>
            </a:pPr>
            <a:r>
              <a:rPr dirty="0" sz="1600">
                <a:latin typeface="Cambria"/>
                <a:cs typeface="Cambria"/>
              </a:rPr>
              <a:t>EMOTION</a:t>
            </a:r>
            <a:r>
              <a:rPr dirty="0" sz="1600" spc="28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MOUSE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buFont typeface="Cambria"/>
              <a:buChar char="•"/>
            </a:pPr>
            <a:endParaRPr sz="1600">
              <a:latin typeface="Cambria"/>
              <a:cs typeface="Cambria"/>
            </a:endParaRPr>
          </a:p>
          <a:p>
            <a:pPr marL="154940" indent="-141605">
              <a:lnSpc>
                <a:spcPct val="100000"/>
              </a:lnSpc>
              <a:buChar char="•"/>
              <a:tabLst>
                <a:tab pos="154940" algn="l"/>
              </a:tabLst>
            </a:pPr>
            <a:r>
              <a:rPr dirty="0" sz="1600">
                <a:latin typeface="Cambria"/>
                <a:cs typeface="Cambria"/>
              </a:rPr>
              <a:t>MANUAL</a:t>
            </a:r>
            <a:r>
              <a:rPr dirty="0" sz="1600" spc="27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AND </a:t>
            </a:r>
            <a:r>
              <a:rPr dirty="0" sz="1600" spc="50">
                <a:latin typeface="Cambria"/>
                <a:cs typeface="Cambria"/>
              </a:rPr>
              <a:t>GAZE</a:t>
            </a:r>
            <a:r>
              <a:rPr dirty="0" sz="1600" spc="130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INPUT</a:t>
            </a:r>
            <a:r>
              <a:rPr dirty="0" sz="1600" spc="95">
                <a:latin typeface="Cambria"/>
                <a:cs typeface="Cambria"/>
              </a:rPr>
              <a:t> </a:t>
            </a:r>
            <a:r>
              <a:rPr dirty="0" sz="1600">
                <a:latin typeface="Cambria"/>
                <a:cs typeface="Cambria"/>
              </a:rPr>
              <a:t>CASCADED</a:t>
            </a:r>
            <a:r>
              <a:rPr dirty="0" sz="1600" spc="195">
                <a:latin typeface="Cambria"/>
                <a:cs typeface="Cambria"/>
              </a:rPr>
              <a:t> </a:t>
            </a:r>
            <a:r>
              <a:rPr dirty="0" sz="1600" spc="-10">
                <a:latin typeface="Cambria"/>
                <a:cs typeface="Cambria"/>
              </a:rPr>
              <a:t>(MAGIC)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05"/>
              </a:spcBef>
              <a:buFont typeface="Cambria"/>
              <a:buChar char="•"/>
            </a:pPr>
            <a:endParaRPr sz="1600">
              <a:latin typeface="Cambria"/>
              <a:cs typeface="Cambria"/>
            </a:endParaRPr>
          </a:p>
          <a:p>
            <a:pPr marL="165735" indent="-149225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dirty="0" sz="1700" spc="-180">
                <a:latin typeface="Times New Roman"/>
                <a:cs typeface="Times New Roman"/>
              </a:rPr>
              <a:t>ARTlf'IC1AL</a:t>
            </a:r>
            <a:r>
              <a:rPr dirty="0" sz="1700" spc="85">
                <a:latin typeface="Times New Roman"/>
                <a:cs typeface="Times New Roman"/>
              </a:rPr>
              <a:t> </a:t>
            </a:r>
            <a:r>
              <a:rPr dirty="0" sz="1700" spc="-105">
                <a:latin typeface="Times New Roman"/>
                <a:cs typeface="Times New Roman"/>
              </a:rPr>
              <a:t>lNT£t.LIG£NT</a:t>
            </a:r>
            <a:r>
              <a:rPr dirty="0" sz="1700" spc="20">
                <a:latin typeface="Times New Roman"/>
                <a:cs typeface="Times New Roman"/>
              </a:rPr>
              <a:t> </a:t>
            </a:r>
            <a:r>
              <a:rPr dirty="0" sz="1700" spc="-195">
                <a:latin typeface="Times New Roman"/>
                <a:cs typeface="Times New Roman"/>
              </a:rPr>
              <a:t>SPEECH</a:t>
            </a:r>
            <a:r>
              <a:rPr dirty="0" sz="1700" spc="140">
                <a:latin typeface="Times New Roman"/>
                <a:cs typeface="Times New Roman"/>
              </a:rPr>
              <a:t> </a:t>
            </a:r>
            <a:r>
              <a:rPr dirty="0" sz="1700" spc="-60">
                <a:latin typeface="Times New Roman"/>
                <a:cs typeface="Times New Roman"/>
              </a:rPr>
              <a:t>RECOGNITION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05"/>
              </a:spcBef>
              <a:buFont typeface="Cambria"/>
              <a:buChar char="•"/>
            </a:pPr>
            <a:endParaRPr sz="1700">
              <a:latin typeface="Times New Roman"/>
              <a:cs typeface="Times New Roman"/>
            </a:endParaRPr>
          </a:p>
          <a:p>
            <a:pPr marL="168910" indent="-156210">
              <a:lnSpc>
                <a:spcPct val="100000"/>
              </a:lnSpc>
              <a:buChar char="•"/>
              <a:tabLst>
                <a:tab pos="168910" algn="l"/>
              </a:tabLst>
            </a:pPr>
            <a:r>
              <a:rPr dirty="0" sz="1700" spc="-80">
                <a:latin typeface="Cambria"/>
                <a:cs typeface="Cambria"/>
              </a:rPr>
              <a:t>SIMPLE</a:t>
            </a:r>
            <a:r>
              <a:rPr dirty="0" sz="1700" spc="-40">
                <a:latin typeface="Cambria"/>
                <a:cs typeface="Cambria"/>
              </a:rPr>
              <a:t> </a:t>
            </a:r>
            <a:r>
              <a:rPr dirty="0" sz="1700" spc="-100">
                <a:latin typeface="Cambria"/>
                <a:cs typeface="Cambria"/>
              </a:rPr>
              <a:t>USER</a:t>
            </a:r>
            <a:r>
              <a:rPr dirty="0" sz="1700" spc="5">
                <a:latin typeface="Cambria"/>
                <a:cs typeface="Cambria"/>
              </a:rPr>
              <a:t> </a:t>
            </a:r>
            <a:r>
              <a:rPr dirty="0" sz="1700" spc="-60">
                <a:latin typeface="Cambria"/>
                <a:cs typeface="Cambria"/>
              </a:rPr>
              <a:t>INT£R£fF</a:t>
            </a:r>
            <a:r>
              <a:rPr dirty="0" sz="1700" spc="-70">
                <a:latin typeface="Cambria"/>
                <a:cs typeface="Cambria"/>
              </a:rPr>
              <a:t> TRACX£R</a:t>
            </a:r>
            <a:r>
              <a:rPr dirty="0" sz="1700" spc="15">
                <a:latin typeface="Cambria"/>
                <a:cs typeface="Cambria"/>
              </a:rPr>
              <a:t> </a:t>
            </a:r>
            <a:r>
              <a:rPr dirty="0" sz="1700" spc="-10">
                <a:latin typeface="Cambria"/>
                <a:cs typeface="Cambria"/>
              </a:rPr>
              <a:t>{SUITOR)</a:t>
            </a:r>
            <a:endParaRPr sz="17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4559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4700" y="1549400"/>
            <a:ext cx="6248400" cy="3009900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5700" y="685800"/>
            <a:ext cx="177800" cy="50800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0500" y="342900"/>
            <a:ext cx="647700" cy="317500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68400" y="38100"/>
            <a:ext cx="444500" cy="203200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073900" y="50800"/>
            <a:ext cx="368300" cy="1270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28930" rIns="0" bIns="0" rtlCol="0" vert="horz">
            <a:spAutoFit/>
          </a:bodyPr>
          <a:lstStyle/>
          <a:p>
            <a:pPr marL="368935">
              <a:lnSpc>
                <a:spcPct val="100000"/>
              </a:lnSpc>
              <a:spcBef>
                <a:spcPts val="90"/>
              </a:spcBef>
            </a:pPr>
            <a:r>
              <a:rPr dirty="0" sz="2300">
                <a:solidFill>
                  <a:srgbClr val="000000"/>
                </a:solidFill>
                <a:latin typeface="Arial MT"/>
                <a:cs typeface="Arial MT"/>
              </a:rPr>
              <a:t>MANUAL</a:t>
            </a:r>
            <a:r>
              <a:rPr dirty="0" sz="2300" spc="-8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2300" spc="-55">
                <a:solidFill>
                  <a:srgbClr val="000000"/>
                </a:solidFill>
                <a:latin typeface="Arial MT"/>
                <a:cs typeface="Arial MT"/>
              </a:rPr>
              <a:t>AND</a:t>
            </a:r>
            <a:r>
              <a:rPr dirty="0" sz="2300" spc="-11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2300" spc="-150">
                <a:solidFill>
                  <a:srgbClr val="000000"/>
                </a:solidFill>
                <a:latin typeface="Arial MT"/>
                <a:cs typeface="Arial MT"/>
              </a:rPr>
              <a:t>GAZE</a:t>
            </a:r>
            <a:r>
              <a:rPr dirty="0" sz="2300" spc="-26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2300" spc="-80">
                <a:solidFill>
                  <a:srgbClr val="000000"/>
                </a:solidFill>
                <a:latin typeface="Arial MT"/>
                <a:cs typeface="Arial MT"/>
              </a:rPr>
              <a:t>INI’L/Y</a:t>
            </a:r>
            <a:r>
              <a:rPr dirty="0" sz="2300" spc="-5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2300" spc="-190">
                <a:solidFill>
                  <a:srgbClr val="000000"/>
                </a:solidFill>
                <a:latin typeface="Arial MT"/>
                <a:cs typeface="Arial MT"/>
              </a:rPr>
              <a:t>CASCADED</a:t>
            </a:r>
            <a:r>
              <a:rPr dirty="0" sz="2300" spc="75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2300" spc="70">
                <a:solidFill>
                  <a:srgbClr val="000000"/>
                </a:solidFill>
                <a:latin typeface="Arial MT"/>
                <a:cs typeface="Arial MT"/>
              </a:rPr>
              <a:t>(\łALîIL</a:t>
            </a:r>
            <a:r>
              <a:rPr dirty="0" sz="2300" spc="114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dirty="0" sz="2300" spc="-50">
                <a:solidFill>
                  <a:srgbClr val="000000"/>
                </a:solidFill>
                <a:latin typeface="Arial MT"/>
                <a:cs typeface="Arial MT"/>
              </a:rPr>
              <a:t>)</a:t>
            </a:r>
            <a:endParaRPr sz="23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2024-07-10T11:22:12Z</dcterms:created>
  <dcterms:modified xsi:type="dcterms:W3CDTF">2024-07-10T11:22:12Z</dcterms:modified>
</cp:coreProperties>
</file>