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8" r:id="rId3"/>
    <p:sldId id="270" r:id="rId4"/>
    <p:sldId id="280" r:id="rId5"/>
    <p:sldId id="314" r:id="rId6"/>
    <p:sldId id="315" r:id="rId7"/>
    <p:sldId id="272" r:id="rId8"/>
    <p:sldId id="257" r:id="rId9"/>
    <p:sldId id="258" r:id="rId10"/>
    <p:sldId id="316" r:id="rId11"/>
    <p:sldId id="259" r:id="rId12"/>
    <p:sldId id="273" r:id="rId13"/>
    <p:sldId id="260" r:id="rId14"/>
    <p:sldId id="274" r:id="rId15"/>
    <p:sldId id="275" r:id="rId16"/>
    <p:sldId id="276" r:id="rId17"/>
    <p:sldId id="261" r:id="rId18"/>
    <p:sldId id="262" r:id="rId19"/>
    <p:sldId id="264" r:id="rId20"/>
    <p:sldId id="311" r:id="rId21"/>
    <p:sldId id="265" r:id="rId22"/>
    <p:sldId id="266" r:id="rId23"/>
    <p:sldId id="271" r:id="rId24"/>
    <p:sldId id="312" r:id="rId25"/>
    <p:sldId id="313" r:id="rId26"/>
    <p:sldId id="282" r:id="rId27"/>
    <p:sldId id="307" r:id="rId28"/>
    <p:sldId id="317" r:id="rId2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heme" Target="theme/theme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71EDB-286D-6242-A276-C144AF467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BB108-2074-4B64-9E3A-25640A888A4F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F7152-CD20-2603-D5F4-3F9F14FFB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81E56-7EB7-0B04-F849-9E8EF04A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23765-F5BF-4CEF-ABF1-7C402EFE7C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101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DBD45-668B-55AC-14AD-F96987373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77A96-F6BA-452F-BF93-89449DE7F076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BA77A-CA9D-3EEB-62DF-D81E30C2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AE30B-F982-7C50-C8EA-CB449164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143CB-6D5A-41B0-BCEF-1C144331F8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585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A2133-9C03-FDFA-7E33-394147AB3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3F8F1-1758-4E51-A1D7-8C0307DB97C2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F00BE-EA4E-932C-C5F9-7472E8976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8BE2DC-476E-D021-2CD1-7522133B1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0930B-CBE7-4C3B-B427-D69A0FFA5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5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E6F68-3271-D875-8DD1-304B0E9B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DA6A9-A7DE-42C0-840B-71285EA53627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8D3B2-89D6-9043-8969-ACE70C7D5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C980F-AC91-591E-21BF-57C222EDA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D03BC-AC21-4AB1-B3F7-BFF390EDE9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51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35998-4CC9-90D3-1071-EEC0AD4C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1DD63-1610-4D04-8A01-176E9506251E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F8EAB-DAA9-C4E6-3353-051C3B2A3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36979-E08B-A78C-8EB8-A54B50D7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88546-C0B7-45F4-9675-18CA523D7F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3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16D214-50A6-7603-8EB9-3C802E800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FA239-29AE-4425-BCAB-EF1342472936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0814FA7-AD72-4CFC-170A-EC96025BA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3F20A3-6D84-4BD1-EB4C-F6187D623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42DBF-3284-4F59-A6CC-1E2804A8A7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48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91CF1C1-3BFC-02B8-79DD-588CFE243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7CF8D-F8DE-4BC8-BDB5-C17779E14C70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3ECE56E-C8BC-95AA-B4AC-29D4B891D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456511-AF7D-D694-4D30-7D12426B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537FC-4DF2-47B2-B712-9A42BABD07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2282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933D2AD-2B2E-0C60-FDD0-4A6C55EB4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1AA31-1DAA-43BB-85ED-87050CE101F2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54F5E48-4982-46EA-8586-17C3854F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5B5FF88-368C-E8C1-9716-3D3C48669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E85A-E72B-4897-9404-4817D31343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64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8BE30FD-ED55-9853-4D5E-DFDAFE71C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910DE-65F8-4303-9B98-FB49EB58F832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6D53CF4-8B40-6188-5B92-ADB440C9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558557A-CBD3-1668-A7E8-6B17E952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53A00-56CD-49D1-861E-15B02BDFA4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1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7B4286-BF0D-BB3E-76B1-4BBD8EC6C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A10E8-1E22-4510-B2E2-99130A37CEB4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98CAB3-CCD4-BD63-CCB3-6D9172B6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3C3D2D-25EE-1416-9E2C-F83538EB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84430-2ED6-44C4-8D5A-67ADB01E6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97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DFF8C8-93E8-24B7-46C9-01DA00EAD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CFB23-D1B4-4C51-ACD4-60B2CAA2096C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8D8600-E010-5C0E-49DF-369933815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0E64DA-4677-77A2-848A-54BB0829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9BAFC-7609-419E-A020-36B77E969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30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B36B8AC-FC95-8276-33F4-C79987D2EE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4F9C27B-78B6-5224-3D82-273DDD9B39A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A4EFB-F260-3026-DECA-BAA03F5CE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E054EC4-8F29-4109-BA38-22FE1D4151C1}" type="datetimeFigureOut">
              <a:rPr lang="en-US" altLang="en-US"/>
              <a:pPr>
                <a:defRPr/>
              </a:pPr>
              <a:t>3/26/2024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6543F-B0AD-2584-ADAB-A3366DD2EA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7BABE-4D53-7351-D7C6-5C876662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fld id="{8271AE19-90A5-4C99-9228-246FB4EFF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064A81BD-A857-B30C-7EFF-F9E3A4B87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800"/>
              <a:t>Orthopedic History Taking </a:t>
            </a:r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EC4867-3F0C-6074-8C74-BAF9E7DB6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429000"/>
            <a:ext cx="7543800" cy="3124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2800" dirty="0">
              <a:solidFill>
                <a:srgbClr val="92D050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000" dirty="0">
              <a:solidFill>
                <a:srgbClr val="000000"/>
              </a:solidFill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5400" dirty="0">
              <a:solidFill>
                <a:srgbClr val="FF0000"/>
              </a:solidFill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2A2E9C1-B9AB-92DA-2CBD-E5CE30108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4B6E5-E229-F78A-C4A1-1ED186E4D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Aggravating factors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/>
              <a:t>Stairs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/>
              <a:t>Start up, mechanical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/>
              <a:t>Pain with twisting &amp; turning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/>
              <a:t>Up &amp; down hills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/>
              <a:t>Kneeling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/>
              <a:t>Squatting</a:t>
            </a:r>
          </a:p>
          <a:p>
            <a:pPr marL="628650" indent="-571500" eaLnBrk="1" fontAlgn="auto" hangingPunct="1">
              <a:spcAft>
                <a:spcPts val="0"/>
              </a:spcAft>
              <a:defRPr/>
            </a:pPr>
            <a:r>
              <a:rPr lang="en-US" sz="3600" dirty="0" err="1"/>
              <a:t>Releiving</a:t>
            </a:r>
            <a:r>
              <a:rPr lang="en-US" sz="3600" dirty="0"/>
              <a:t> factors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DAF50B1-3F1A-8D3B-B125-A99045439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2) Swelling 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05534FF3-6A3E-F794-AB2A-8FE16AB27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/>
              <a:t>Onset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Duration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Painful or not</a:t>
            </a:r>
            <a:endParaRPr lang="en-US" altLang="en-US" sz="4100"/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Local vs. generalized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Constant vs. comes and goes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Size progression: same or ↑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Rapidly or slowly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Aggravated &amp; relived factors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Associated with injury or reactive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From: soft tissue, joint, or bone</a:t>
            </a:r>
          </a:p>
          <a:p>
            <a:pPr eaLnBrk="1" hangingPunct="1">
              <a:lnSpc>
                <a:spcPct val="90000"/>
              </a:lnSpc>
            </a:pPr>
            <a:endParaRPr lang="en-US" altLang="en-US" sz="3000"/>
          </a:p>
        </p:txBody>
      </p:sp>
      <p:pic>
        <p:nvPicPr>
          <p:cNvPr id="27651" name="Picture 2">
            <a:extLst>
              <a:ext uri="{FF2B5EF4-FFF2-40B4-BE49-F238E27FC236}">
                <a16:creationId xmlns:a16="http://schemas.microsoft.com/office/drawing/2014/main" id="{7AA8807B-F6FC-0DD8-C04E-8464A28E9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675" y="1752600"/>
            <a:ext cx="24193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3">
            <a:extLst>
              <a:ext uri="{FF2B5EF4-FFF2-40B4-BE49-F238E27FC236}">
                <a16:creationId xmlns:a16="http://schemas.microsoft.com/office/drawing/2014/main" id="{623FC016-2033-9D1A-91FB-D3D0F9556B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600" y="4114800"/>
            <a:ext cx="25146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FC32883-60BE-DFD1-2E1A-262E53CBB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3) Instability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A7DDC-F0AF-9F85-DF15-7C73B277A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Onset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How dose it start?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Any </a:t>
            </a:r>
            <a:r>
              <a:rPr lang="en-US" dirty="0" err="1">
                <a:ea typeface="+mn-ea"/>
                <a:cs typeface="+mn-cs"/>
              </a:rPr>
              <a:t>Hx</a:t>
            </a:r>
            <a:r>
              <a:rPr lang="en-US" dirty="0">
                <a:ea typeface="+mn-ea"/>
                <a:cs typeface="+mn-cs"/>
              </a:rPr>
              <a:t> of trauma?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Frequency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Trigger/aggravated factors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Giving way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Locking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I can not trust my leg!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Associated symptoms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Swelling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Pain </a:t>
            </a:r>
          </a:p>
        </p:txBody>
      </p:sp>
      <p:pic>
        <p:nvPicPr>
          <p:cNvPr id="13316" name="Picture 2">
            <a:extLst>
              <a:ext uri="{FF2B5EF4-FFF2-40B4-BE49-F238E27FC236}">
                <a16:creationId xmlns:a16="http://schemas.microsoft.com/office/drawing/2014/main" id="{F3E7B9AE-74C5-6484-2DF6-67055EB1B2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590800"/>
            <a:ext cx="4090988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B11741D-AA78-2F8A-8F0A-40BA3E69D78F}"/>
              </a:ext>
            </a:extLst>
          </p:cNvPr>
          <p:cNvSpPr/>
          <p:nvPr/>
        </p:nvSpPr>
        <p:spPr>
          <a:xfrm>
            <a:off x="7620000" y="5562600"/>
            <a:ext cx="1371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341D29C9-72D1-4B8B-780A-63505F133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Mechanical symptoms </a:t>
            </a:r>
          </a:p>
        </p:txBody>
      </p:sp>
      <p:sp>
        <p:nvSpPr>
          <p:cNvPr id="27650" name="Content Placeholder 3">
            <a:extLst>
              <a:ext uri="{FF2B5EF4-FFF2-40B4-BE49-F238E27FC236}">
                <a16:creationId xmlns:a16="http://schemas.microsoft.com/office/drawing/2014/main" id="{5B2B5635-E522-B335-E05D-87784EB04B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/>
              <a:t>    </a:t>
            </a:r>
            <a:r>
              <a:rPr lang="en-US" altLang="en-US" b="1" u="sng"/>
              <a:t> Locking / clicking</a:t>
            </a:r>
          </a:p>
          <a:p>
            <a:pPr eaLnBrk="1" hangingPunct="1"/>
            <a:r>
              <a:rPr lang="en-US" altLang="en-US"/>
              <a:t>Due: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Loose body,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Meniscal tear</a:t>
            </a:r>
            <a:endParaRPr lang="en-US" altLang="en-US" sz="3600"/>
          </a:p>
          <a:p>
            <a:pPr eaLnBrk="1" hangingPunct="1"/>
            <a:r>
              <a:rPr lang="en-US" altLang="en-US"/>
              <a:t>Locking vs. pseudo-locking</a:t>
            </a:r>
            <a:endParaRPr lang="en-US" altLang="en-US" sz="4000"/>
          </a:p>
        </p:txBody>
      </p:sp>
      <p:sp>
        <p:nvSpPr>
          <p:cNvPr id="27651" name="Content Placeholder 4">
            <a:extLst>
              <a:ext uri="{FF2B5EF4-FFF2-40B4-BE49-F238E27FC236}">
                <a16:creationId xmlns:a16="http://schemas.microsoft.com/office/drawing/2014/main" id="{9BA8AEF8-45FD-EA7E-2600-1F8D0705AE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800" b="1"/>
              <a:t>     </a:t>
            </a:r>
            <a:r>
              <a:rPr lang="en-US" altLang="en-US" sz="2800" b="1" u="sng"/>
              <a:t>Giving way</a:t>
            </a:r>
          </a:p>
          <a:p>
            <a:pPr eaLnBrk="1" hangingPunct="1"/>
            <a:r>
              <a:rPr lang="en-US" altLang="en-US"/>
              <a:t>Due: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ACL</a:t>
            </a:r>
            <a:endParaRPr lang="en-US" altLang="en-US" sz="360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Patella</a:t>
            </a:r>
            <a:endParaRPr lang="en-US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BF226514-6883-0525-54D2-F3D5C9E19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4) Deformity 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3A075797-E46A-7071-BA54-C263C79B9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en-US"/>
              <a:t>When did you notice it?</a:t>
            </a:r>
          </a:p>
          <a:p>
            <a:pPr eaLnBrk="1" hangingPunct="1"/>
            <a:r>
              <a:rPr lang="en-US" altLang="en-US"/>
              <a:t>Progressive or not?</a:t>
            </a:r>
          </a:p>
          <a:p>
            <a:pPr eaLnBrk="1" hangingPunct="1"/>
            <a:r>
              <a:rPr lang="en-US" altLang="en-US"/>
              <a:t>Associated with symptoms </a:t>
            </a:r>
            <a:r>
              <a:rPr lang="en-US" altLang="en-US">
                <a:sym typeface="Wingdings" panose="05000000000000000000" pitchFamily="2" charset="2"/>
              </a:rPr>
              <a:t></a:t>
            </a:r>
            <a:r>
              <a:rPr lang="en-US" altLang="en-US"/>
              <a:t> pain, stiffness, …</a:t>
            </a:r>
          </a:p>
          <a:p>
            <a:pPr eaLnBrk="1" hangingPunct="1"/>
            <a:r>
              <a:rPr lang="en-US" altLang="en-US"/>
              <a:t>Impaired function or not?</a:t>
            </a:r>
          </a:p>
          <a:p>
            <a:pPr eaLnBrk="1" hangingPunct="1"/>
            <a:r>
              <a:rPr lang="en-US" altLang="en-US"/>
              <a:t>Past Hx of trauma or surgery</a:t>
            </a:r>
          </a:p>
          <a:p>
            <a:pPr eaLnBrk="1" hangingPunct="1"/>
            <a:r>
              <a:rPr lang="en-US" altLang="en-US"/>
              <a:t>PMHx (neuromuscular, polio)</a:t>
            </a:r>
          </a:p>
          <a:p>
            <a:pPr eaLnBrk="1" hangingPunct="1"/>
            <a:endParaRPr lang="en-US" altLang="en-US"/>
          </a:p>
        </p:txBody>
      </p:sp>
      <p:pic>
        <p:nvPicPr>
          <p:cNvPr id="15364" name="Picture 2">
            <a:extLst>
              <a:ext uri="{FF2B5EF4-FFF2-40B4-BE49-F238E27FC236}">
                <a16:creationId xmlns:a16="http://schemas.microsoft.com/office/drawing/2014/main" id="{75FA7AEA-F5CA-FE52-F723-357E6F69A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663" y="4343400"/>
            <a:ext cx="323056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1EE55B50-BB99-716A-B7BB-BB8054E4D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5) Limping 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67ADAA87-0272-FA11-CDF3-D2F9988C2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Onset (acute or chronic)</a:t>
            </a:r>
          </a:p>
          <a:p>
            <a:pPr eaLnBrk="1" hangingPunct="1"/>
            <a:r>
              <a:rPr lang="en-US" altLang="en-US"/>
              <a:t>Traumatic or non-traumatic ?</a:t>
            </a:r>
          </a:p>
          <a:p>
            <a:pPr eaLnBrk="1" hangingPunct="1"/>
            <a:r>
              <a:rPr lang="en-US" altLang="en-US"/>
              <a:t>Painful vs. painless</a:t>
            </a:r>
          </a:p>
          <a:p>
            <a:pPr eaLnBrk="1" hangingPunct="1"/>
            <a:r>
              <a:rPr lang="en-US" altLang="en-US"/>
              <a:t>Progressive or not ?</a:t>
            </a:r>
          </a:p>
          <a:p>
            <a:pPr eaLnBrk="1" hangingPunct="1"/>
            <a:r>
              <a:rPr lang="en-US" altLang="en-US"/>
              <a:t>Use walking aid ?</a:t>
            </a:r>
          </a:p>
          <a:p>
            <a:pPr eaLnBrk="1" hangingPunct="1"/>
            <a:r>
              <a:rPr lang="en-US" altLang="en-US"/>
              <a:t>Functional disability ?</a:t>
            </a:r>
          </a:p>
          <a:p>
            <a:pPr eaLnBrk="1" hangingPunct="1"/>
            <a:r>
              <a:rPr lang="en-US" altLang="en-US"/>
              <a:t>Associated </a:t>
            </a:r>
            <a:r>
              <a:rPr lang="en-US" altLang="en-US">
                <a:sym typeface="Wingdings" panose="05000000000000000000" pitchFamily="2" charset="2"/>
              </a:rPr>
              <a:t></a:t>
            </a:r>
            <a:r>
              <a:rPr lang="en-US" altLang="en-US"/>
              <a:t> swelling, deformity, or fever.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87E2B227-A47F-6531-1565-855F119AF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6) Loss of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34A8A-1B8B-82DF-ED8A-3968E2356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How has this affected the patient’s life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Home (daily living activities DLA)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600"/>
              <a:t>Prayer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600"/>
              <a:t>Squat or kneel for gardening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600"/>
              <a:t>Using toilet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600"/>
              <a:t>Getting out of chairs / bed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600"/>
              <a:t>Socks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600"/>
              <a:t>Stairs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600"/>
              <a:t>Walking distance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600"/>
              <a:t>Go in &amp; out of car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Work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Sport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/>
              <a:t>Type &amp; intensity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2400"/>
              <a:t>Run, jump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F7056543-2926-B950-8C79-8E3F7E033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Red flags</a:t>
            </a:r>
          </a:p>
        </p:txBody>
      </p:sp>
      <p:sp>
        <p:nvSpPr>
          <p:cNvPr id="28674" name="Content Placeholder 4">
            <a:extLst>
              <a:ext uri="{FF2B5EF4-FFF2-40B4-BE49-F238E27FC236}">
                <a16:creationId xmlns:a16="http://schemas.microsoft.com/office/drawing/2014/main" id="{B4926704-6D9F-A413-65FD-1BE0D166D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en-US"/>
              <a:t>Weight loss</a:t>
            </a:r>
          </a:p>
          <a:p>
            <a:pPr eaLnBrk="1" hangingPunct="1"/>
            <a:r>
              <a:rPr lang="en-US" altLang="en-US"/>
              <a:t>Fever</a:t>
            </a:r>
          </a:p>
          <a:p>
            <a:pPr eaLnBrk="1" hangingPunct="1"/>
            <a:r>
              <a:rPr lang="en-US" altLang="en-US"/>
              <a:t>Loss of sensation</a:t>
            </a:r>
          </a:p>
          <a:p>
            <a:pPr eaLnBrk="1" hangingPunct="1"/>
            <a:r>
              <a:rPr lang="en-US" altLang="en-US"/>
              <a:t>Loss of motor function</a:t>
            </a:r>
          </a:p>
          <a:p>
            <a:pPr eaLnBrk="1" hangingPunct="1"/>
            <a:r>
              <a:rPr lang="en-US" altLang="en-US"/>
              <a:t>Sudden difficulties with urination or defecation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A077729A-D140-D0A6-92D6-516A3ABA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Risk factors </a:t>
            </a:r>
          </a:p>
        </p:txBody>
      </p:sp>
      <p:sp>
        <p:nvSpPr>
          <p:cNvPr id="29698" name="Content Placeholder 4">
            <a:extLst>
              <a:ext uri="{FF2B5EF4-FFF2-40B4-BE49-F238E27FC236}">
                <a16:creationId xmlns:a16="http://schemas.microsoft.com/office/drawing/2014/main" id="{F93F4754-FC85-E9BA-9B11-59597161B6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Age (the extremes) </a:t>
            </a:r>
          </a:p>
          <a:p>
            <a:pPr eaLnBrk="1" hangingPunct="1"/>
            <a:r>
              <a:rPr lang="en-US" altLang="en-US"/>
              <a:t>Gender </a:t>
            </a:r>
          </a:p>
          <a:p>
            <a:pPr eaLnBrk="1" hangingPunct="1"/>
            <a:r>
              <a:rPr lang="en-US" altLang="en-US"/>
              <a:t>Obesity</a:t>
            </a:r>
          </a:p>
          <a:p>
            <a:pPr eaLnBrk="1" hangingPunct="1"/>
            <a:r>
              <a:rPr lang="en-US" altLang="en-US"/>
              <a:t>Lack of physical activity</a:t>
            </a:r>
          </a:p>
          <a:p>
            <a:pPr eaLnBrk="1" hangingPunct="1"/>
            <a:r>
              <a:rPr lang="en-US" altLang="en-US"/>
              <a:t>Inadequate dietary calcium and vitamin D</a:t>
            </a:r>
          </a:p>
          <a:p>
            <a:pPr eaLnBrk="1" hangingPunct="1"/>
            <a:r>
              <a:rPr lang="en-US" altLang="en-US"/>
              <a:t>Smoking </a:t>
            </a:r>
          </a:p>
        </p:txBody>
      </p:sp>
      <p:sp>
        <p:nvSpPr>
          <p:cNvPr id="29699" name="Content Placeholder 3">
            <a:extLst>
              <a:ext uri="{FF2B5EF4-FFF2-40B4-BE49-F238E27FC236}">
                <a16:creationId xmlns:a16="http://schemas.microsoft.com/office/drawing/2014/main" id="{6D0A4670-A68B-B42E-428D-4F5EB7DB9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/>
          <a:lstStyle/>
          <a:p>
            <a:pPr eaLnBrk="1" hangingPunct="1"/>
            <a:r>
              <a:rPr lang="en-US" altLang="en-US"/>
              <a:t>Occupation and Sport </a:t>
            </a:r>
          </a:p>
          <a:p>
            <a:pPr eaLnBrk="1" hangingPunct="1"/>
            <a:r>
              <a:rPr lang="en-US" altLang="en-US"/>
              <a:t>Family History (as: SCA) </a:t>
            </a:r>
          </a:p>
          <a:p>
            <a:pPr eaLnBrk="1" hangingPunct="1"/>
            <a:r>
              <a:rPr lang="en-US" altLang="en-US"/>
              <a:t>Infections</a:t>
            </a:r>
          </a:p>
          <a:p>
            <a:pPr eaLnBrk="1" hangingPunct="1"/>
            <a:r>
              <a:rPr lang="en-US" altLang="en-US"/>
              <a:t>Medication (as: steroid)</a:t>
            </a:r>
          </a:p>
          <a:p>
            <a:pPr eaLnBrk="1" hangingPunct="1"/>
            <a:r>
              <a:rPr lang="en-US" altLang="en-US"/>
              <a:t>Alcohol </a:t>
            </a:r>
          </a:p>
          <a:p>
            <a:pPr eaLnBrk="1" hangingPunct="1"/>
            <a:r>
              <a:rPr lang="en-US" altLang="en-US"/>
              <a:t>PHx MSK injury/condition</a:t>
            </a:r>
          </a:p>
          <a:p>
            <a:pPr eaLnBrk="1" hangingPunct="1"/>
            <a:r>
              <a:rPr lang="en-US" altLang="en-US"/>
              <a:t>PHx Cancer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FE808-37C8-55F6-FA57-D72C1DBCF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ea typeface="+mj-ea"/>
                <a:cs typeface="+mj-cs"/>
              </a:rPr>
              <a:t>Current and Previous History of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5399B-1216-C409-0C2D-9B739AD58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>
                <a:ea typeface="+mn-ea"/>
                <a:cs typeface="+mn-cs"/>
              </a:rPr>
              <a:t>Non-operative:</a:t>
            </a:r>
            <a:endParaRPr lang="en-US" sz="4400" b="1" dirty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Medications:</a:t>
            </a:r>
            <a:endParaRPr lang="en-US" sz="4000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lang="en-US" dirty="0">
                <a:ea typeface="+mn-ea"/>
              </a:rPr>
              <a:t>Analgesia</a:t>
            </a:r>
            <a:endParaRPr lang="en-US" sz="3600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lang="en-US" dirty="0">
                <a:ea typeface="+mn-ea"/>
              </a:rPr>
              <a:t>Antibiotic</a:t>
            </a:r>
            <a:endParaRPr lang="en-US" sz="3600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lang="en-US" dirty="0">
                <a:ea typeface="+mn-ea"/>
              </a:rPr>
              <a:t>Patient's own</a:t>
            </a:r>
            <a:endParaRPr lang="en-US" sz="36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Physiotherapy</a:t>
            </a:r>
            <a:endParaRPr lang="en-US" sz="4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Orthotics:</a:t>
            </a:r>
            <a:endParaRPr lang="en-US" sz="4000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lang="en-US" dirty="0">
                <a:ea typeface="+mn-ea"/>
              </a:rPr>
              <a:t>Walking aid</a:t>
            </a:r>
            <a:endParaRPr lang="en-US" sz="3600" dirty="0">
              <a:ea typeface="+mn-ea"/>
            </a:endParaRPr>
          </a:p>
          <a:p>
            <a:pPr lvl="2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lang="en-US" dirty="0">
                <a:ea typeface="+mn-ea"/>
              </a:rPr>
              <a:t>Splints</a:t>
            </a:r>
            <a:endParaRPr lang="en-US" sz="36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>
                <a:ea typeface="+mn-ea"/>
                <a:cs typeface="+mn-cs"/>
              </a:rPr>
              <a:t>Operative: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What, where, and when ?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Peri-operative complications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91AE3B4B-F09D-861F-92C0-F9A2E5B4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Orthopedic History Taking 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E45E7115-579D-6279-016D-512056FE2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Importance</a:t>
            </a:r>
          </a:p>
          <a:p>
            <a:r>
              <a:rPr lang="en-US" altLang="en-US"/>
              <a:t>Structure</a:t>
            </a:r>
          </a:p>
          <a:p>
            <a:r>
              <a:rPr lang="en-US" altLang="en-US"/>
              <a:t>Orthopedic C/O…</a:t>
            </a:r>
          </a:p>
          <a:p>
            <a:r>
              <a:rPr lang="en-US" altLang="en-US"/>
              <a:t>History of treatment</a:t>
            </a:r>
          </a:p>
          <a:p>
            <a:r>
              <a:rPr lang="en-US" altLang="en-US"/>
              <a:t>Special H/O: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/>
              <a:t>Pediatric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/>
              <a:t>Spine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/>
              <a:t>Shoulder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/>
              <a:t>Knee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>
            <a:extLst>
              <a:ext uri="{FF2B5EF4-FFF2-40B4-BE49-F238E27FC236}">
                <a16:creationId xmlns:a16="http://schemas.microsoft.com/office/drawing/2014/main" id="{12FAA857-F23F-7F9D-DB0D-D79DF60D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Pediatric</a:t>
            </a:r>
          </a:p>
        </p:txBody>
      </p:sp>
      <p:sp>
        <p:nvSpPr>
          <p:cNvPr id="32770" name="Content Placeholder 3">
            <a:extLst>
              <a:ext uri="{FF2B5EF4-FFF2-40B4-BE49-F238E27FC236}">
                <a16:creationId xmlns:a16="http://schemas.microsoft.com/office/drawing/2014/main" id="{8DC86580-0F92-62A9-EBA1-384A49324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29200"/>
          </a:xfrm>
        </p:spPr>
        <p:txBody>
          <a:bodyPr/>
          <a:lstStyle/>
          <a:p>
            <a:r>
              <a:rPr lang="en-US" altLang="en-US"/>
              <a:t>Product of 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 sz="2400">
                <a:sym typeface="Wingdings" panose="05000000000000000000" pitchFamily="2" charset="2"/>
              </a:rPr>
              <a:t>Full term or premature</a:t>
            </a:r>
            <a:endParaRPr lang="en-US" altLang="en-US" sz="2800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Pregnancy  </a:t>
            </a:r>
            <a:r>
              <a:rPr lang="en-US" altLang="en-US" sz="2400">
                <a:sym typeface="Wingdings" panose="05000000000000000000" pitchFamily="2" charset="2"/>
              </a:rPr>
              <a:t>normal or not</a:t>
            </a:r>
            <a:endParaRPr lang="en-US" altLang="en-US" sz="2800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Delivery  </a:t>
            </a:r>
            <a:r>
              <a:rPr lang="en-US" altLang="en-US" sz="2400">
                <a:sym typeface="Wingdings" panose="05000000000000000000" pitchFamily="2" charset="2"/>
              </a:rPr>
              <a:t>Normal / CS</a:t>
            </a:r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Family  </a:t>
            </a:r>
            <a:r>
              <a:rPr lang="en-US" altLang="en-US" sz="2400">
                <a:sym typeface="Wingdings" panose="05000000000000000000" pitchFamily="2" charset="2"/>
              </a:rPr>
              <a:t>parents relatives, patient sequence, F/H of same D.</a:t>
            </a:r>
          </a:p>
          <a:p>
            <a:r>
              <a:rPr lang="en-US" altLang="en-US"/>
              <a:t>Any 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 sz="2400">
                <a:sym typeface="Wingdings" panose="05000000000000000000" pitchFamily="2" charset="2"/>
              </a:rPr>
              <a:t>NICU, jaundice, blood transfusion</a:t>
            </a:r>
          </a:p>
          <a:p>
            <a:r>
              <a:rPr lang="en-US" altLang="en-US">
                <a:sym typeface="Wingdings" panose="05000000000000000000" pitchFamily="2" charset="2"/>
              </a:rPr>
              <a:t>Vaccination</a:t>
            </a:r>
          </a:p>
          <a:p>
            <a:r>
              <a:rPr lang="en-US" altLang="en-US"/>
              <a:t>Milestones 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 sz="2400">
                <a:sym typeface="Wingdings" panose="05000000000000000000" pitchFamily="2" charset="2"/>
              </a:rPr>
              <a:t>neck, flip, sit, stand, walk</a:t>
            </a:r>
          </a:p>
          <a:p>
            <a:r>
              <a:rPr lang="en-US" altLang="en-US">
                <a:sym typeface="Wingdings" panose="05000000000000000000" pitchFamily="2" charset="2"/>
              </a:rPr>
              <a:t>Who noticed the C/O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00F6E56-C778-FE1C-253F-4A8A6E208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Spine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CA017-0A0C-79A0-9969-944E56125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562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  <a:cs typeface="+mn-cs"/>
              </a:rPr>
              <a:t>Pain r</a:t>
            </a:r>
            <a:r>
              <a:rPr sz="2800" dirty="0">
                <a:ea typeface="+mn-ea"/>
              </a:rPr>
              <a:t>adiation</a:t>
            </a:r>
            <a:r>
              <a:rPr lang="en-US" sz="2800" dirty="0">
                <a:ea typeface="+mn-ea"/>
              </a:rPr>
              <a:t> </a:t>
            </a:r>
            <a:r>
              <a:rPr lang="en-US" sz="2800" dirty="0">
                <a:ea typeface="+mn-ea"/>
                <a:sym typeface="Wingdings"/>
              </a:rPr>
              <a:t> as </a:t>
            </a:r>
            <a:r>
              <a:rPr sz="2800" dirty="0">
                <a:ea typeface="+mn-ea"/>
              </a:rPr>
              <a:t>L4</a:t>
            </a:r>
            <a:r>
              <a:rPr lang="en-US" sz="2800" dirty="0">
                <a:ea typeface="+mn-ea"/>
              </a:rPr>
              <a:t>, exact dermatome or </a:t>
            </a:r>
            <a:r>
              <a:rPr lang="en-US" sz="2800" dirty="0" err="1">
                <a:ea typeface="+mn-ea"/>
              </a:rPr>
              <a:t>myotome</a:t>
            </a:r>
            <a:endParaRPr lang="en-US" sz="28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</a:rPr>
              <a:t>Coughing, straining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</a:rPr>
              <a:t>Sphincter control (urine &amp; stool)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</a:rPr>
              <a:t>Shopping trolleys (</a:t>
            </a:r>
            <a:r>
              <a:rPr lang="en-US" sz="2800" dirty="0">
                <a:ea typeface="ＭＳ Ｐゴシック" charset="0"/>
              </a:rPr>
              <a:t>forward flexion)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</a:rPr>
              <a:t>Neuropathic: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ea typeface="+mn-ea"/>
              </a:rPr>
              <a:t>Increase </a:t>
            </a:r>
            <a:r>
              <a:rPr lang="en-US" sz="2400" dirty="0">
                <a:ea typeface="+mn-ea"/>
                <a:sym typeface="Wingdings"/>
              </a:rPr>
              <a:t> back e</a:t>
            </a:r>
            <a:r>
              <a:rPr lang="en-US" sz="2400" dirty="0">
                <a:ea typeface="+mn-ea"/>
              </a:rPr>
              <a:t>xtension &amp; walking downhill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ea typeface="+mn-ea"/>
              </a:rPr>
              <a:t>Improves </a:t>
            </a:r>
            <a:r>
              <a:rPr lang="en-US" sz="2400" dirty="0">
                <a:ea typeface="+mn-ea"/>
                <a:sym typeface="Wingdings"/>
              </a:rPr>
              <a:t> </a:t>
            </a:r>
            <a:r>
              <a:rPr lang="en-US" sz="2400" dirty="0">
                <a:ea typeface="+mn-ea"/>
              </a:rPr>
              <a:t>walking uphill &amp; sitting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</a:rPr>
              <a:t>Vascular: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ea typeface="+mn-ea"/>
              </a:rPr>
              <a:t>Increase </a:t>
            </a:r>
            <a:r>
              <a:rPr lang="en-US" sz="2400" dirty="0">
                <a:ea typeface="+mn-ea"/>
                <a:sym typeface="Wingdings"/>
              </a:rPr>
              <a:t> </a:t>
            </a:r>
            <a:r>
              <a:rPr lang="en-US" sz="2400" dirty="0">
                <a:ea typeface="+mn-ea"/>
              </a:rPr>
              <a:t>walking uphill (</a:t>
            </a:r>
            <a:r>
              <a:rPr lang="en-US" sz="2400" dirty="0">
                <a:ea typeface="ＭＳ Ｐゴシック" charset="0"/>
              </a:rPr>
              <a:t>generates more work)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2400" dirty="0">
                <a:ea typeface="+mn-ea"/>
              </a:rPr>
              <a:t>Improves </a:t>
            </a:r>
            <a:r>
              <a:rPr lang="en-US" sz="2400" dirty="0">
                <a:ea typeface="+mn-ea"/>
                <a:sym typeface="Wingdings"/>
              </a:rPr>
              <a:t> stop walking (</a:t>
            </a:r>
            <a:r>
              <a:rPr lang="en-US" sz="2400" dirty="0">
                <a:ea typeface="ＭＳ Ｐゴシック" charset="0"/>
              </a:rPr>
              <a:t>stand) is better than sitting due to pressure gradient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CD52A57-BD21-A979-BA20-239530FEB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Spine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C50D47-D9B7-804B-3146-37107921C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ＭＳ Ｐゴシック" charset="0"/>
              </a:rPr>
              <a:t>Cervical myelopathy: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</a:rPr>
              <a:t>Hand assessment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ＭＳ Ｐゴシック" charset="0"/>
              </a:rPr>
              <a:t>Coughing, straining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dirty="0">
                <a:ea typeface="+mn-ea"/>
                <a:cs typeface="+mn-cs"/>
              </a:rPr>
              <a:t>Red Flags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dirty="0">
                <a:ea typeface="+mn-ea"/>
              </a:rPr>
              <a:t>Constitutional symptoms</a:t>
            </a:r>
            <a:r>
              <a:rPr lang="en-US" dirty="0">
                <a:ea typeface="+mn-ea"/>
              </a:rPr>
              <a:t> </a:t>
            </a:r>
            <a:r>
              <a:rPr lang="en-US" dirty="0">
                <a:ea typeface="+mn-ea"/>
                <a:sym typeface="Wingdings"/>
              </a:rPr>
              <a:t> f</a:t>
            </a:r>
            <a:r>
              <a:rPr dirty="0">
                <a:ea typeface="+mn-ea"/>
              </a:rPr>
              <a:t>evers, sweat</a:t>
            </a:r>
            <a:r>
              <a:rPr lang="en-US" dirty="0">
                <a:ea typeface="+mn-ea"/>
              </a:rPr>
              <a:t>, weight loss</a:t>
            </a:r>
            <a:endParaRPr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Pain </a:t>
            </a:r>
            <a:r>
              <a:rPr lang="en-US" dirty="0">
                <a:ea typeface="+mn-ea"/>
                <a:sym typeface="Wingdings"/>
              </a:rPr>
              <a:t> n</a:t>
            </a:r>
            <a:r>
              <a:rPr dirty="0">
                <a:ea typeface="+mn-ea"/>
              </a:rPr>
              <a:t>ight</a:t>
            </a:r>
            <a:r>
              <a:rPr lang="en-US" dirty="0">
                <a:ea typeface="+mn-ea"/>
              </a:rPr>
              <a:t> or</a:t>
            </a:r>
            <a:r>
              <a:rPr dirty="0">
                <a:ea typeface="+mn-ea"/>
              </a:rPr>
              <a:t> rest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Immunosuppression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>
            <a:extLst>
              <a:ext uri="{FF2B5EF4-FFF2-40B4-BE49-F238E27FC236}">
                <a16:creationId xmlns:a16="http://schemas.microsoft.com/office/drawing/2014/main" id="{3A58BDB9-4742-5889-10BA-66088091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Shoulder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6BA1E5-B1A2-FE63-AD56-29FB4804D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054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dirty="0">
                <a:ea typeface="+mn-ea"/>
                <a:cs typeface="+mn-cs"/>
              </a:rPr>
              <a:t>Age of the patient 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dirty="0">
                <a:ea typeface="+mn-ea"/>
              </a:rPr>
              <a:t>Younger patients</a:t>
            </a:r>
            <a:r>
              <a:rPr lang="en-US" dirty="0">
                <a:ea typeface="+mn-ea"/>
              </a:rPr>
              <a:t> more:</a:t>
            </a:r>
          </a:p>
          <a:p>
            <a:pPr lvl="2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dirty="0">
                <a:ea typeface="+mn-ea"/>
              </a:rPr>
              <a:t>shoulder instability</a:t>
            </a:r>
            <a:r>
              <a:rPr lang="en-US" dirty="0">
                <a:ea typeface="+mn-ea"/>
              </a:rPr>
              <a:t>,</a:t>
            </a:r>
          </a:p>
          <a:p>
            <a:pPr lvl="2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dirty="0">
                <a:ea typeface="+mn-ea"/>
              </a:rPr>
              <a:t>acromioclavicular joint injuries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dirty="0">
                <a:ea typeface="+mn-ea"/>
              </a:rPr>
              <a:t>Older patients</a:t>
            </a:r>
            <a:r>
              <a:rPr lang="en-US" dirty="0">
                <a:ea typeface="+mn-ea"/>
              </a:rPr>
              <a:t> more:</a:t>
            </a:r>
          </a:p>
          <a:p>
            <a:pPr lvl="2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dirty="0">
                <a:ea typeface="+mn-ea"/>
              </a:rPr>
              <a:t>rotator cuff injuries</a:t>
            </a:r>
            <a:r>
              <a:rPr lang="en-US" dirty="0">
                <a:ea typeface="+mn-ea"/>
              </a:rPr>
              <a:t>,</a:t>
            </a:r>
          </a:p>
          <a:p>
            <a:pPr lvl="2" eaLnBrk="1" fontAlgn="auto" hangingPunct="1">
              <a:spcAft>
                <a:spcPts val="0"/>
              </a:spcAft>
              <a:buFont typeface="Courier New"/>
              <a:buChar char="o"/>
              <a:defRPr/>
            </a:pPr>
            <a:r>
              <a:rPr dirty="0">
                <a:ea typeface="+mn-ea"/>
              </a:rPr>
              <a:t>degenerative joint problems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dirty="0">
                <a:ea typeface="+mn-ea"/>
                <a:cs typeface="+mn-cs"/>
              </a:rPr>
              <a:t>Mechanism of injury 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dirty="0">
                <a:ea typeface="+mn-ea"/>
              </a:rPr>
              <a:t>Abduction </a:t>
            </a:r>
            <a:r>
              <a:rPr lang="en-US" dirty="0">
                <a:ea typeface="+mn-ea"/>
              </a:rPr>
              <a:t>&amp;</a:t>
            </a:r>
            <a:r>
              <a:rPr dirty="0">
                <a:ea typeface="+mn-ea"/>
              </a:rPr>
              <a:t> external rotation </a:t>
            </a:r>
            <a:r>
              <a:rPr lang="en-US" dirty="0">
                <a:ea typeface="+mn-ea"/>
                <a:sym typeface="Wingdings"/>
              </a:rPr>
              <a:t></a:t>
            </a:r>
            <a:r>
              <a:rPr dirty="0">
                <a:ea typeface="+mn-ea"/>
              </a:rPr>
              <a:t> dislocation of the shoulder </a:t>
            </a:r>
            <a:endParaRPr lang="en-US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dirty="0">
                <a:ea typeface="+mn-ea"/>
              </a:rPr>
              <a:t>Chronic pain upon overhead activity or at night time </a:t>
            </a:r>
            <a:r>
              <a:rPr lang="en-US" dirty="0">
                <a:ea typeface="+mn-ea"/>
                <a:sym typeface="Wingdings"/>
              </a:rPr>
              <a:t></a:t>
            </a:r>
            <a:r>
              <a:rPr dirty="0">
                <a:ea typeface="+mn-ea"/>
              </a:rPr>
              <a:t> rotator cuff problem. 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E30AD563-D37A-74B7-8D67-909F12E54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Shoulder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9B0CD-1C76-8775-9ECD-D87821E2B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/>
            <a:r>
              <a:rPr lang="en-US" altLang="en-US"/>
              <a:t>Pain where: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Rotator Cuff 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/>
              <a:t>anterolateral &amp; superior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Bicipital tendonitis </a:t>
            </a:r>
            <a:r>
              <a:rPr lang="en-US" altLang="en-US">
                <a:sym typeface="Wingdings" panose="05000000000000000000" pitchFamily="2" charset="2"/>
              </a:rPr>
              <a:t> r</a:t>
            </a:r>
            <a:r>
              <a:rPr lang="en-US" altLang="en-US"/>
              <a:t>eferred to elbow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Stiffness, Instability, Clicking, Catching, Grinding: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/>
              <a:t>Initial trauma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/>
              <a:t>What position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/>
              <a:t>How often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/>
              <a:t>Weakness </a:t>
            </a:r>
            <a:r>
              <a:rPr lang="en-US" altLang="en-US">
                <a:sym typeface="Wingdings" panose="05000000000000000000" pitchFamily="2" charset="2"/>
              </a:rPr>
              <a:t> if large tear in the R.C, not as neuro</a:t>
            </a:r>
            <a:endParaRPr lang="en-US" altLang="en-US"/>
          </a:p>
          <a:p>
            <a:pPr eaLnBrk="1" hangingPunct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BCBA9FD-C042-A325-9934-42AA1E66F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Shoulder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AC8BC-290B-2A12-9FEB-0F3042AF8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pPr eaLnBrk="1" hangingPunct="1"/>
            <a:r>
              <a:rPr lang="en-US" altLang="en-US" sz="2800"/>
              <a:t>Loss of function: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Home: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z="2800"/>
              <a:t>Dressing </a:t>
            </a:r>
            <a:r>
              <a:rPr lang="en-US" altLang="en-US" sz="2800">
                <a:sym typeface="Wingdings" panose="05000000000000000000" pitchFamily="2" charset="2"/>
              </a:rPr>
              <a:t> c</a:t>
            </a:r>
            <a:r>
              <a:rPr lang="en-US" altLang="en-US" sz="2800"/>
              <a:t>oat, bra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z="2800"/>
              <a:t>Grooming </a:t>
            </a:r>
            <a:r>
              <a:rPr lang="en-US" altLang="en-US" sz="2800">
                <a:sym typeface="Wingdings" panose="05000000000000000000" pitchFamily="2" charset="2"/>
              </a:rPr>
              <a:t> t</a:t>
            </a:r>
            <a:r>
              <a:rPr lang="en-US" altLang="en-US" sz="2800"/>
              <a:t>oilet, brushing hair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z="2800"/>
              <a:t>Lift objects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en-US" altLang="en-US" sz="2800"/>
              <a:t>Arm above shoulder </a:t>
            </a:r>
            <a:r>
              <a:rPr lang="en-US" altLang="en-US" sz="2800">
                <a:sym typeface="Wingdings" panose="05000000000000000000" pitchFamily="2" charset="2"/>
              </a:rPr>
              <a:t> t</a:t>
            </a:r>
            <a:r>
              <a:rPr lang="en-US" altLang="en-US" sz="2800"/>
              <a:t>op shelves, hanging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Work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Sport</a:t>
            </a:r>
            <a:endParaRPr lang="en-US" altLang="en-US" sz="2400"/>
          </a:p>
          <a:p>
            <a:pPr eaLnBrk="1" hangingPunct="1"/>
            <a:r>
              <a:rPr lang="en-US" altLang="en-US" sz="2800"/>
              <a:t>Referred pain </a:t>
            </a:r>
            <a:r>
              <a:rPr lang="en-US" altLang="en-US" sz="2800">
                <a:sym typeface="Wingdings" panose="05000000000000000000" pitchFamily="2" charset="2"/>
              </a:rPr>
              <a:t> m</a:t>
            </a:r>
            <a:r>
              <a:rPr lang="en-US" altLang="en-US" sz="2800"/>
              <a:t>ediastinal disorders, cardiac ischaemia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EE4D7F28-A887-67ED-7BB6-75FEA218D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Knee</a:t>
            </a:r>
            <a:r>
              <a:rPr lang="en-US" altLang="en-US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E98E9-F5C2-50A9-B535-1AFE652C5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05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Injury </a:t>
            </a:r>
            <a:r>
              <a:rPr lang="en-US" dirty="0">
                <a:ea typeface="+mn-ea"/>
                <a:sym typeface="Wingdings"/>
              </a:rPr>
              <a:t> </a:t>
            </a:r>
            <a:r>
              <a:rPr lang="en-US" dirty="0">
                <a:ea typeface="+mn-ea"/>
              </a:rPr>
              <a:t>as: ACL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Mechanism </a:t>
            </a:r>
            <a:r>
              <a:rPr lang="en-US" dirty="0">
                <a:ea typeface="+mn-ea"/>
                <a:sym typeface="Wingdings"/>
              </a:rPr>
              <a:t> p</a:t>
            </a:r>
            <a:r>
              <a:rPr lang="en-US" dirty="0">
                <a:ea typeface="+mn-ea"/>
              </a:rPr>
              <a:t>osition of leg at time of injury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Direct / indirect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Audible POP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Did it swell up:</a:t>
            </a:r>
          </a:p>
          <a:p>
            <a:pPr lvl="3">
              <a:buFont typeface="Wingdings" charset="2"/>
              <a:buChar char="v"/>
              <a:defRPr/>
            </a:pPr>
            <a:r>
              <a:rPr lang="en-US" dirty="0">
                <a:ea typeface="+mn-ea"/>
              </a:rPr>
              <a:t>Immediately (haemathrosis)</a:t>
            </a:r>
          </a:p>
          <a:p>
            <a:pPr lvl="3">
              <a:buFont typeface="Wingdings" charset="2"/>
              <a:buChar char="v"/>
              <a:defRPr/>
            </a:pPr>
            <a:r>
              <a:rPr lang="en-US" dirty="0">
                <a:ea typeface="+mn-ea"/>
              </a:rPr>
              <a:t>Delayed (traumatic </a:t>
            </a:r>
            <a:r>
              <a:rPr lang="en-US" dirty="0" err="1">
                <a:ea typeface="+mn-ea"/>
              </a:rPr>
              <a:t>synovitis</a:t>
            </a:r>
            <a:r>
              <a:rPr lang="en-US" dirty="0">
                <a:ea typeface="+mn-ea"/>
              </a:rPr>
              <a:t>)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What first aid was done / treated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Could continue football match or had to leave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1AA61486-D30F-9478-BA5F-ABD976A35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Knee</a:t>
            </a:r>
            <a:r>
              <a:rPr lang="en-US" altLang="en-US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16299-295B-9E69-2359-15700806E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Insidious </a:t>
            </a:r>
            <a:r>
              <a:rPr lang="en-US" dirty="0">
                <a:ea typeface="+mn-ea"/>
                <a:sym typeface="Wingdings"/>
              </a:rPr>
              <a:t> as O.A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  <a:sym typeface="Wingdings"/>
              </a:rPr>
              <a:t>Walking distance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  <a:sym typeface="Wingdings"/>
              </a:rPr>
              <a:t>Walking aid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  <a:sym typeface="Wingdings"/>
              </a:rPr>
              <a:t>How pray  regular or chair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  <a:sym typeface="Wingdings"/>
              </a:rPr>
              <a:t>Cross legs on ground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  <a:sym typeface="Wingdings"/>
              </a:rPr>
              <a:t>Squat (traditional toilet)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  <a:sym typeface="Wingdings"/>
              </a:rPr>
              <a:t>Swelling on &amp; off</a:t>
            </a:r>
            <a:endParaRPr lang="en-US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  <a:sym typeface="Wingdings"/>
              </a:rPr>
              <a:t>Old injury intra-articular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619BF-09CA-D054-8936-D63BF2A9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699" name="Text Placeholder 2">
            <a:extLst>
              <a:ext uri="{FF2B5EF4-FFF2-40B4-BE49-F238E27FC236}">
                <a16:creationId xmlns:a16="http://schemas.microsoft.com/office/drawing/2014/main" id="{A75DC7EC-2EA3-6ABF-26FB-96FBAF28C7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en-US" sz="7200">
                <a:solidFill>
                  <a:srgbClr val="92D050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CC1068-8580-15AB-7CBA-F85268428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IMPORTANCE</a:t>
            </a:r>
          </a:p>
        </p:txBody>
      </p:sp>
      <p:sp>
        <p:nvSpPr>
          <p:cNvPr id="14338" name="Content Placeholder 2">
            <a:extLst>
              <a:ext uri="{FF2B5EF4-FFF2-40B4-BE49-F238E27FC236}">
                <a16:creationId xmlns:a16="http://schemas.microsoft.com/office/drawing/2014/main" id="{BF4C8370-6AD3-CEA9-F0D5-BDE32F19F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History taking is the </a:t>
            </a:r>
            <a:r>
              <a:rPr lang="en-US" altLang="en-US" i="1"/>
              <a:t>most</a:t>
            </a:r>
            <a:r>
              <a:rPr lang="en-US" altLang="en-US"/>
              <a:t> important step in making a diagnosis. </a:t>
            </a:r>
          </a:p>
          <a:p>
            <a:pPr eaLnBrk="1" hangingPunct="1"/>
            <a:r>
              <a:rPr lang="en-US" altLang="en-US"/>
              <a:t>A clinician is: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60% closer to a diagnosis with a thorough history.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40% by (examination &amp; investigations). </a:t>
            </a:r>
          </a:p>
          <a:p>
            <a:pPr eaLnBrk="1" hangingPunct="1"/>
            <a:r>
              <a:rPr lang="en-US" altLang="en-US"/>
              <a:t>History taking can either: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Traumatic,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/>
              <a:t>Non-traumatic injury.    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7E1550FD-5627-252C-9CDA-5F0461A3E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Structure Of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B0B2A-971D-891E-F532-A10C39202A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Demographic features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Chief complaint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History of presenting illness</a:t>
            </a: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</a:rPr>
              <a:t>Past history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Personal history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FA86E8-57C2-1267-42E2-1F8163AFE8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Family History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Drug  History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History of allergy.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History of </a:t>
            </a:r>
            <a:r>
              <a:rPr lang="en-US" dirty="0" err="1">
                <a:ea typeface="+mn-ea"/>
                <a:cs typeface="+mn-cs"/>
              </a:rPr>
              <a:t>immunisation</a:t>
            </a:r>
            <a:endParaRPr lang="en-US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26DDEF1-A801-15D1-D582-9B1E8E0F1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Particulars of patient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5334449-7D6D-D3E3-3E4F-8C6800B71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Name </a:t>
            </a:r>
          </a:p>
          <a:p>
            <a:r>
              <a:rPr lang="en-US" altLang="en-US"/>
              <a:t>Age</a:t>
            </a:r>
          </a:p>
          <a:p>
            <a:r>
              <a:rPr lang="en-US" altLang="en-US"/>
              <a:t>Sex</a:t>
            </a:r>
          </a:p>
          <a:p>
            <a:r>
              <a:rPr lang="en-US" altLang="en-US"/>
              <a:t>Religion</a:t>
            </a:r>
          </a:p>
          <a:p>
            <a:r>
              <a:rPr lang="en-US" altLang="en-US"/>
              <a:t>Social status</a:t>
            </a:r>
          </a:p>
          <a:p>
            <a:r>
              <a:rPr lang="en-US" altLang="en-US"/>
              <a:t>Occupation</a:t>
            </a:r>
          </a:p>
          <a:p>
            <a:r>
              <a:rPr lang="en-US" altLang="en-US"/>
              <a:t>Residence               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555D5DD-AEAA-75C7-A007-BDFA3B1B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2A161534-3DE3-31FE-EC42-462E48013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4000"/>
              <a:t>History of present illness</a:t>
            </a:r>
          </a:p>
          <a:p>
            <a:r>
              <a:rPr lang="en-US" altLang="en-US" sz="2800"/>
              <a:t>Mode of onset</a:t>
            </a:r>
          </a:p>
          <a:p>
            <a:r>
              <a:rPr lang="en-US" altLang="en-US" sz="2800"/>
              <a:t>Progression with evolution of symptoms</a:t>
            </a:r>
          </a:p>
          <a:p>
            <a:r>
              <a:rPr lang="en-US" altLang="en-US" sz="2800"/>
              <a:t>Treatment the patient has received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E60DE8B6-F46C-1D3B-BC63-CDA885A46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Common complaints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4224B-B3CB-D1D1-A7C3-684E49DC0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dirty="0">
                <a:ea typeface="+mn-ea"/>
                <a:cs typeface="+mn-cs"/>
              </a:rPr>
              <a:t>Pain</a:t>
            </a:r>
            <a:endParaRPr lang="en-US" dirty="0">
              <a:ea typeface="+mn-ea"/>
              <a:cs typeface="+mn-cs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dirty="0">
                <a:ea typeface="+mn-ea"/>
                <a:cs typeface="+mn-cs"/>
              </a:rPr>
              <a:t>Stiffness</a:t>
            </a:r>
            <a:r>
              <a:rPr lang="en-US" dirty="0">
                <a:ea typeface="+mn-ea"/>
                <a:cs typeface="+mn-cs"/>
              </a:rPr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dirty="0">
                <a:ea typeface="+mn-ea"/>
                <a:cs typeface="+mn-cs"/>
              </a:rPr>
              <a:t>Swelling</a:t>
            </a:r>
            <a:endParaRPr lang="en-US" dirty="0">
              <a:ea typeface="+mn-ea"/>
              <a:cs typeface="+mn-cs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dirty="0">
                <a:ea typeface="+mn-ea"/>
                <a:cs typeface="+mn-cs"/>
              </a:rPr>
              <a:t>Instability</a:t>
            </a:r>
            <a:endParaRPr lang="en-US" dirty="0">
              <a:ea typeface="+mn-ea"/>
              <a:cs typeface="+mn-cs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dirty="0">
                <a:ea typeface="+mn-ea"/>
                <a:cs typeface="+mn-cs"/>
              </a:rPr>
              <a:t>Deformity</a:t>
            </a:r>
            <a:endParaRPr lang="en-US" dirty="0">
              <a:ea typeface="+mn-ea"/>
              <a:cs typeface="+mn-cs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dirty="0">
                <a:ea typeface="+mn-ea"/>
                <a:cs typeface="+mn-cs"/>
              </a:rPr>
              <a:t>Limp</a:t>
            </a:r>
            <a:endParaRPr lang="en-US" dirty="0">
              <a:ea typeface="+mn-ea"/>
              <a:cs typeface="+mn-cs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ea typeface="+mn-ea"/>
                <a:cs typeface="+mn-cs"/>
              </a:rPr>
              <a:t>Loss of function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dirty="0">
                <a:ea typeface="+mn-ea"/>
                <a:cs typeface="+mn-cs"/>
              </a:rPr>
              <a:t>Altered</a:t>
            </a:r>
            <a:r>
              <a:rPr lang="en-US" dirty="0">
                <a:ea typeface="+mn-ea"/>
                <a:cs typeface="+mn-cs"/>
              </a:rPr>
              <a:t> </a:t>
            </a:r>
            <a:r>
              <a:rPr dirty="0">
                <a:ea typeface="+mn-ea"/>
                <a:cs typeface="+mn-cs"/>
              </a:rPr>
              <a:t>Sensation</a:t>
            </a:r>
            <a:r>
              <a:rPr lang="en-US" dirty="0">
                <a:ea typeface="+mn-ea"/>
                <a:cs typeface="+mn-cs"/>
              </a:rPr>
              <a:t>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ea typeface="+mn-ea"/>
                <a:cs typeface="+mn-cs"/>
              </a:rPr>
              <a:t>Weakness. </a:t>
            </a:r>
            <a:endParaRPr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D6541445-DCAD-73E9-70F4-80011CC4D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1) Pain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E2FD2-5F30-C7FE-159A-8C325AE46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4864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3500" dirty="0">
                <a:ea typeface="+mn-ea"/>
                <a:cs typeface="+mn-cs"/>
              </a:rPr>
              <a:t>Location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3000" dirty="0">
                <a:ea typeface="+mn-ea"/>
              </a:rPr>
              <a:t>Point with a finger to where it is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>
                <a:ea typeface="+mn-ea"/>
                <a:cs typeface="+mn-cs"/>
              </a:rPr>
              <a:t>Movement- </a:t>
            </a: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300" dirty="0">
                <a:ea typeface="+mn-ea"/>
              </a:rPr>
              <a:t>Radiation</a:t>
            </a: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300" dirty="0">
                <a:ea typeface="+mn-ea"/>
              </a:rPr>
              <a:t>Referral </a:t>
            </a: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2300" dirty="0">
                <a:ea typeface="+mn-ea"/>
              </a:rPr>
              <a:t>Shifting</a:t>
            </a: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300" dirty="0">
              <a:ea typeface="+mn-ea"/>
            </a:endParaRPr>
          </a:p>
          <a:p>
            <a:pPr lvl="4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800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3500" dirty="0">
                <a:ea typeface="+mn-ea"/>
                <a:cs typeface="+mn-cs"/>
              </a:rPr>
              <a:t>Nature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3500" dirty="0">
                <a:ea typeface="+mn-ea"/>
                <a:cs typeface="+mn-cs"/>
              </a:rPr>
              <a:t>Duration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3500" dirty="0">
                <a:ea typeface="+mn-ea"/>
                <a:cs typeface="+mn-cs"/>
              </a:rPr>
              <a:t>Mode of onset—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>
                <a:ea typeface="+mn-ea"/>
                <a:cs typeface="+mn-cs"/>
              </a:rPr>
              <a:t>                           </a:t>
            </a:r>
            <a:r>
              <a:rPr lang="en-US" sz="2800" dirty="0" err="1">
                <a:ea typeface="+mn-ea"/>
                <a:cs typeface="+mn-cs"/>
              </a:rPr>
              <a:t>Insideous</a:t>
            </a:r>
            <a:r>
              <a:rPr lang="en-US" sz="2800" dirty="0">
                <a:ea typeface="+mn-ea"/>
                <a:cs typeface="+mn-cs"/>
              </a:rPr>
              <a:t>-Chronic ,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dirty="0">
                <a:ea typeface="+mn-ea"/>
                <a:cs typeface="+mn-cs"/>
              </a:rPr>
              <a:t>                            Recent-Acute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800" dirty="0">
              <a:ea typeface="+mn-ea"/>
              <a:cs typeface="+mn-cs"/>
            </a:endParaRPr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D96B582B-C9EB-3E79-13B5-8DCF0448F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1600200"/>
            <a:ext cx="268763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>
            <a:extLst>
              <a:ext uri="{FF2B5EF4-FFF2-40B4-BE49-F238E27FC236}">
                <a16:creationId xmlns:a16="http://schemas.microsoft.com/office/drawing/2014/main" id="{0E39DDAC-FED2-3EB8-D843-88CE10CB4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/>
              <a:t>1) Pain </a:t>
            </a:r>
            <a:endParaRPr lang="en-US" alt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30E4F7-2FB8-14C9-1818-F89A26F9A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  <a:cs typeface="+mn-cs"/>
              </a:rPr>
              <a:t>Progression</a:t>
            </a:r>
            <a:endParaRPr lang="en-US" sz="28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Is it better, worse or the same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ea typeface="+mn-ea"/>
                <a:cs typeface="+mn-cs"/>
              </a:rPr>
              <a:t>Periodicity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Mechanical / Walking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Rest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Night</a:t>
            </a:r>
          </a:p>
          <a:p>
            <a:pPr lvl="1" eaLnBrk="1" fontAlgn="auto" hangingPunct="1"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dirty="0">
                <a:ea typeface="+mn-ea"/>
              </a:rPr>
              <a:t>Constant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0244" name="Picture 2">
            <a:extLst>
              <a:ext uri="{FF2B5EF4-FFF2-40B4-BE49-F238E27FC236}">
                <a16:creationId xmlns:a16="http://schemas.microsoft.com/office/drawing/2014/main" id="{0AF6766B-2D57-6A93-9D65-4DF56071A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8"/>
          <a:stretch>
            <a:fillRect/>
          </a:stretch>
        </p:blipFill>
        <p:spPr bwMode="auto">
          <a:xfrm>
            <a:off x="5715000" y="2819400"/>
            <a:ext cx="259080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886</Words>
  <Application>Microsoft Office PowerPoint</Application>
  <PresentationFormat>On-screen Show (4:3)</PresentationFormat>
  <Paragraphs>263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Orthopedic History Taking </vt:lpstr>
      <vt:lpstr>Orthopedic History Taking </vt:lpstr>
      <vt:lpstr>IMPORTANCE</vt:lpstr>
      <vt:lpstr>Structure Of History</vt:lpstr>
      <vt:lpstr>Particulars of patient</vt:lpstr>
      <vt:lpstr>PowerPoint Presentation</vt:lpstr>
      <vt:lpstr>Common complaints</vt:lpstr>
      <vt:lpstr>1) Pain </vt:lpstr>
      <vt:lpstr>1) Pain </vt:lpstr>
      <vt:lpstr>PowerPoint Presentation</vt:lpstr>
      <vt:lpstr>2) Swelling </vt:lpstr>
      <vt:lpstr>3) Instability </vt:lpstr>
      <vt:lpstr>Mechanical symptoms </vt:lpstr>
      <vt:lpstr>4) Deformity </vt:lpstr>
      <vt:lpstr>5) Limping </vt:lpstr>
      <vt:lpstr>6) Loss of function</vt:lpstr>
      <vt:lpstr>Red flags</vt:lpstr>
      <vt:lpstr>Risk factors </vt:lpstr>
      <vt:lpstr>Current and Previous History of Treatment</vt:lpstr>
      <vt:lpstr>Pediatric</vt:lpstr>
      <vt:lpstr>Spine </vt:lpstr>
      <vt:lpstr>Spine </vt:lpstr>
      <vt:lpstr>Shoulder </vt:lpstr>
      <vt:lpstr>Shoulder</vt:lpstr>
      <vt:lpstr>Shoulder</vt:lpstr>
      <vt:lpstr>Knee </vt:lpstr>
      <vt:lpstr>Knee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Orthopaedic history taking</dc:title>
  <dc:creator>Macbookpro</dc:creator>
  <cp:lastModifiedBy>918103737477</cp:lastModifiedBy>
  <cp:revision>147</cp:revision>
  <dcterms:created xsi:type="dcterms:W3CDTF">2012-10-06T20:23:42Z</dcterms:created>
  <dcterms:modified xsi:type="dcterms:W3CDTF">2024-03-26T15:53:36Z</dcterms:modified>
</cp:coreProperties>
</file>