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7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4" r:id="rId29"/>
    <p:sldId id="285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3-26T12:55:39.92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0 116,'51'-2,"0"-3,56-13,-25 4,422-29,4 41,-23 1,-228-13,29 0,751 12,-537 3,-437-2,72 3,-119 1,1 0,-1 1,0 1,18 8,-18-7,0 0,0-1,1-1,17 2,61 6,102 6,-84-19,64 2,-151 2,-1 2,50 15,14 2,-42-16,0-3,83-4,-47-1,2604 0,-1426 3,-1244 0,0 1,0 1,23 6,-20-5,38 6,246-8,-156-4,1092 2,-1215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3-26T12:57:17.92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0 200,'29'0,"21"1,0-3,53-8,-33 0,91-1,75 12,-84 1,-111-1,-25 0,0 0,0-1,0-1,0-1,0 0,0-1,26-8,-24 3,96-35,-96 38,0 0,1 2,-1 0,31-1,-10 4,-21 1,-1-1,0 0,1-2,31-6,-23 2,1 0,-1 2,36 0,84 5,-55 1,219-2,-291-1,-1-1,0-1,18-5,-14 3,35-3,67-7,-75 8,60-1,1014 7,-496 3,-604-1,1 1,36 9,-32-5,34 2,276-6,-175-4,1199 2,-1333 2,54 9,1 1,74 9,-98-12,10 4,-36-6,0-2,36 1,-18-5,-23-2,1 2,55 8,-40-1,89 4,48-14,-63 0,1941 2,-2036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8811E-9993-429E-894D-79404981E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04D4B0-B8A6-65E1-E528-1B02D32AD2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C2DFF-0FC8-22C2-F292-0A6C4851F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4D3BB-CD20-41EC-B975-EC211AF02C69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FE5A4-5E71-9DAD-D826-3C3D91A0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E1231-167F-9282-FA56-3975E168F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851B-7E02-4C57-85BF-6F466D8AE6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597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50C7A-D27A-2665-E1B8-0E06398FB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0C87F-C1CB-F257-9325-FCB6DB1ED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D7F7E-6AF7-8933-953F-934253F5C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4D3BB-CD20-41EC-B975-EC211AF02C69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18971-4DC6-75A9-8EFD-651B399FD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F5FC4-3133-D1F7-F0DD-3471E0A6B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851B-7E02-4C57-85BF-6F466D8AE6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510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30D8CF-AF8B-4ED8-6AEC-E78BB98D03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D3C4AC-663E-F723-9081-AFE481B4F7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50106-24E0-AB03-A71F-55972CAA9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4D3BB-CD20-41EC-B975-EC211AF02C69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BC231-D5FD-B2EB-F74E-666EE8418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877C3-D762-743D-D3F0-8B98137E4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851B-7E02-4C57-85BF-6F466D8AE6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4023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238AC-FE3B-0AA0-7F87-AAC26D1CD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BBF6C-EA81-47A3-3993-9EA5555B3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4D4EE-9426-8BD4-CB48-CCB073E8A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4D3BB-CD20-41EC-B975-EC211AF02C69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44A9D-3BF9-ACF7-5947-087D1B612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3DB3E-8979-812B-85D4-6EBE91E12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851B-7E02-4C57-85BF-6F466D8AE6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9721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357FE-FD7E-7061-78BE-88CAD3DC2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CC188-11AB-07E0-A0EA-0A476946E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E1E7E-7175-CA43-9B05-D1056005A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4D3BB-CD20-41EC-B975-EC211AF02C69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0E360-9F1C-E2D1-150C-5F4BFA02C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86411-EC43-F176-BB48-712B61379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851B-7E02-4C57-85BF-6F466D8AE6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993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9A3EF-1FEB-A825-C651-A5C16D941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45D77-21C6-0B81-5047-BCA758E363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2AE1A4-79D4-92F5-3F59-D9D626F88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DD9D4F-F703-C1F0-6F30-A1DB7C3DC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4D3BB-CD20-41EC-B975-EC211AF02C69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055648-4552-A969-9B1C-562BFBBA2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60664-3F21-1DBF-9DB5-312042F0E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851B-7E02-4C57-85BF-6F466D8AE6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8628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A29BB-9DD8-6C55-8ACB-3269951DF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13D5F-7A74-433E-80FE-D45C26D58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BCC42-5A92-57A3-97C6-620D6DCCE0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DC0249-2F1F-1A82-668D-060E776761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CC491C-D13D-E133-C594-0459C39300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107150-6590-38D0-5E72-0CE444C2A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4D3BB-CD20-41EC-B975-EC211AF02C69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2AFDBF-68DA-0A12-24C9-165A5A117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A3E91E-A79D-950E-D386-3C1C3614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851B-7E02-4C57-85BF-6F466D8AE6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906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812AB-891F-E6CA-D0E2-C8F14B4FD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8B0B3C-625E-0855-3892-EF93D9DBB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4D3BB-CD20-41EC-B975-EC211AF02C69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39F9DA-C59E-5162-F213-83171B99E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6E672D-C2B9-CBDE-CA05-F524C1DCA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851B-7E02-4C57-85BF-6F466D8AE6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845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7D5A92-1B12-B906-CED8-6DBE40DA7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4D3BB-CD20-41EC-B975-EC211AF02C69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C025BE-B197-E462-F43B-FCE82D15A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E0AEA6-21D6-6586-3087-77C7061F6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851B-7E02-4C57-85BF-6F466D8AE6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4863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0A4DE-322F-CD01-DABF-CCE85A2F9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8A659-E4EA-1D59-B6E9-FE9F399F3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27A68C-A580-CF75-ED10-3E7C6E966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D1584E-A6FD-8D42-0486-1DF6D2E68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4D3BB-CD20-41EC-B975-EC211AF02C69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79653A-94AA-2DFC-2490-6CAB9F6DD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D4E7B-DC14-F167-CBCC-2B1037D3B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851B-7E02-4C57-85BF-6F466D8AE6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8495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4CFEE-5A40-C695-0981-B854499D9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68D55E-7CE6-83FC-27D9-9F328544CF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97142E-6C71-70F0-2409-B9532BED0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7BC00-07F7-F8CE-C7FD-B5C25F13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4D3BB-CD20-41EC-B975-EC211AF02C69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128CEB-BEF2-6103-EFEE-D6F3F8C8B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B7A49F-708F-D687-161F-D128B2396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851B-7E02-4C57-85BF-6F466D8AE6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901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D6F2A0-D5B1-A94F-F991-369232FF1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C6F79-C424-2CA6-E2B7-EA0F9C767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9BA42-21AF-69CF-0D01-9CF2415523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4D3BB-CD20-41EC-B975-EC211AF02C69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FB7D2-9841-F91A-C5C1-EE85E7051D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F8644-1304-B2E1-89E6-A44BD5280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E851B-7E02-4C57-85BF-6F466D8AE67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239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customXml" Target="../ink/ink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0EAE6-DB07-E36D-C227-F403E7716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6B842-4015-C850-4786-649231253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>
                <a:latin typeface="Algerian" panose="04020705040A02060702" pitchFamily="82" charset="0"/>
              </a:rPr>
              <a:t>CHANGES IN THE LYMPHOID NEOPLASMS : who 5</a:t>
            </a:r>
            <a:r>
              <a:rPr lang="en-IN" baseline="30000" dirty="0">
                <a:latin typeface="Algerian" panose="04020705040A02060702" pitchFamily="82" charset="0"/>
              </a:rPr>
              <a:t>th</a:t>
            </a:r>
            <a:r>
              <a:rPr lang="en-IN" dirty="0">
                <a:latin typeface="Algerian" panose="04020705040A02060702" pitchFamily="82" charset="0"/>
              </a:rPr>
              <a:t> edition</a:t>
            </a:r>
          </a:p>
          <a:p>
            <a:pPr marL="0" indent="0">
              <a:buNone/>
            </a:pPr>
            <a:endParaRPr lang="en-IN" dirty="0">
              <a:latin typeface="Algerian" panose="04020705040A02060702" pitchFamily="82" charset="0"/>
            </a:endParaRPr>
          </a:p>
          <a:p>
            <a:pPr marL="0" indent="0">
              <a:buNone/>
            </a:pPr>
            <a:endParaRPr lang="en-IN" dirty="0">
              <a:latin typeface="Algerian" panose="04020705040A02060702" pitchFamily="82" charset="0"/>
            </a:endParaRPr>
          </a:p>
          <a:p>
            <a:pPr marL="0" indent="0">
              <a:buNone/>
            </a:pPr>
            <a:endParaRPr lang="en-IN" dirty="0"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IN" dirty="0">
                <a:latin typeface="Algerian" panose="04020705040A02060702" pitchFamily="82" charset="0"/>
              </a:rPr>
              <a:t>Presenter- DR swastika Padmapati</a:t>
            </a:r>
          </a:p>
          <a:p>
            <a:pPr marL="0" indent="0">
              <a:buNone/>
            </a:pPr>
            <a:r>
              <a:rPr lang="en-IN" dirty="0" err="1">
                <a:latin typeface="Algerian" panose="04020705040A02060702" pitchFamily="82" charset="0"/>
              </a:rPr>
              <a:t>Moderater</a:t>
            </a:r>
            <a:r>
              <a:rPr lang="en-IN" dirty="0">
                <a:latin typeface="Algerian" panose="04020705040A02060702" pitchFamily="82" charset="0"/>
              </a:rPr>
              <a:t>- </a:t>
            </a:r>
            <a:r>
              <a:rPr lang="en-IN" dirty="0" err="1">
                <a:latin typeface="Algerian" panose="04020705040A02060702" pitchFamily="82" charset="0"/>
              </a:rPr>
              <a:t>dr</a:t>
            </a:r>
            <a:r>
              <a:rPr lang="en-IN" dirty="0">
                <a:latin typeface="Algerian" panose="04020705040A02060702" pitchFamily="82" charset="0"/>
              </a:rPr>
              <a:t> </a:t>
            </a:r>
            <a:r>
              <a:rPr lang="en-IN" dirty="0" err="1">
                <a:latin typeface="Algerian" panose="04020705040A02060702" pitchFamily="82" charset="0"/>
              </a:rPr>
              <a:t>bhavna</a:t>
            </a:r>
            <a:r>
              <a:rPr lang="en-IN" dirty="0">
                <a:latin typeface="Algerian" panose="04020705040A02060702" pitchFamily="82" charset="0"/>
              </a:rPr>
              <a:t> </a:t>
            </a:r>
            <a:r>
              <a:rPr lang="en-IN" dirty="0" err="1">
                <a:latin typeface="Algerian" panose="04020705040A02060702" pitchFamily="82" charset="0"/>
              </a:rPr>
              <a:t>jha</a:t>
            </a:r>
            <a:endParaRPr lang="en-IN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986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D1423-3E6A-F19D-9E82-F30451BA8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34EFB-C57A-54D0-BA74-4BACB9AFF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985"/>
            <a:ext cx="10515600" cy="4351338"/>
          </a:xfrm>
        </p:spPr>
        <p:txBody>
          <a:bodyPr/>
          <a:lstStyle/>
          <a:p>
            <a:r>
              <a:rPr lang="en-US" dirty="0"/>
              <a:t>The term “</a:t>
            </a:r>
            <a:r>
              <a:rPr lang="en-US" dirty="0">
                <a:solidFill>
                  <a:schemeClr val="accent1"/>
                </a:solidFill>
              </a:rPr>
              <a:t>Splenic B cell lymphoma/ leukemia with prominent nucleoli</a:t>
            </a:r>
            <a:r>
              <a:rPr lang="en-US" dirty="0"/>
              <a:t>” now replaces “hairy cell leukemia variant” and “ CD5 negative B cell prolymphocytic leukemia.”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negative for HCL markers- CD25, AnnexinA1, TRAP and CD123.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08808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7938A-FFAF-CE70-A210-09CA24CA6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7035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BB5C80C-7A46-FAE4-7263-400C4036C1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843279"/>
            <a:ext cx="8534525" cy="5649595"/>
          </a:xfrm>
        </p:spPr>
      </p:pic>
    </p:spTree>
    <p:extLst>
      <p:ext uri="{BB962C8B-B14F-4D97-AF65-F5344CB8AC3E}">
        <p14:creationId xmlns:p14="http://schemas.microsoft.com/office/powerpoint/2010/main" val="3171192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FCAD-4BA4-738C-7751-971EA703A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6875"/>
          </a:xfrm>
        </p:spPr>
        <p:txBody>
          <a:bodyPr>
            <a:normAutofit fontScale="90000"/>
          </a:bodyPr>
          <a:lstStyle/>
          <a:p>
            <a:r>
              <a:rPr lang="en-IN" dirty="0"/>
              <a:t>MARGINAL ZONE LYMPHOMAS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C1EA2-3646-22FC-E35E-CD0AC4BF4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4080"/>
            <a:ext cx="10515600" cy="5282883"/>
          </a:xfrm>
        </p:spPr>
        <p:txBody>
          <a:bodyPr/>
          <a:lstStyle/>
          <a:p>
            <a:r>
              <a:rPr lang="en-IN" dirty="0">
                <a:solidFill>
                  <a:schemeClr val="accent1"/>
                </a:solidFill>
              </a:rPr>
              <a:t>Paediatric  nodal marginal zone lymphoma  </a:t>
            </a:r>
            <a:r>
              <a:rPr lang="en-IN" dirty="0">
                <a:solidFill>
                  <a:schemeClr val="tx2"/>
                </a:solidFill>
              </a:rPr>
              <a:t>gets upgraded to a separate entity.</a:t>
            </a:r>
          </a:p>
          <a:p>
            <a:pPr marL="0" indent="0">
              <a:buNone/>
            </a:pPr>
            <a:endParaRPr lang="en-IN" dirty="0">
              <a:solidFill>
                <a:schemeClr val="tx2"/>
              </a:solidFill>
            </a:endParaRPr>
          </a:p>
          <a:p>
            <a:r>
              <a:rPr lang="en-IN" dirty="0">
                <a:solidFill>
                  <a:schemeClr val="accent1"/>
                </a:solidFill>
              </a:rPr>
              <a:t>Primary cutaneous marginal zone lymphoma </a:t>
            </a:r>
            <a:r>
              <a:rPr lang="en-IN" dirty="0">
                <a:solidFill>
                  <a:schemeClr val="tx2"/>
                </a:solidFill>
              </a:rPr>
              <a:t>– a separate entity.</a:t>
            </a:r>
          </a:p>
          <a:p>
            <a:pPr marL="0" indent="0">
              <a:buNone/>
            </a:pPr>
            <a:endParaRPr lang="en-IN" dirty="0">
              <a:solidFill>
                <a:schemeClr val="tx2"/>
              </a:solidFill>
            </a:endParaRPr>
          </a:p>
          <a:p>
            <a:r>
              <a:rPr lang="en-IN" dirty="0">
                <a:solidFill>
                  <a:schemeClr val="tx2"/>
                </a:solidFill>
              </a:rPr>
              <a:t>More emphasis on cytogenetic and mutational profiles and on anatomic sites.</a:t>
            </a:r>
          </a:p>
        </p:txBody>
      </p:sp>
    </p:spTree>
    <p:extLst>
      <p:ext uri="{BB962C8B-B14F-4D97-AF65-F5344CB8AC3E}">
        <p14:creationId xmlns:p14="http://schemas.microsoft.com/office/powerpoint/2010/main" val="1288079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4DFAE-D08E-4EA9-7BA9-38C8298D4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8635"/>
          </a:xfrm>
        </p:spPr>
        <p:txBody>
          <a:bodyPr>
            <a:normAutofit fontScale="90000"/>
          </a:bodyPr>
          <a:lstStyle/>
          <a:p>
            <a:r>
              <a:rPr lang="en-IN" dirty="0"/>
              <a:t>FOLLICULAR LYMPHOMA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B1429-2A84-502B-2805-65E53429F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7760"/>
            <a:ext cx="10515600" cy="5049203"/>
          </a:xfrm>
        </p:spPr>
        <p:txBody>
          <a:bodyPr/>
          <a:lstStyle/>
          <a:p>
            <a:r>
              <a:rPr lang="en-IN" u="sng" dirty="0">
                <a:solidFill>
                  <a:schemeClr val="tx2"/>
                </a:solidFill>
              </a:rPr>
              <a:t>CLASSIC FOLLICULAR LYMPHOMA- </a:t>
            </a:r>
            <a:r>
              <a:rPr lang="en-IN" dirty="0"/>
              <a:t>composed of centrocytes and </a:t>
            </a:r>
            <a:r>
              <a:rPr lang="en-IN" dirty="0" err="1"/>
              <a:t>centroblasts</a:t>
            </a:r>
            <a:r>
              <a:rPr lang="en-IN" dirty="0"/>
              <a:t> and harbour t (14:18) associated with IGH::BCL2 fusion.</a:t>
            </a:r>
          </a:p>
          <a:p>
            <a:r>
              <a:rPr lang="en-IN" u="sng" dirty="0">
                <a:solidFill>
                  <a:schemeClr val="tx2"/>
                </a:solidFill>
              </a:rPr>
              <a:t>FOLLICULAR LARGE B CELL LYMPHOMA</a:t>
            </a:r>
          </a:p>
          <a:p>
            <a:r>
              <a:rPr lang="en-IN" u="sng" dirty="0">
                <a:solidFill>
                  <a:schemeClr val="tx2"/>
                </a:solidFill>
              </a:rPr>
              <a:t>FOLLICULAR LYMPHOMA WITH UNCOMMON FEATURES</a:t>
            </a:r>
            <a:r>
              <a:rPr lang="en-IN" u="sng" dirty="0"/>
              <a:t>.</a:t>
            </a:r>
          </a:p>
          <a:p>
            <a:endParaRPr lang="en-IN" u="sng" dirty="0"/>
          </a:p>
          <a:p>
            <a:pPr marL="0" indent="0">
              <a:buNone/>
            </a:pPr>
            <a:r>
              <a:rPr lang="en-IN" dirty="0">
                <a:solidFill>
                  <a:schemeClr val="accent4">
                    <a:lumMod val="50000"/>
                  </a:schemeClr>
                </a:solidFill>
              </a:rPr>
              <a:t>Grading of follicular lymphoma , which is only pertinent to classic follicular lymphoma is no longer mandatory.</a:t>
            </a:r>
          </a:p>
        </p:txBody>
      </p:sp>
    </p:spTree>
    <p:extLst>
      <p:ext uri="{BB962C8B-B14F-4D97-AF65-F5344CB8AC3E}">
        <p14:creationId xmlns:p14="http://schemas.microsoft.com/office/powerpoint/2010/main" val="4075384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54014-B04E-1ED3-493D-BA0D6B3B3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E662C-92E6-2D9A-9956-564033421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7760"/>
            <a:ext cx="10515600" cy="5049203"/>
          </a:xfrm>
        </p:spPr>
        <p:txBody>
          <a:bodyPr/>
          <a:lstStyle/>
          <a:p>
            <a:r>
              <a:rPr lang="en-IN" dirty="0"/>
              <a:t>The newly introduced subtype – </a:t>
            </a:r>
            <a:r>
              <a:rPr lang="en-IN" dirty="0" err="1"/>
              <a:t>uFL</a:t>
            </a:r>
            <a:r>
              <a:rPr lang="en-IN" dirty="0"/>
              <a:t> includes two subsets.</a:t>
            </a:r>
          </a:p>
          <a:p>
            <a:r>
              <a:rPr lang="en-IN" dirty="0"/>
              <a:t>1) </a:t>
            </a:r>
            <a:r>
              <a:rPr lang="en-IN" dirty="0" err="1">
                <a:solidFill>
                  <a:schemeClr val="accent1"/>
                </a:solidFill>
              </a:rPr>
              <a:t>blastoid</a:t>
            </a:r>
            <a:r>
              <a:rPr lang="en-IN" dirty="0">
                <a:solidFill>
                  <a:schemeClr val="accent1"/>
                </a:solidFill>
              </a:rPr>
              <a:t> or large centrocyte variant</a:t>
            </a:r>
            <a:r>
              <a:rPr lang="en-IN" dirty="0">
                <a:sym typeface="Wingdings" panose="05000000000000000000" pitchFamily="2" charset="2"/>
              </a:rPr>
              <a:t></a:t>
            </a:r>
            <a:r>
              <a:rPr lang="en-IN" dirty="0"/>
              <a:t> inferior survival</a:t>
            </a:r>
          </a:p>
          <a:p>
            <a:r>
              <a:rPr lang="en-IN" dirty="0"/>
              <a:t>2)</a:t>
            </a:r>
            <a:r>
              <a:rPr lang="en-IN" dirty="0">
                <a:solidFill>
                  <a:schemeClr val="accent1"/>
                </a:solidFill>
              </a:rPr>
              <a:t>FL with a predominant diffuse growth </a:t>
            </a:r>
            <a:r>
              <a:rPr lang="en-IN" dirty="0" err="1">
                <a:solidFill>
                  <a:schemeClr val="accent1"/>
                </a:solidFill>
              </a:rPr>
              <a:t>pattern</a:t>
            </a:r>
            <a:r>
              <a:rPr lang="en-IN" dirty="0" err="1">
                <a:sym typeface="Wingdings" panose="05000000000000000000" pitchFamily="2" charset="2"/>
              </a:rPr>
              <a:t>large</a:t>
            </a:r>
            <a:r>
              <a:rPr lang="en-IN" dirty="0">
                <a:sym typeface="Wingdings" panose="05000000000000000000" pitchFamily="2" charset="2"/>
              </a:rPr>
              <a:t> inguinal tumour;</a:t>
            </a:r>
          </a:p>
          <a:p>
            <a:pPr marL="0" indent="0">
              <a:buNone/>
            </a:pPr>
            <a:r>
              <a:rPr lang="en-IN" dirty="0">
                <a:sym typeface="Wingdings" panose="05000000000000000000" pitchFamily="2" charset="2"/>
              </a:rPr>
              <a:t>    IGH::BCL2- ABSENT</a:t>
            </a:r>
          </a:p>
          <a:p>
            <a:pPr marL="0" indent="0">
              <a:buNone/>
            </a:pPr>
            <a:r>
              <a:rPr lang="en-IN" dirty="0">
                <a:sym typeface="Wingdings" panose="05000000000000000000" pitchFamily="2" charset="2"/>
              </a:rPr>
              <a:t>    CD23+</a:t>
            </a:r>
          </a:p>
          <a:p>
            <a:pPr marL="0" indent="0">
              <a:buNone/>
            </a:pPr>
            <a:r>
              <a:rPr lang="en-IN" dirty="0">
                <a:sym typeface="Wingdings" panose="05000000000000000000" pitchFamily="2" charset="2"/>
              </a:rPr>
              <a:t>    STAT6 mutation+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4852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58953-4E4B-7470-5A44-589DBE2F6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960" y="375285"/>
            <a:ext cx="10515600" cy="427355"/>
          </a:xfrm>
        </p:spPr>
        <p:txBody>
          <a:bodyPr>
            <a:normAutofit fontScale="90000"/>
          </a:bodyPr>
          <a:lstStyle/>
          <a:p>
            <a:r>
              <a:rPr lang="en-IN" sz="4000" dirty="0"/>
              <a:t>MANTLE CELL LYMPHOMA-</a:t>
            </a:r>
            <a:r>
              <a:rPr lang="en-IN" sz="4000" dirty="0">
                <a:solidFill>
                  <a:schemeClr val="accent1">
                    <a:lumMod val="75000"/>
                  </a:schemeClr>
                </a:solidFill>
              </a:rPr>
              <a:t>improved risk stratification</a:t>
            </a:r>
            <a:r>
              <a:rPr lang="en-IN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BA458-09D5-776B-5166-878DCE107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6320"/>
            <a:ext cx="10515600" cy="5140643"/>
          </a:xfrm>
        </p:spPr>
        <p:txBody>
          <a:bodyPr/>
          <a:lstStyle/>
          <a:p>
            <a:r>
              <a:rPr lang="en-IN" dirty="0"/>
              <a:t>IN SITU MANTLE CELL NEOPLASM- rare , represents colonization of mantle zones of lymphoid follicles by B cells carrying an IG::CCND1 fusion.</a:t>
            </a:r>
          </a:p>
          <a:p>
            <a:r>
              <a:rPr lang="en-IN" dirty="0"/>
              <a:t>Occasional </a:t>
            </a:r>
            <a:r>
              <a:rPr lang="en-IN" dirty="0" err="1"/>
              <a:t>cases</a:t>
            </a:r>
            <a:r>
              <a:rPr lang="en-IN" dirty="0" err="1">
                <a:sym typeface="Wingdings" panose="05000000000000000000" pitchFamily="2" charset="2"/>
              </a:rPr>
              <a:t>cryptic</a:t>
            </a:r>
            <a:r>
              <a:rPr lang="en-IN" dirty="0">
                <a:sym typeface="Wingdings" panose="05000000000000000000" pitchFamily="2" charset="2"/>
              </a:rPr>
              <a:t> </a:t>
            </a:r>
            <a:r>
              <a:rPr lang="en-IN" dirty="0" err="1">
                <a:sym typeface="Wingdings" panose="05000000000000000000" pitchFamily="2" charset="2"/>
              </a:rPr>
              <a:t>reaarangements</a:t>
            </a:r>
            <a:r>
              <a:rPr lang="en-IN" dirty="0">
                <a:sym typeface="Wingdings" panose="05000000000000000000" pitchFamily="2" charset="2"/>
              </a:rPr>
              <a:t> of IGK or IGL enhancers with CCND1</a:t>
            </a:r>
            <a:endParaRPr lang="en-IN" dirty="0"/>
          </a:p>
          <a:p>
            <a:r>
              <a:rPr lang="en-IN" dirty="0"/>
              <a:t>Non nodal MCL- Lack of SOX11 expression,</a:t>
            </a:r>
          </a:p>
          <a:p>
            <a:pPr marL="0" indent="0">
              <a:buNone/>
            </a:pPr>
            <a:r>
              <a:rPr lang="en-IN" dirty="0"/>
              <a:t>                                 low Ki67</a:t>
            </a:r>
          </a:p>
          <a:p>
            <a:pPr marL="0" indent="0">
              <a:buNone/>
            </a:pPr>
            <a:r>
              <a:rPr lang="en-IN" dirty="0"/>
              <a:t>                                 higher somatic hypermutation</a:t>
            </a:r>
          </a:p>
          <a:p>
            <a:pPr marL="0" indent="0">
              <a:buNone/>
            </a:pPr>
            <a:r>
              <a:rPr lang="en-IN" dirty="0"/>
              <a:t>                                 lack of CD5 expression.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89022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22368-5967-DC82-6EAB-75AFE5BD5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9435"/>
          </a:xfrm>
        </p:spPr>
        <p:txBody>
          <a:bodyPr>
            <a:normAutofit fontScale="90000"/>
          </a:bodyPr>
          <a:lstStyle/>
          <a:p>
            <a:r>
              <a:rPr lang="en-IN" dirty="0"/>
              <a:t>LARGE B CELL LYMPHOMAS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85E8B-6E61-56AD-ADEF-805A273F7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8880"/>
            <a:ext cx="10515600" cy="4978083"/>
          </a:xfrm>
        </p:spPr>
        <p:txBody>
          <a:bodyPr/>
          <a:lstStyle/>
          <a:p>
            <a:r>
              <a:rPr lang="en-IN" dirty="0"/>
              <a:t>DIFFUSE LARGE B CELL LYMPHOMA, NOS- Two main subtypes</a:t>
            </a:r>
          </a:p>
          <a:p>
            <a:pPr marL="0" indent="0">
              <a:buNone/>
            </a:pPr>
            <a:r>
              <a:rPr lang="en-IN" dirty="0"/>
              <a:t>1)</a:t>
            </a:r>
            <a:r>
              <a:rPr lang="en-IN" dirty="0">
                <a:solidFill>
                  <a:schemeClr val="accent1"/>
                </a:solidFill>
              </a:rPr>
              <a:t>Germinal centre B cell like(GCB) subtype</a:t>
            </a:r>
            <a:r>
              <a:rPr lang="en-IN" dirty="0"/>
              <a:t>: enriched for IGH::BCL2  </a:t>
            </a:r>
          </a:p>
          <a:p>
            <a:pPr marL="0" indent="0">
              <a:buNone/>
            </a:pPr>
            <a:r>
              <a:rPr lang="en-IN" dirty="0"/>
              <a:t>2</a:t>
            </a:r>
            <a:r>
              <a:rPr lang="en-IN" dirty="0">
                <a:solidFill>
                  <a:schemeClr val="accent1"/>
                </a:solidFill>
              </a:rPr>
              <a:t>) Activated B cell Like(ABC) subtype</a:t>
            </a:r>
            <a:r>
              <a:rPr lang="en-IN" dirty="0"/>
              <a:t>:IRF4/MUM1,MYD88</a:t>
            </a:r>
          </a:p>
          <a:p>
            <a:pPr marL="0" indent="0">
              <a:buNone/>
            </a:pPr>
            <a:r>
              <a:rPr lang="en-IN" dirty="0"/>
              <a:t> </a:t>
            </a:r>
          </a:p>
          <a:p>
            <a:r>
              <a:rPr lang="en-IN" dirty="0"/>
              <a:t>WHO HAEM5  recognises 17 specific entities as large B cell lymphomas.</a:t>
            </a:r>
          </a:p>
        </p:txBody>
      </p:sp>
    </p:spTree>
    <p:extLst>
      <p:ext uri="{BB962C8B-B14F-4D97-AF65-F5344CB8AC3E}">
        <p14:creationId xmlns:p14="http://schemas.microsoft.com/office/powerpoint/2010/main" val="2390495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59D94-39A1-5F68-961C-1AE7DFB78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835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743B4D5-537B-B3E4-C317-56A47D6B6A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3241" y="243841"/>
            <a:ext cx="10805159" cy="6249034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6F446A9-74F1-8E49-7849-DB7145F4E80B}"/>
                  </a:ext>
                </a:extLst>
              </p14:cNvPr>
              <p14:cNvContentPartPr/>
              <p14:nvPr/>
            </p14:nvContentPartPr>
            <p14:xfrm>
              <a:off x="822720" y="4377920"/>
              <a:ext cx="4032720" cy="626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6F446A9-74F1-8E49-7849-DB7145F4E80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8720" y="4270280"/>
                <a:ext cx="4140360" cy="27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3D13632-6C59-83B5-36A3-364F6682F8A1}"/>
                  </a:ext>
                </a:extLst>
              </p14:cNvPr>
              <p14:cNvContentPartPr/>
              <p14:nvPr/>
            </p14:nvContentPartPr>
            <p14:xfrm>
              <a:off x="782400" y="2132960"/>
              <a:ext cx="3524760" cy="72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3D13632-6C59-83B5-36A3-364F6682F8A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28400" y="2024960"/>
                <a:ext cx="3632400" cy="28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11698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870DA-5273-591C-2AE1-A1E36805E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/>
              <a:t>LARGE  B CELL LYMPHOMAS OF IMMUNOPRIVELEGED SITES.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DFB35-DA68-E92F-60C6-8966D157C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new umbrella  term introduced for aggressive B cell lymphomas that arise as primary </a:t>
            </a:r>
            <a:r>
              <a:rPr lang="en-IN" dirty="0" err="1"/>
              <a:t>tumors</a:t>
            </a:r>
            <a:r>
              <a:rPr lang="en-IN" dirty="0"/>
              <a:t> in the CNS, the vitreoretinal compartment and the testes of the immunocompetent patients. </a:t>
            </a:r>
          </a:p>
          <a:p>
            <a:endParaRPr lang="en-IN" dirty="0"/>
          </a:p>
          <a:p>
            <a:r>
              <a:rPr lang="en-IN" dirty="0"/>
              <a:t>They arise in immune sanctuaries created by their respective anatomical structures( the blood brain, blood retinal and blood testicular barriers), and immune regulation system within their respective primary sites. </a:t>
            </a:r>
          </a:p>
        </p:txBody>
      </p:sp>
    </p:spTree>
    <p:extLst>
      <p:ext uri="{BB962C8B-B14F-4D97-AF65-F5344CB8AC3E}">
        <p14:creationId xmlns:p14="http://schemas.microsoft.com/office/powerpoint/2010/main" val="786982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4D648-B33C-B924-C25C-9CA8781AC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r>
              <a:rPr lang="en-IN" dirty="0"/>
              <a:t>FLUID ASSOCIATED LARGE B CELL LYMPHOMAS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BF582-3873-7523-567C-4C3BEC27F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6640"/>
            <a:ext cx="10515600" cy="5120323"/>
          </a:xfrm>
        </p:spPr>
        <p:txBody>
          <a:bodyPr/>
          <a:lstStyle/>
          <a:p>
            <a:r>
              <a:rPr lang="en-IN" dirty="0"/>
              <a:t>Distinct from Primary Effusion lymphomas. 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Adults, predominantly elderly </a:t>
            </a:r>
            <a:r>
              <a:rPr lang="en-IN" u="sng" dirty="0"/>
              <a:t>without underlying immunodeficiency, </a:t>
            </a:r>
            <a:r>
              <a:rPr lang="en-IN" dirty="0"/>
              <a:t>who present with exclusive involvement of body cavities, most commonly the pleural cavity.</a:t>
            </a:r>
          </a:p>
          <a:p>
            <a:endParaRPr lang="en-IN" dirty="0"/>
          </a:p>
          <a:p>
            <a:r>
              <a:rPr lang="en-IN" dirty="0"/>
              <a:t>Frequently have an underlying condition- Chronic heart failure, renal failure ,protein losing enteropathy or liver failure. </a:t>
            </a:r>
          </a:p>
          <a:p>
            <a:endParaRPr lang="en-IN" dirty="0"/>
          </a:p>
          <a:p>
            <a:r>
              <a:rPr lang="en-IN" dirty="0"/>
              <a:t>KSHV/HHV – negative: EBV – positive in 13-30% cases.</a:t>
            </a:r>
          </a:p>
          <a:p>
            <a:endParaRPr lang="en-IN" u="sng" dirty="0"/>
          </a:p>
        </p:txBody>
      </p:sp>
    </p:spTree>
    <p:extLst>
      <p:ext uri="{BB962C8B-B14F-4D97-AF65-F5344CB8AC3E}">
        <p14:creationId xmlns:p14="http://schemas.microsoft.com/office/powerpoint/2010/main" val="2546308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21C5A14-BFE2-C331-97C0-E1F8B0E00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44F0BC-BEB3-E1F8-046B-F861EFE37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WHO-HAEM5 applies a hierarchical system for classification.</a:t>
            </a:r>
          </a:p>
          <a:p>
            <a:r>
              <a:rPr lang="en-US" dirty="0"/>
              <a:t>It  </a:t>
            </a:r>
            <a:r>
              <a:rPr lang="en-US" dirty="0" err="1"/>
              <a:t>organises</a:t>
            </a:r>
            <a:r>
              <a:rPr lang="en-US" dirty="0"/>
              <a:t>  diseases in  increasing order of specification.</a:t>
            </a:r>
          </a:p>
          <a:p>
            <a:r>
              <a:rPr lang="en-US" dirty="0">
                <a:solidFill>
                  <a:schemeClr val="accent1"/>
                </a:solidFill>
              </a:rPr>
              <a:t>Category</a:t>
            </a:r>
            <a:r>
              <a:rPr lang="en-US" dirty="0"/>
              <a:t>;(mature B cell)</a:t>
            </a:r>
          </a:p>
          <a:p>
            <a:r>
              <a:rPr lang="en-US" dirty="0">
                <a:solidFill>
                  <a:schemeClr val="accent1"/>
                </a:solidFill>
              </a:rPr>
              <a:t>Family/class</a:t>
            </a:r>
            <a:r>
              <a:rPr lang="en-US" dirty="0"/>
              <a:t>(large B  cell lymphoma)</a:t>
            </a:r>
          </a:p>
          <a:p>
            <a:r>
              <a:rPr lang="en-US" dirty="0">
                <a:solidFill>
                  <a:schemeClr val="accent1"/>
                </a:solidFill>
              </a:rPr>
              <a:t>Entity /type</a:t>
            </a:r>
            <a:r>
              <a:rPr lang="en-US" dirty="0"/>
              <a:t>(diffuse large B cell lymphoma ,not otherwise specified)</a:t>
            </a:r>
          </a:p>
          <a:p>
            <a:r>
              <a:rPr lang="en-US" dirty="0">
                <a:solidFill>
                  <a:schemeClr val="accent1"/>
                </a:solidFill>
              </a:rPr>
              <a:t>Subtype</a:t>
            </a:r>
            <a:r>
              <a:rPr lang="en-US" dirty="0"/>
              <a:t>( Diffuse  Large B  cell Lymphoma, not other wise specified , germinal </a:t>
            </a:r>
            <a:r>
              <a:rPr lang="en-US" dirty="0" err="1"/>
              <a:t>centre</a:t>
            </a:r>
            <a:r>
              <a:rPr lang="en-US" dirty="0"/>
              <a:t> B cell like)</a:t>
            </a:r>
          </a:p>
          <a:p>
            <a:endParaRPr lang="en-US" dirty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58767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A907B-65FB-A2CE-984B-D18CD2929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75"/>
          </a:xfrm>
        </p:spPr>
        <p:txBody>
          <a:bodyPr>
            <a:normAutofit fontScale="90000"/>
          </a:bodyPr>
          <a:lstStyle/>
          <a:p>
            <a:r>
              <a:rPr lang="en-IN" dirty="0"/>
              <a:t>MEDIASTINAL GREY ZONE LYMPHOMA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5E717-E373-711B-851F-CD321B522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4856163"/>
          </a:xfrm>
        </p:spPr>
        <p:txBody>
          <a:bodyPr/>
          <a:lstStyle/>
          <a:p>
            <a:r>
              <a:rPr lang="en-IN" dirty="0"/>
              <a:t>B cell lymphoma with overlapping features between primary mediastinal B cell lymphoma and classic Hodgkin’s lymphoma.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3600" dirty="0"/>
              <a:t>BURKITT LYMPHOMA- 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From endemic, sporadic and immunodeficiency associated to </a:t>
            </a:r>
          </a:p>
          <a:p>
            <a:pPr marL="0" indent="0">
              <a:buNone/>
            </a:pPr>
            <a:r>
              <a:rPr lang="en-IN" dirty="0">
                <a:solidFill>
                  <a:schemeClr val="accent1"/>
                </a:solidFill>
              </a:rPr>
              <a:t>EBV positive and EBV negative Burkitt lymphoma</a:t>
            </a:r>
            <a:r>
              <a:rPr lang="en-IN" dirty="0">
                <a:solidFill>
                  <a:schemeClr val="accent6"/>
                </a:solidFill>
              </a:rPr>
              <a:t>.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062747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806D0-0D9A-8CD4-F47A-D115E10F0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7995"/>
          </a:xfrm>
        </p:spPr>
        <p:txBody>
          <a:bodyPr>
            <a:noAutofit/>
          </a:bodyPr>
          <a:lstStyle/>
          <a:p>
            <a:r>
              <a:rPr lang="en-IN" sz="3200" dirty="0"/>
              <a:t>LYMPHOID PROLIFERATION AND LYMPHOMAS ASSOCIATED WITH IMMUNE DEFICIENCY AND DYSREGULATION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525A7-7912-7350-ED38-05C991565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8080"/>
            <a:ext cx="10515600" cy="5028883"/>
          </a:xfrm>
        </p:spPr>
        <p:txBody>
          <a:bodyPr/>
          <a:lstStyle/>
          <a:p>
            <a:r>
              <a:rPr lang="en-IN" dirty="0"/>
              <a:t>The new standardised nomenclature builds on an integrated approach to diagnosis that combines all relevant data into a reporting system as follows- </a:t>
            </a:r>
          </a:p>
          <a:p>
            <a:pPr marL="514350" indent="-514350">
              <a:buAutoNum type="arabicParenR"/>
            </a:pPr>
            <a:r>
              <a:rPr lang="en-IN" dirty="0"/>
              <a:t>Histological diagnosis according to accepted criteria and terminology.</a:t>
            </a:r>
          </a:p>
          <a:p>
            <a:pPr marL="514350" indent="-514350">
              <a:buAutoNum type="arabicParenR"/>
            </a:pPr>
            <a:r>
              <a:rPr lang="en-IN" dirty="0"/>
              <a:t>The clinical setting/ immunodeficiency background.</a:t>
            </a:r>
          </a:p>
          <a:p>
            <a:pPr marL="514350" indent="-514350">
              <a:buAutoNum type="arabicParenR"/>
            </a:pPr>
            <a:r>
              <a:rPr lang="en-IN" dirty="0"/>
              <a:t>Presence or absence of one or more oncogenic virus(es).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>
                <a:solidFill>
                  <a:schemeClr val="accent1"/>
                </a:solidFill>
              </a:rPr>
              <a:t>Primary immunodeficiencies , associated with germline mutations have been renamed as “ INBORN ERRORS OF IMMUNITY”</a:t>
            </a:r>
          </a:p>
        </p:txBody>
      </p:sp>
    </p:spTree>
    <p:extLst>
      <p:ext uri="{BB962C8B-B14F-4D97-AF65-F5344CB8AC3E}">
        <p14:creationId xmlns:p14="http://schemas.microsoft.com/office/powerpoint/2010/main" val="951173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177BB-6303-A09A-74DA-DB53A8BF9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9274"/>
          </a:xfrm>
        </p:spPr>
        <p:txBody>
          <a:bodyPr>
            <a:normAutofit fontScale="90000"/>
          </a:bodyPr>
          <a:lstStyle/>
          <a:p>
            <a:r>
              <a:rPr lang="en-IN" dirty="0"/>
              <a:t>HODGKINS LYMPHOMA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29E94-8DAA-55DA-D632-BE74699C1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lnSpcReduction="10000"/>
          </a:bodyPr>
          <a:lstStyle/>
          <a:p>
            <a:r>
              <a:rPr lang="en-IN" dirty="0"/>
              <a:t>WHO HAEM5 continues to list nodular lymphocyte predominant Hodgkin’s lymphoma under the family of Hodgkin’s lymphoma. </a:t>
            </a:r>
          </a:p>
          <a:p>
            <a:endParaRPr lang="en-IN" dirty="0"/>
          </a:p>
          <a:p>
            <a:r>
              <a:rPr lang="en-IN" dirty="0"/>
              <a:t>Caution to be </a:t>
            </a:r>
            <a:r>
              <a:rPr lang="en-IN" dirty="0" err="1"/>
              <a:t>excercised</a:t>
            </a:r>
            <a:r>
              <a:rPr lang="en-IN" dirty="0"/>
              <a:t> in immunodeficiency setting- </a:t>
            </a:r>
            <a:r>
              <a:rPr lang="en-IN" dirty="0">
                <a:solidFill>
                  <a:schemeClr val="accent2">
                    <a:lumMod val="50000"/>
                  </a:schemeClr>
                </a:solidFill>
              </a:rPr>
              <a:t>mimickers to be considered-nodal T follicular helper cell lymphomas and lymphoproliferative disorders arising in immunodeficiency/dysregulation settings that may contain EBV positive HRS like cells.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However NLPHL is more accurately called “</a:t>
            </a:r>
            <a:r>
              <a:rPr lang="en-IN" dirty="0">
                <a:solidFill>
                  <a:schemeClr val="accent1"/>
                </a:solidFill>
              </a:rPr>
              <a:t>NODULAR LYMPHOCYTE PREDOMINANT B CELL LYMPHOMA”</a:t>
            </a:r>
            <a:r>
              <a:rPr lang="en-IN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IN" dirty="0"/>
              <a:t>since the neoplastic cells have a functional B cell program.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79677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00C06-3486-382C-E391-8E1B3F14F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3115"/>
          </a:xfrm>
        </p:spPr>
        <p:txBody>
          <a:bodyPr>
            <a:noAutofit/>
          </a:bodyPr>
          <a:lstStyle/>
          <a:p>
            <a:r>
              <a:rPr lang="en-IN" sz="3600" dirty="0"/>
              <a:t>PLASMA CELL NEOPLASMS AND OTHER DISEASES WITH PARAPROTEINS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0FAB2-7757-8E30-8C00-0FEFACCFD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2720"/>
            <a:ext cx="10515600" cy="47342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NEW ENTITIES</a:t>
            </a:r>
          </a:p>
          <a:p>
            <a:r>
              <a:rPr lang="en-IN" dirty="0"/>
              <a:t> </a:t>
            </a:r>
            <a:r>
              <a:rPr lang="en-IN" dirty="0">
                <a:solidFill>
                  <a:schemeClr val="accent1"/>
                </a:solidFill>
              </a:rPr>
              <a:t>MGRS</a:t>
            </a:r>
            <a:r>
              <a:rPr lang="en-IN" dirty="0"/>
              <a:t>: Monoclonal gammopathy of renal significance</a:t>
            </a:r>
          </a:p>
          <a:p>
            <a:r>
              <a:rPr lang="en-IN" dirty="0">
                <a:solidFill>
                  <a:schemeClr val="accent1"/>
                </a:solidFill>
              </a:rPr>
              <a:t>CAD</a:t>
            </a:r>
            <a:r>
              <a:rPr lang="en-IN" dirty="0"/>
              <a:t>: cold agglutinin disease</a:t>
            </a:r>
          </a:p>
          <a:p>
            <a:r>
              <a:rPr lang="en-IN" dirty="0">
                <a:solidFill>
                  <a:schemeClr val="accent1"/>
                </a:solidFill>
              </a:rPr>
              <a:t>TEMPI </a:t>
            </a:r>
            <a:r>
              <a:rPr lang="en-IN" dirty="0" err="1">
                <a:solidFill>
                  <a:schemeClr val="accent1"/>
                </a:solidFill>
              </a:rPr>
              <a:t>SYNDROME</a:t>
            </a:r>
            <a:r>
              <a:rPr lang="en-IN" dirty="0" err="1"/>
              <a:t>:characterised</a:t>
            </a:r>
            <a:r>
              <a:rPr lang="en-IN" dirty="0"/>
              <a:t> by telangiectasias, elevated erythropoietin and erythrocytosis, monoclonal gammopathy, perinephric fluid collection and intrapulmonary shunting.</a:t>
            </a:r>
          </a:p>
          <a:p>
            <a:r>
              <a:rPr lang="en-IN" dirty="0">
                <a:solidFill>
                  <a:schemeClr val="accent1"/>
                </a:solidFill>
              </a:rPr>
              <a:t>AESOP SYNDROME- </a:t>
            </a:r>
            <a:r>
              <a:rPr lang="en-IN" dirty="0"/>
              <a:t>( Adenopathy and extensive skin patch overlying a plasmacytoma)</a:t>
            </a:r>
          </a:p>
          <a:p>
            <a:pPr marL="0" indent="0">
              <a:buNone/>
            </a:pPr>
            <a:r>
              <a:rPr lang="en-IN" dirty="0">
                <a:solidFill>
                  <a:schemeClr val="accent1"/>
                </a:solidFill>
              </a:rPr>
              <a:t>The skin biopsies show diffuse hyperplasia of dermal vessels with surrounding mucin.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049151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53DC9-6A9B-4DE3-7721-7CC8C7879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1355"/>
          </a:xfrm>
        </p:spPr>
        <p:txBody>
          <a:bodyPr>
            <a:normAutofit fontScale="90000"/>
          </a:bodyPr>
          <a:lstStyle/>
          <a:p>
            <a:r>
              <a:rPr lang="en-IN" dirty="0"/>
              <a:t>COLD AGGLUTININ DISEASE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822EC-AE90-9D03-2A88-D9AFAC076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9680"/>
            <a:ext cx="10515600" cy="4927283"/>
          </a:xfrm>
        </p:spPr>
        <p:txBody>
          <a:bodyPr/>
          <a:lstStyle/>
          <a:p>
            <a:r>
              <a:rPr lang="en-IN" dirty="0"/>
              <a:t>Autoimmune haemolytic anaemia mediated by monoclonal cold agglutinins and driven by an underlying </a:t>
            </a:r>
            <a:r>
              <a:rPr lang="en-IN" dirty="0" err="1"/>
              <a:t>clonlal</a:t>
            </a:r>
            <a:r>
              <a:rPr lang="en-IN" dirty="0"/>
              <a:t> B cell lymphoid proliferation not fulfilling criteria for a B cell lymphoma. </a:t>
            </a:r>
          </a:p>
          <a:p>
            <a:pPr marL="0" indent="0">
              <a:buNone/>
            </a:pPr>
            <a:r>
              <a:rPr lang="en-IN" dirty="0"/>
              <a:t>  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The risk stratification model for IgM MGUS and non- IgM MGUS  has been updated. </a:t>
            </a:r>
          </a:p>
          <a:p>
            <a:pPr marL="514350" indent="-514350">
              <a:buAutoNum type="arabicParenR"/>
            </a:pPr>
            <a:r>
              <a:rPr lang="en-IN" dirty="0"/>
              <a:t>An abnormal free light chain ratio</a:t>
            </a:r>
          </a:p>
          <a:p>
            <a:pPr marL="514350" indent="-514350">
              <a:buAutoNum type="arabicParenR"/>
            </a:pPr>
            <a:r>
              <a:rPr lang="en-IN" dirty="0"/>
              <a:t>IgA or IgM type MGUS </a:t>
            </a:r>
          </a:p>
          <a:p>
            <a:pPr marL="514350" indent="-514350">
              <a:buAutoNum type="arabicParenR"/>
            </a:pPr>
            <a:r>
              <a:rPr lang="en-IN" dirty="0"/>
              <a:t>Serum M protein value&gt;1.5g/dL.</a:t>
            </a:r>
          </a:p>
        </p:txBody>
      </p:sp>
    </p:spTree>
    <p:extLst>
      <p:ext uri="{BB962C8B-B14F-4D97-AF65-F5344CB8AC3E}">
        <p14:creationId xmlns:p14="http://schemas.microsoft.com/office/powerpoint/2010/main" val="18249137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E8E96-29AF-D0D5-FE44-E68028BB4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4555"/>
          </a:xfrm>
        </p:spPr>
        <p:txBody>
          <a:bodyPr>
            <a:normAutofit fontScale="90000"/>
          </a:bodyPr>
          <a:lstStyle/>
          <a:p>
            <a:r>
              <a:rPr lang="en-IN" dirty="0"/>
              <a:t>T- CELL and NK cell LYMPHOID PROLIFERATIONS AND LYMPHOMAS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F9055-7312-B9A4-AF76-676CFB806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9680"/>
            <a:ext cx="10515600" cy="4927283"/>
          </a:xfrm>
        </p:spPr>
        <p:txBody>
          <a:bodyPr/>
          <a:lstStyle/>
          <a:p>
            <a:r>
              <a:rPr lang="en-IN" dirty="0">
                <a:solidFill>
                  <a:schemeClr val="accent1"/>
                </a:solidFill>
              </a:rPr>
              <a:t>TUMOUR LIKE LESIONS WITH T CELL PREDOMINANCE </a:t>
            </a:r>
            <a:r>
              <a:rPr lang="en-IN" dirty="0"/>
              <a:t>: A new class of tumour like lesions; includes- </a:t>
            </a:r>
          </a:p>
          <a:p>
            <a:r>
              <a:rPr lang="en-IN" dirty="0"/>
              <a:t>1) indolent T lymphoblastic proliferation(ITLP)</a:t>
            </a:r>
          </a:p>
          <a:p>
            <a:r>
              <a:rPr lang="en-IN" dirty="0"/>
              <a:t>2)Kikuchi Fujimoto disease</a:t>
            </a:r>
          </a:p>
          <a:p>
            <a:r>
              <a:rPr lang="en-IN" dirty="0"/>
              <a:t>3) Autoimmune lymphoproliferative syndrome.</a:t>
            </a:r>
          </a:p>
          <a:p>
            <a:endParaRPr lang="en-IN" dirty="0"/>
          </a:p>
          <a:p>
            <a:r>
              <a:rPr lang="en-IN" dirty="0">
                <a:solidFill>
                  <a:schemeClr val="accent1"/>
                </a:solidFill>
              </a:rPr>
              <a:t>NK- LYMPHOBLASTIC LEUKEMIA/LYMPHOMA is considered a provisional entity in WHO-HAEM4R , is not separately listed in WHO- HAEM5, due to lack of clear cut and reliable diagnostic criteria, and lack of published information on NK cell associated antigens. </a:t>
            </a:r>
          </a:p>
        </p:txBody>
      </p:sp>
    </p:spTree>
    <p:extLst>
      <p:ext uri="{BB962C8B-B14F-4D97-AF65-F5344CB8AC3E}">
        <p14:creationId xmlns:p14="http://schemas.microsoft.com/office/powerpoint/2010/main" val="22331881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32BC6-540D-6CA0-82AE-C9EB6CA8E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dirty="0"/>
              <a:t>PRIMARY CUTANEOUS T CELL LYMPHOID PROLIFERATIONS AND LYMPHOMAS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6BC0A-4941-3AD4-E35B-C06817BF16F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trike="sngStrike" dirty="0"/>
              <a:t>CUTANEOUS PERIPHERAL T CELL LYMPHOMA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47BDCF-823C-26B2-A416-25D64231A4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IN" dirty="0">
                <a:solidFill>
                  <a:srgbClr val="0070C0"/>
                </a:solidFill>
              </a:rPr>
              <a:t>NEW ENTITIES- </a:t>
            </a:r>
          </a:p>
          <a:p>
            <a:r>
              <a:rPr lang="en-IN" dirty="0"/>
              <a:t>Primary cutaneous gamma/delta T cell lymphoma</a:t>
            </a:r>
          </a:p>
          <a:p>
            <a:r>
              <a:rPr lang="en-IN" dirty="0"/>
              <a:t>CD8 positive T cell lymphoproliferative disorder</a:t>
            </a:r>
          </a:p>
          <a:p>
            <a:r>
              <a:rPr lang="en-IN" dirty="0"/>
              <a:t>Acral CD8 positive T cell lymphoproliferative disorder </a:t>
            </a:r>
          </a:p>
          <a:p>
            <a:r>
              <a:rPr lang="en-IN" dirty="0"/>
              <a:t>CD4 positive small to medium </a:t>
            </a:r>
            <a:r>
              <a:rPr lang="en-IN" dirty="0" err="1"/>
              <a:t>Tcell</a:t>
            </a:r>
            <a:r>
              <a:rPr lang="en-IN" dirty="0"/>
              <a:t> lymphoproliferative disorder.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70353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22ABC-81D8-66E0-0AEB-E61C29513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dirty="0"/>
              <a:t>INTESTINAL T CELL AND NK CELL LYMPHOID PROLIFERATIONS AND LYMPHOMAS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82BCD8-065E-A912-F35D-6FB2E8017D8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N" strike="sngStrike" dirty="0"/>
              <a:t>INDOLENT T CELL LYMPHOPROLIFERATIVE DISORDER OF GI TRACT </a:t>
            </a:r>
          </a:p>
          <a:p>
            <a:pPr marL="0" indent="0">
              <a:buNone/>
            </a:pPr>
            <a:endParaRPr lang="en-IN" strike="sngStrike" dirty="0"/>
          </a:p>
          <a:p>
            <a:pPr marL="0" indent="0">
              <a:buNone/>
            </a:pPr>
            <a:endParaRPr lang="en-IN" strike="sngStrike" dirty="0"/>
          </a:p>
          <a:p>
            <a:pPr marL="0" indent="0">
              <a:buNone/>
            </a:pPr>
            <a:endParaRPr lang="en-IN" strike="sngStrike" dirty="0"/>
          </a:p>
          <a:p>
            <a:pPr marL="0" indent="0">
              <a:buNone/>
            </a:pPr>
            <a:r>
              <a:rPr lang="en-IN" strike="sngStrike" dirty="0"/>
              <a:t>LYMPHOMATOID GASYROPATHY OF GI 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B60AFF-3CFA-6E06-1E50-821D363D58D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>
                <a:solidFill>
                  <a:schemeClr val="accent1"/>
                </a:solidFill>
              </a:rPr>
              <a:t>INDOLENT T CELL LYMPHOMA OF GI  TRACT</a:t>
            </a:r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>
                <a:solidFill>
                  <a:schemeClr val="accent1"/>
                </a:solidFill>
              </a:rPr>
              <a:t>INDOLENT NK CELL LYMPHOPROLIFERATIVE DISORDER OF GI TRACT.</a:t>
            </a:r>
          </a:p>
        </p:txBody>
      </p:sp>
    </p:spTree>
    <p:extLst>
      <p:ext uri="{BB962C8B-B14F-4D97-AF65-F5344CB8AC3E}">
        <p14:creationId xmlns:p14="http://schemas.microsoft.com/office/powerpoint/2010/main" val="4009954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C6F8F-C70F-EACE-C175-DF1153637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STROMA DERIVED NEOPLASMS OF LYMPHOID TISSUES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2FB1249-9EAB-BC7F-4F23-5C89E7D9B5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760" y="1818639"/>
            <a:ext cx="10515600" cy="4674235"/>
          </a:xfrm>
        </p:spPr>
      </p:pic>
    </p:spTree>
    <p:extLst>
      <p:ext uri="{BB962C8B-B14F-4D97-AF65-F5344CB8AC3E}">
        <p14:creationId xmlns:p14="http://schemas.microsoft.com/office/powerpoint/2010/main" val="36187581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43E02A-5D75-4158-B44C-49A40266F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8955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CB552DC-611D-6740-A1AC-42804071B1F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08635"/>
            <a:ext cx="5181600" cy="4816968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6F8FB7-5FA4-1CA8-63D4-E21BCCA02A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056640"/>
            <a:ext cx="5181600" cy="5120323"/>
          </a:xfrm>
        </p:spPr>
        <p:txBody>
          <a:bodyPr/>
          <a:lstStyle/>
          <a:p>
            <a:pPr marL="0" indent="0">
              <a:buNone/>
            </a:pPr>
            <a:r>
              <a:rPr lang="en-IN" dirty="0">
                <a:latin typeface="Algerian" panose="04020705040A02060702" pitchFamily="82" charset="0"/>
              </a:rPr>
              <a:t>“REALITY IS INFINITELY DIVERSE(…AND) REALITY RESISTS CLASSIFICATION”</a:t>
            </a:r>
          </a:p>
          <a:p>
            <a:pPr marL="0" indent="0">
              <a:buNone/>
            </a:pPr>
            <a:endParaRPr lang="en-IN" dirty="0">
              <a:latin typeface="Algerian" panose="04020705040A02060702" pitchFamily="82" charset="0"/>
            </a:endParaRPr>
          </a:p>
          <a:p>
            <a:pPr marL="0" indent="0">
              <a:buNone/>
            </a:pPr>
            <a:endParaRPr lang="en-IN" dirty="0">
              <a:latin typeface="Algerian" panose="04020705040A02060702" pitchFamily="82" charset="0"/>
            </a:endParaRPr>
          </a:p>
          <a:p>
            <a:pPr marL="0" indent="0">
              <a:buNone/>
            </a:pPr>
            <a:endParaRPr lang="en-IN" dirty="0">
              <a:latin typeface="Algerian" panose="04020705040A02060702" pitchFamily="82" charset="0"/>
            </a:endParaRPr>
          </a:p>
          <a:p>
            <a:pPr marL="0" indent="0">
              <a:buNone/>
            </a:pPr>
            <a:endParaRPr lang="en-IN" dirty="0"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IN" sz="4800" dirty="0">
                <a:latin typeface="Algerian" panose="04020705040A02060702" pitchFamily="82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599448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5A3DDB-7038-31E3-6EF8-444095B13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A0A7A4-4BF4-C5D1-54F0-F300D758B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defines </a:t>
            </a:r>
            <a:r>
              <a:rPr lang="en-US" dirty="0">
                <a:solidFill>
                  <a:schemeClr val="accent1"/>
                </a:solidFill>
              </a:rPr>
              <a:t>ESSENTIAL </a:t>
            </a:r>
            <a:r>
              <a:rPr lang="en-US" dirty="0"/>
              <a:t>criteria and </a:t>
            </a:r>
            <a:r>
              <a:rPr lang="en-US" dirty="0">
                <a:solidFill>
                  <a:schemeClr val="accent1"/>
                </a:solidFill>
              </a:rPr>
              <a:t>DESIRABLE</a:t>
            </a:r>
            <a:r>
              <a:rPr lang="en-US" dirty="0"/>
              <a:t>  criteria</a:t>
            </a:r>
          </a:p>
          <a:p>
            <a:r>
              <a:rPr lang="en-US" dirty="0"/>
              <a:t>Essential  criteria  are </a:t>
            </a:r>
            <a:r>
              <a:rPr lang="en-US" dirty="0">
                <a:solidFill>
                  <a:schemeClr val="accent1"/>
                </a:solidFill>
              </a:rPr>
              <a:t>minimal criteria </a:t>
            </a:r>
            <a:r>
              <a:rPr lang="en-US" dirty="0"/>
              <a:t>to allow the diagnosis of </a:t>
            </a:r>
            <a:r>
              <a:rPr lang="en-US" dirty="0" err="1"/>
              <a:t>thr</a:t>
            </a:r>
            <a:r>
              <a:rPr lang="en-US" dirty="0"/>
              <a:t> entity as universally as possible</a:t>
            </a:r>
          </a:p>
          <a:p>
            <a:r>
              <a:rPr lang="en-US" dirty="0"/>
              <a:t>Desirable criteria are those </a:t>
            </a:r>
            <a:r>
              <a:rPr lang="en-US" dirty="0">
                <a:solidFill>
                  <a:schemeClr val="accent1"/>
                </a:solidFill>
              </a:rPr>
              <a:t>that aid in confirmation and refinement </a:t>
            </a:r>
            <a:r>
              <a:rPr lang="en-US" dirty="0"/>
              <a:t>of the diagnosis  and usually require the application of advanced techniques.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35435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DF9EB-1CA6-E670-07F3-3245504F1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 CELL LYMPHOID PROLIFERATIONS AND LYMPHOMAS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1ADDA-4AA4-5737-F2C6-3B731D611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186" y="1825624"/>
            <a:ext cx="12002814" cy="4806403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NEW ADDITIONS</a:t>
            </a:r>
            <a:r>
              <a:rPr lang="en-US" dirty="0">
                <a:solidFill>
                  <a:srgbClr val="002060"/>
                </a:solidFill>
              </a:rPr>
              <a:t>-</a:t>
            </a:r>
            <a:r>
              <a:rPr lang="en-US" u="sng" dirty="0" err="1">
                <a:solidFill>
                  <a:schemeClr val="accent6">
                    <a:lumMod val="50000"/>
                  </a:schemeClr>
                </a:solidFill>
              </a:rPr>
              <a:t>Tumour</a:t>
            </a:r>
            <a:r>
              <a:rPr lang="en-US" u="sng" dirty="0">
                <a:solidFill>
                  <a:schemeClr val="accent6">
                    <a:lumMod val="50000"/>
                  </a:schemeClr>
                </a:solidFill>
              </a:rPr>
              <a:t> like lesions with B cell predominance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( covers non neoplastic B cell predominant lymphoid neoplasms  involving lymph node or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extranodal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sites).</a:t>
            </a:r>
          </a:p>
          <a:p>
            <a:r>
              <a:rPr lang="en-IN" dirty="0">
                <a:solidFill>
                  <a:schemeClr val="accent1"/>
                </a:solidFill>
              </a:rPr>
              <a:t>CASTLEMAN’s DISEASE</a:t>
            </a:r>
            <a:r>
              <a:rPr lang="en-IN" dirty="0"/>
              <a:t>- Unicentric Castleman’s disease,</a:t>
            </a:r>
          </a:p>
          <a:p>
            <a:pPr marL="0" indent="0">
              <a:buNone/>
            </a:pPr>
            <a:r>
              <a:rPr lang="en-IN" dirty="0"/>
              <a:t>                                              Idiopathic multicentric Castleman’s disease,</a:t>
            </a:r>
          </a:p>
          <a:p>
            <a:pPr marL="0" indent="0">
              <a:buNone/>
            </a:pPr>
            <a:r>
              <a:rPr lang="en-IN" dirty="0"/>
              <a:t>                                             HHV8 associated multicentric </a:t>
            </a:r>
            <a:r>
              <a:rPr lang="en-IN" dirty="0" err="1"/>
              <a:t>Castlemans</a:t>
            </a:r>
            <a:r>
              <a:rPr lang="en-IN" dirty="0"/>
              <a:t> disease.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>
                <a:solidFill>
                  <a:schemeClr val="accent1"/>
                </a:solidFill>
              </a:rPr>
              <a:t> IgG4 related disease</a:t>
            </a:r>
            <a:r>
              <a:rPr lang="en-IN" dirty="0"/>
              <a:t>.</a:t>
            </a:r>
          </a:p>
          <a:p>
            <a:r>
              <a:rPr lang="en-IN" dirty="0">
                <a:solidFill>
                  <a:schemeClr val="accent1"/>
                </a:solidFill>
              </a:rPr>
              <a:t>Infectious mononucleosis</a:t>
            </a:r>
          </a:p>
          <a:p>
            <a:r>
              <a:rPr lang="en-IN" dirty="0">
                <a:solidFill>
                  <a:schemeClr val="accent1"/>
                </a:solidFill>
              </a:rPr>
              <a:t>Florid reactive lymphoid hyperplasia</a:t>
            </a:r>
          </a:p>
          <a:p>
            <a:r>
              <a:rPr lang="en-IN" dirty="0">
                <a:solidFill>
                  <a:schemeClr val="accent1"/>
                </a:solidFill>
              </a:rPr>
              <a:t>SLE  </a:t>
            </a:r>
            <a:r>
              <a:rPr lang="en-IN" dirty="0"/>
              <a:t>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651247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C470EA-BDA4-147B-32FC-69985D2824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4680"/>
            <a:ext cx="12049760" cy="562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672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8D491-3EFC-44D7-0A02-D93B8CA9B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818288"/>
          </a:xfrm>
        </p:spPr>
        <p:txBody>
          <a:bodyPr>
            <a:normAutofit/>
          </a:bodyPr>
          <a:lstStyle/>
          <a:p>
            <a:r>
              <a:rPr lang="en-US" sz="3600" dirty="0"/>
              <a:t>B LYMPHOBLASTIC LEUKEMIA /LYMPHOMA(B-ALL);NEW GENETICALLY DEFINED ENTITIES AND SUBTYPES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F9411-F472-A6D1-5794-11198A375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8289"/>
            <a:ext cx="10515600" cy="4358673"/>
          </a:xfrm>
        </p:spPr>
        <p:txBody>
          <a:bodyPr/>
          <a:lstStyle/>
          <a:p>
            <a:r>
              <a:rPr lang="en-US" dirty="0"/>
              <a:t>The rare B-ALL with </a:t>
            </a:r>
            <a:r>
              <a:rPr lang="en-US" dirty="0">
                <a:solidFill>
                  <a:schemeClr val="accent1"/>
                </a:solidFill>
              </a:rPr>
              <a:t>TCFB3::HLF </a:t>
            </a:r>
            <a:r>
              <a:rPr lang="en-US" dirty="0"/>
              <a:t>fusion has been added.(aggressive disease course)</a:t>
            </a:r>
          </a:p>
          <a:p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B- ALL with BCR::ABL-1 </a:t>
            </a:r>
            <a:r>
              <a:rPr lang="en-US" dirty="0"/>
              <a:t>like features is now an entity( previously a provisional entity)</a:t>
            </a:r>
          </a:p>
          <a:p>
            <a:endParaRPr lang="en-US" dirty="0"/>
          </a:p>
          <a:p>
            <a:r>
              <a:rPr lang="en-US" dirty="0"/>
              <a:t>B- ALL  with other defined genetic abnormalities- includes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 ALL with DUX4, MEF2D, ZNF384 or NUTM1 rearrangements, with IG::MYC fusion and with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PAXalt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 or PAX5 p.P80R abnormalities. 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805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3805739-9027-F480-F66A-75FFF8A331F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457200" y="629920"/>
            <a:ext cx="10982960" cy="5445759"/>
          </a:xfrm>
        </p:spPr>
      </p:pic>
    </p:spTree>
    <p:extLst>
      <p:ext uri="{BB962C8B-B14F-4D97-AF65-F5344CB8AC3E}">
        <p14:creationId xmlns:p14="http://schemas.microsoft.com/office/powerpoint/2010/main" val="3985109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AF486-8AC9-DA11-5253-F7B8DDA3A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r>
              <a:rPr lang="en-US" dirty="0"/>
              <a:t>MATURE B CELL NEOPLASMS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06C18-8E51-4415-5762-371B075F8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6640"/>
            <a:ext cx="10515600" cy="5120323"/>
          </a:xfrm>
        </p:spPr>
        <p:txBody>
          <a:bodyPr/>
          <a:lstStyle/>
          <a:p>
            <a:r>
              <a:rPr lang="en-US" dirty="0"/>
              <a:t>Pre neoplastic and neoplastic small lymphocytic proliferations: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MBL and CLL/SLL remain, B-PLL is no longer recognized as an entity.</a:t>
            </a:r>
          </a:p>
          <a:p>
            <a:r>
              <a:rPr lang="en-US" dirty="0">
                <a:solidFill>
                  <a:schemeClr val="accent1"/>
                </a:solidFill>
              </a:rPr>
              <a:t>WHO- HAEM5 recognizes three subtypes of monoclonal B cell lymphocytosis( MBL</a:t>
            </a:r>
            <a:r>
              <a:rPr lang="en-US" dirty="0">
                <a:solidFill>
                  <a:srgbClr val="002060"/>
                </a:solidFill>
              </a:rPr>
              <a:t>):</a:t>
            </a:r>
          </a:p>
          <a:p>
            <a:r>
              <a:rPr lang="en-US" u="sng" dirty="0">
                <a:solidFill>
                  <a:schemeClr val="accent4">
                    <a:lumMod val="50000"/>
                  </a:schemeClr>
                </a:solidFill>
              </a:rPr>
              <a:t>Low count MBL or clonal  B cell expansion</a:t>
            </a:r>
            <a:r>
              <a:rPr lang="en-US" u="sng" dirty="0"/>
              <a:t>- </a:t>
            </a:r>
            <a:r>
              <a:rPr lang="en-US" dirty="0"/>
              <a:t>below 0.5X10</a:t>
            </a:r>
            <a:r>
              <a:rPr lang="en-US" sz="3200" baseline="30000" dirty="0"/>
              <a:t>9 </a:t>
            </a:r>
            <a:r>
              <a:rPr lang="en-US" sz="3200" dirty="0"/>
              <a:t>/L</a:t>
            </a:r>
          </a:p>
          <a:p>
            <a:r>
              <a:rPr lang="en-US" u="sng" dirty="0">
                <a:solidFill>
                  <a:schemeClr val="accent4">
                    <a:lumMod val="50000"/>
                  </a:schemeClr>
                </a:solidFill>
              </a:rPr>
              <a:t>CLL/ SLL type MBL-monoclonal CLL/SLL phenotype </a:t>
            </a:r>
            <a:r>
              <a:rPr lang="en-US" u="sng" dirty="0"/>
              <a:t>,</a:t>
            </a:r>
            <a:r>
              <a:rPr lang="en-US" dirty="0"/>
              <a:t>B-cell  count&gt; or = 0.5X10</a:t>
            </a:r>
            <a:r>
              <a:rPr lang="en-US" baseline="30000" dirty="0"/>
              <a:t>9</a:t>
            </a:r>
            <a:r>
              <a:rPr lang="en-US" dirty="0"/>
              <a:t>/ L with  no features diagnostic of CLL/SLL and total B cell countless than 5X10</a:t>
            </a:r>
            <a:r>
              <a:rPr lang="en-US" baseline="30000" dirty="0"/>
              <a:t>9</a:t>
            </a:r>
            <a:r>
              <a:rPr lang="en-US" dirty="0"/>
              <a:t>/L.</a:t>
            </a:r>
          </a:p>
          <a:p>
            <a:r>
              <a:rPr lang="en-US" u="sng" dirty="0">
                <a:solidFill>
                  <a:schemeClr val="accent4">
                    <a:lumMod val="50000"/>
                  </a:schemeClr>
                </a:solidFill>
              </a:rPr>
              <a:t>Non CLL/SLL type MBL</a:t>
            </a:r>
            <a:r>
              <a:rPr lang="en-US" dirty="0"/>
              <a:t>-Any monoclonal non CLL/SLL phenotype </a:t>
            </a:r>
            <a:r>
              <a:rPr lang="en-US" dirty="0" err="1"/>
              <a:t>Bcell</a:t>
            </a:r>
            <a:r>
              <a:rPr lang="en-US" dirty="0"/>
              <a:t> expansion with no symptoms or features diagnostic of another mature </a:t>
            </a:r>
            <a:r>
              <a:rPr lang="en-US" dirty="0" err="1"/>
              <a:t>Bcell</a:t>
            </a:r>
            <a:r>
              <a:rPr lang="en-US" dirty="0"/>
              <a:t> neoplasm.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038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2F1CF-FCFD-66A5-6152-E26D64E5A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2875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A2CDE-9D3D-8110-76A7-C5EB3250A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65126"/>
            <a:ext cx="10515600" cy="6320154"/>
          </a:xfrm>
        </p:spPr>
        <p:txBody>
          <a:bodyPr>
            <a:normAutofit fontScale="55000" lnSpcReduction="20000"/>
          </a:bodyPr>
          <a:lstStyle/>
          <a:p>
            <a:r>
              <a:rPr lang="en-US" sz="4200" dirty="0"/>
              <a:t>The International Prognostic score for early stage CLL/SLL includes- IGHV mutation status, absolute lymphocyte count &gt;15X10</a:t>
            </a:r>
            <a:r>
              <a:rPr lang="en-US" sz="4200" baseline="30000" dirty="0"/>
              <a:t>9</a:t>
            </a:r>
            <a:r>
              <a:rPr lang="en-US" sz="4200" dirty="0"/>
              <a:t>/ L , and presence of palpable lymph node.</a:t>
            </a:r>
          </a:p>
          <a:p>
            <a:endParaRPr lang="en-US" sz="4200" dirty="0"/>
          </a:p>
          <a:p>
            <a:r>
              <a:rPr lang="en-US" sz="4200" dirty="0"/>
              <a:t>In the setting of transformation, </a:t>
            </a:r>
            <a:r>
              <a:rPr lang="en-US" sz="4200" dirty="0">
                <a:solidFill>
                  <a:schemeClr val="accent1"/>
                </a:solidFill>
              </a:rPr>
              <a:t>RICHTER transformation </a:t>
            </a:r>
            <a:r>
              <a:rPr lang="en-US" sz="4200" dirty="0"/>
              <a:t>is </a:t>
            </a:r>
            <a:r>
              <a:rPr lang="en-US" sz="4200" dirty="0" err="1"/>
              <a:t>prefered</a:t>
            </a:r>
            <a:r>
              <a:rPr lang="en-US" sz="4200" dirty="0"/>
              <a:t> over RICHTER SYNDROME</a:t>
            </a:r>
            <a:r>
              <a:rPr lang="en-US" sz="4200" dirty="0">
                <a:solidFill>
                  <a:srgbClr val="002060"/>
                </a:solidFill>
              </a:rPr>
              <a:t>.</a:t>
            </a:r>
          </a:p>
          <a:p>
            <a:endParaRPr lang="en-US" sz="4200" dirty="0">
              <a:solidFill>
                <a:srgbClr val="002060"/>
              </a:solidFill>
            </a:endParaRPr>
          </a:p>
          <a:p>
            <a:endParaRPr lang="en-US" sz="4200" dirty="0">
              <a:solidFill>
                <a:srgbClr val="002060"/>
              </a:solidFill>
            </a:endParaRPr>
          </a:p>
          <a:p>
            <a:r>
              <a:rPr lang="en-US" sz="4200" dirty="0">
                <a:solidFill>
                  <a:schemeClr val="accent1"/>
                </a:solidFill>
              </a:rPr>
              <a:t>B-PLL no longer recognized</a:t>
            </a:r>
            <a:r>
              <a:rPr lang="en-US" sz="4200" dirty="0">
                <a:solidFill>
                  <a:srgbClr val="002060"/>
                </a:solidFill>
              </a:rPr>
              <a:t>.-</a:t>
            </a:r>
            <a:r>
              <a:rPr lang="en-US" sz="4200" dirty="0"/>
              <a:t>reclassified into</a:t>
            </a:r>
          </a:p>
          <a:p>
            <a:pPr marL="0" indent="0">
              <a:buNone/>
            </a:pPr>
            <a:endParaRPr lang="en-US" sz="4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4200" dirty="0">
                <a:solidFill>
                  <a:srgbClr val="002060"/>
                </a:solidFill>
                <a:sym typeface="Wingdings" panose="05000000000000000000" pitchFamily="2" charset="2"/>
              </a:rPr>
              <a:t></a:t>
            </a:r>
            <a:r>
              <a:rPr lang="en-US" sz="4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A variant of mantle zone lymphoma with IGH:: CCND1</a:t>
            </a:r>
          </a:p>
          <a:p>
            <a:pPr marL="0" indent="0">
              <a:buNone/>
            </a:pPr>
            <a:endParaRPr lang="en-US" sz="4200" dirty="0">
              <a:solidFill>
                <a:schemeClr val="tx1">
                  <a:lumMod val="95000"/>
                  <a:lumOff val="5000"/>
                </a:schemeClr>
              </a:solidFill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en-US" sz="4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Prolymphocytic progression of CLL/SLL( CD5 positive non mantle neoplasm with &gt; 15% prolymphocytes in peripheral blood or bone marrow.</a:t>
            </a:r>
          </a:p>
          <a:p>
            <a:pPr marL="0" indent="0">
              <a:buNone/>
            </a:pPr>
            <a:endParaRPr lang="en-US" sz="4200" dirty="0">
              <a:solidFill>
                <a:schemeClr val="tx1">
                  <a:lumMod val="95000"/>
                  <a:lumOff val="5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42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splenic B cell lymphoma/ leukemia with </a:t>
            </a:r>
            <a:r>
              <a:rPr lang="en-US" sz="4200" dirty="0">
                <a:sym typeface="Wingdings" panose="05000000000000000000" pitchFamily="2" charset="2"/>
              </a:rPr>
              <a:t>prominent nucleoli</a:t>
            </a:r>
            <a:r>
              <a:rPr lang="en-US" sz="4200" dirty="0">
                <a:solidFill>
                  <a:srgbClr val="002060"/>
                </a:solidFill>
                <a:sym typeface="Wingdings" panose="05000000000000000000" pitchFamily="2" charset="2"/>
              </a:rPr>
              <a:t>.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782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1451</Words>
  <Application>Microsoft Office PowerPoint</Application>
  <PresentationFormat>Widescreen</PresentationFormat>
  <Paragraphs>176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Algerian</vt:lpstr>
      <vt:lpstr>Arial</vt:lpstr>
      <vt:lpstr>Calibri</vt:lpstr>
      <vt:lpstr>Calibri Light</vt:lpstr>
      <vt:lpstr>Wingdings</vt:lpstr>
      <vt:lpstr>Office Theme</vt:lpstr>
      <vt:lpstr>PowerPoint Presentation</vt:lpstr>
      <vt:lpstr>INTRODUCTION</vt:lpstr>
      <vt:lpstr>PowerPoint Presentation</vt:lpstr>
      <vt:lpstr>B CELL LYMPHOID PROLIFERATIONS AND LYMPHOMAS</vt:lpstr>
      <vt:lpstr>PowerPoint Presentation</vt:lpstr>
      <vt:lpstr>B LYMPHOBLASTIC LEUKEMIA /LYMPHOMA(B-ALL);NEW GENETICALLY DEFINED ENTITIES AND SUBTYPES</vt:lpstr>
      <vt:lpstr>PowerPoint Presentation</vt:lpstr>
      <vt:lpstr>MATURE B CELL NEOPLASMS</vt:lpstr>
      <vt:lpstr>PowerPoint Presentation</vt:lpstr>
      <vt:lpstr>PowerPoint Presentation</vt:lpstr>
      <vt:lpstr>PowerPoint Presentation</vt:lpstr>
      <vt:lpstr>MARGINAL ZONE LYMPHOMAS</vt:lpstr>
      <vt:lpstr>FOLLICULAR LYMPHOMA</vt:lpstr>
      <vt:lpstr>PowerPoint Presentation</vt:lpstr>
      <vt:lpstr>MANTLE CELL LYMPHOMA-improved risk stratification.</vt:lpstr>
      <vt:lpstr>LARGE B CELL LYMPHOMAS</vt:lpstr>
      <vt:lpstr>PowerPoint Presentation</vt:lpstr>
      <vt:lpstr>LARGE  B CELL LYMPHOMAS OF IMMUNOPRIVELEGED SITES.</vt:lpstr>
      <vt:lpstr>FLUID ASSOCIATED LARGE B CELL LYMPHOMAS</vt:lpstr>
      <vt:lpstr>MEDIASTINAL GREY ZONE LYMPHOMA</vt:lpstr>
      <vt:lpstr>LYMPHOID PROLIFERATION AND LYMPHOMAS ASSOCIATED WITH IMMUNE DEFICIENCY AND DYSREGULATION</vt:lpstr>
      <vt:lpstr>HODGKINS LYMPHOMA</vt:lpstr>
      <vt:lpstr>PLASMA CELL NEOPLASMS AND OTHER DISEASES WITH PARAPROTEINS</vt:lpstr>
      <vt:lpstr>COLD AGGLUTININ DISEASE</vt:lpstr>
      <vt:lpstr>T- CELL and NK cell LYMPHOID PROLIFERATIONS AND LYMPHOMAS</vt:lpstr>
      <vt:lpstr>PRIMARY CUTANEOUS T CELL LYMPHOID PROLIFERATIONS AND LYMPHOMAS</vt:lpstr>
      <vt:lpstr>INTESTINAL T CELL AND NK CELL LYMPHOID PROLIFERATIONS AND LYMPHOMAS</vt:lpstr>
      <vt:lpstr>STROMA DERIVED NEOPLASMS OF LYMPHOID TISSUES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 LYMPHOID  CHANGES</dc:title>
  <dc:creator>Swastika Padmapati</dc:creator>
  <cp:lastModifiedBy>BiochemistrySR3@lhmcdelhi.onmicrosoft.com</cp:lastModifiedBy>
  <cp:revision>9</cp:revision>
  <dcterms:created xsi:type="dcterms:W3CDTF">2023-03-26T04:53:26Z</dcterms:created>
  <dcterms:modified xsi:type="dcterms:W3CDTF">2024-04-06T06:48:19Z</dcterms:modified>
</cp:coreProperties>
</file>