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59" d="100"/>
          <a:sy n="59" d="100"/>
        </p:scale>
        <p:origin x="8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53A28B-90B9-49A2-906E-E2A5F2FE9E98}" type="datetimeFigureOut">
              <a:rPr lang="en-IN" smtClean="0"/>
              <a:t>26-01-2025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3A688-8FB9-433C-8DE6-96CAB84418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1307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13A688-8FB9-433C-8DE6-96CAB844181E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1717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3BC62-BA6F-4620-7F68-14A7BE76F8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4C6F3C-5921-AC95-FD9F-4C277642A6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8F1E1-261C-C382-8A88-8F04B67EA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A35E-6BE1-45A7-AFB8-4EA253F38FC5}" type="datetimeFigureOut">
              <a:rPr lang="en-IN" smtClean="0"/>
              <a:t>25-01-2025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6F96EA-0841-5BE8-ADC6-0B6D48B6C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CE793-F542-CC17-84C6-AF45811A0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2C0A5-9490-4818-9F44-49CBAAD489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656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4ED8-BCB0-AB85-678B-F97FE2463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FE7C44-8C8F-A950-4414-AD067D9A2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9F6BEA-0865-3B71-3A97-02A2DD302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A35E-6BE1-45A7-AFB8-4EA253F38FC5}" type="datetimeFigureOut">
              <a:rPr lang="en-IN" smtClean="0"/>
              <a:t>25-01-2025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31A03-15A6-4053-9413-6501A7E63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680C0-AA02-B21D-B21C-483B9057A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2C0A5-9490-4818-9F44-49CBAAD489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6696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54C83C-26AF-8F5B-C41B-57201B08C7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7F941E-F63B-F91C-DD70-DDA93F3429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79740B-08B3-55C0-B898-CA53E2BA0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A35E-6BE1-45A7-AFB8-4EA253F38FC5}" type="datetimeFigureOut">
              <a:rPr lang="en-IN" smtClean="0"/>
              <a:t>25-01-2025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C8C99-3757-EBE3-F7D2-57748FC70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36082-9D2D-39AD-A5B1-5EDB37A1B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2C0A5-9490-4818-9F44-49CBAAD489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253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60DE9-E165-ACF1-EA3D-E10F31BAE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A2CC4-5412-346B-5616-1B84FF05D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D74D9-BFD0-4203-8970-FE1973BD6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A35E-6BE1-45A7-AFB8-4EA253F38FC5}" type="datetimeFigureOut">
              <a:rPr lang="en-IN" smtClean="0"/>
              <a:t>25-01-2025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D924A-EA13-AE64-B9C2-17DDFA34B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20020A-22BA-5396-E99C-202987A4F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2C0A5-9490-4818-9F44-49CBAAD489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1358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D2D7E-5015-892D-1B9A-75174439E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367343-1C31-4837-B032-F03763375D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E38E3-054E-3AAB-C445-41C699A2D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A35E-6BE1-45A7-AFB8-4EA253F38FC5}" type="datetimeFigureOut">
              <a:rPr lang="en-IN" smtClean="0"/>
              <a:t>25-01-2025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F8A80-53C6-20FB-E28B-FC0469525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888DE-B367-1546-4510-BED53135F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2C0A5-9490-4818-9F44-49CBAAD489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1221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B299B-AEB2-A14C-8097-058834D3A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0663A-C225-1025-F31D-76FF61DD5C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900E71-EDCA-0476-933B-C05D5CDEF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5CAE62-F947-CE01-2EB9-A399810CF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A35E-6BE1-45A7-AFB8-4EA253F38FC5}" type="datetimeFigureOut">
              <a:rPr lang="en-IN" smtClean="0"/>
              <a:t>25-01-2025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199702-91A8-F2AC-71DF-BA529CCA6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B265B6-FD14-A001-D302-39A23B31F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2C0A5-9490-4818-9F44-49CBAAD489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9890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1AACC-D030-D0DF-C775-9F3BF2B40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BF4DC5-B7EC-4C74-1046-41D6625B88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F418E4-0C90-46CF-052F-A131B46814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333550-D13E-14E4-6639-113B6A2054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4BFBC6-1F99-0723-0FE1-86056D4150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EB1CA3-601D-156B-0F5B-6088A0522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A35E-6BE1-45A7-AFB8-4EA253F38FC5}" type="datetimeFigureOut">
              <a:rPr lang="en-IN" smtClean="0"/>
              <a:t>25-01-2025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3F2B99-1799-04C3-88A0-87EA2725D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06F51D-5545-A802-B56A-88C4B7382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2C0A5-9490-4818-9F44-49CBAAD489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945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CF5DE-D83C-817D-F364-90E27EB67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BD1E81-E6BD-36C7-6109-EFC41AA8E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A35E-6BE1-45A7-AFB8-4EA253F38FC5}" type="datetimeFigureOut">
              <a:rPr lang="en-IN" smtClean="0"/>
              <a:t>25-01-2025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586F3F-2EED-9736-47E9-DC2A61BEE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ABC520-7B7C-4827-AC9F-534C90F7C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2C0A5-9490-4818-9F44-49CBAAD489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3731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C3E745-1AA4-5E29-A18D-BE8A3AD60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A35E-6BE1-45A7-AFB8-4EA253F38FC5}" type="datetimeFigureOut">
              <a:rPr lang="en-IN" smtClean="0"/>
              <a:t>25-01-2025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A5E4B2-D2C3-A3DA-AC8A-942DE6F69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EDAC19-840B-5238-4CCD-C7F14045C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2C0A5-9490-4818-9F44-49CBAAD489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0730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27C9E-DADC-34B1-940E-34384F10F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97DDB-D0C4-9F48-39D7-B8685949E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BF650B-FD7B-5C34-AEC5-BDE6306CAF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3AC4D1-75ED-5C6A-1173-C8100B05D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A35E-6BE1-45A7-AFB8-4EA253F38FC5}" type="datetimeFigureOut">
              <a:rPr lang="en-IN" smtClean="0"/>
              <a:t>25-01-2025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4ECE7B-FDE8-4C65-ECBC-4C1CDA9BB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8BACB8-59FF-2FC9-B2C1-0D722495A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2C0A5-9490-4818-9F44-49CBAAD489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2782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07331-AAE6-B95D-8D1F-C8C9511D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ACE709-DF35-7FB7-32E9-903FA7731B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9DFD38-C106-27A5-46E2-0522905CB5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4761B4-4E0B-DB64-DE94-AF4722F0F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A35E-6BE1-45A7-AFB8-4EA253F38FC5}" type="datetimeFigureOut">
              <a:rPr lang="en-IN" smtClean="0"/>
              <a:t>25-01-2025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22FCA0-DBE7-86E5-429A-1D7340733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271F15-688C-8723-1018-58D870EAE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2C0A5-9490-4818-9F44-49CBAAD489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7446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206807-F82B-3ED4-A89C-204A9318D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DB686D-6916-B66A-E97E-BB07DEDB3A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EFB4F-018C-524B-2820-C78BAA6CA6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FA35E-6BE1-45A7-AFB8-4EA253F38FC5}" type="datetimeFigureOut">
              <a:rPr lang="en-IN" smtClean="0"/>
              <a:t>25-01-2025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52E3F-2D4E-22BC-897D-F82B7CBE51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3C4E7-C7EA-209E-BB40-708A92C011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2C0A5-9490-4818-9F44-49CBAAD489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072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C926D-4A7D-1EF4-AE3F-58A30B1EDC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accent2">
                    <a:lumMod val="50000"/>
                  </a:schemeClr>
                </a:solidFill>
              </a:rPr>
              <a:t>Describe Antigens &amp; Concepts involved in vaccine development</a:t>
            </a:r>
            <a:endParaRPr lang="en-IN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7C8B04-46AE-724F-6CD3-2EC83D43DA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err="1">
                <a:solidFill>
                  <a:schemeClr val="accent1">
                    <a:lumMod val="75000"/>
                  </a:schemeClr>
                </a:solidFill>
              </a:rPr>
              <a:t>Dr.</a:t>
            </a:r>
            <a:r>
              <a:rPr lang="en-IN" dirty="0">
                <a:solidFill>
                  <a:schemeClr val="accent1">
                    <a:lumMod val="75000"/>
                  </a:schemeClr>
                </a:solidFill>
              </a:rPr>
              <a:t> Amit </a:t>
            </a:r>
            <a:r>
              <a:rPr lang="en-IN" dirty="0" err="1">
                <a:solidFill>
                  <a:schemeClr val="accent1">
                    <a:lumMod val="75000"/>
                  </a:schemeClr>
                </a:solidFill>
              </a:rPr>
              <a:t>Samadhiya</a:t>
            </a:r>
            <a:r>
              <a:rPr lang="en-IN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08696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BD8BE54-3750-2879-FCE0-EFE8F9A2B1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608248"/>
              </p:ext>
            </p:extLst>
          </p:nvPr>
        </p:nvGraphicFramePr>
        <p:xfrm>
          <a:off x="0" y="1"/>
          <a:ext cx="12192000" cy="6858001"/>
        </p:xfrm>
        <a:graphic>
          <a:graphicData uri="http://schemas.openxmlformats.org/drawingml/2006/table">
            <a:tbl>
              <a:tblPr/>
              <a:tblGrid>
                <a:gridCol w="2438400">
                  <a:extLst>
                    <a:ext uri="{9D8B030D-6E8A-4147-A177-3AD203B41FA5}">
                      <a16:colId xmlns:a16="http://schemas.microsoft.com/office/drawing/2014/main" val="1390877238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7600055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634584309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282068775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509751523"/>
                    </a:ext>
                  </a:extLst>
                </a:gridCol>
              </a:tblGrid>
              <a:tr h="280373">
                <a:tc>
                  <a:txBody>
                    <a:bodyPr/>
                    <a:lstStyle/>
                    <a:p>
                      <a:r>
                        <a:rPr lang="en-IN" sz="1600" dirty="0"/>
                        <a:t>Vaccine Name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Type of Vaccine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Dose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Route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Schedule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65437"/>
                  </a:ext>
                </a:extLst>
              </a:tr>
              <a:tr h="525223">
                <a:tc>
                  <a:txBody>
                    <a:bodyPr/>
                    <a:lstStyle/>
                    <a:p>
                      <a:r>
                        <a:rPr lang="en-IN" sz="1600"/>
                        <a:t>BCG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Live attenuated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0.1 ml (0.05 ml for infants &lt; 1 month)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Intradermal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At birth or as early as possible till one year of age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934517"/>
                  </a:ext>
                </a:extLst>
              </a:tr>
              <a:tr h="525223">
                <a:tc>
                  <a:txBody>
                    <a:bodyPr/>
                    <a:lstStyle/>
                    <a:p>
                      <a:r>
                        <a:rPr lang="en-IN" sz="1600"/>
                        <a:t>Hepatitis B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Recombinant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0.5 ml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Intramuscular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Birth dose within 24 hours, then at 6, 10, and 14 weeks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44773"/>
                  </a:ext>
                </a:extLst>
              </a:tr>
              <a:tr h="776496">
                <a:tc>
                  <a:txBody>
                    <a:bodyPr/>
                    <a:lstStyle/>
                    <a:p>
                      <a:r>
                        <a:rPr lang="en-IN" sz="1600" dirty="0"/>
                        <a:t>OPV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dirty="0"/>
                        <a:t>Live attenuated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2 drops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Oral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Birth dose within 15 days, then at 6, 10, and 14 weeks, booster at 16-24 months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350409"/>
                  </a:ext>
                </a:extLst>
              </a:tr>
              <a:tr h="525223">
                <a:tc>
                  <a:txBody>
                    <a:bodyPr/>
                    <a:lstStyle/>
                    <a:p>
                      <a:r>
                        <a:rPr lang="en-IN" sz="1600"/>
                        <a:t>IPV (Inactivated Polio Vaccine)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Inactivated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0.1 ml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Intramuscular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At 6 and 14 weeks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096667"/>
                  </a:ext>
                </a:extLst>
              </a:tr>
              <a:tr h="525223">
                <a:tc>
                  <a:txBody>
                    <a:bodyPr/>
                    <a:lstStyle/>
                    <a:p>
                      <a:r>
                        <a:rPr lang="en-IN" sz="1600" dirty="0"/>
                        <a:t>Pentavalent (DPT-Hib-</a:t>
                      </a:r>
                      <a:r>
                        <a:rPr lang="en-IN" sz="1600" dirty="0" err="1"/>
                        <a:t>HepB</a:t>
                      </a:r>
                      <a:r>
                        <a:rPr lang="en-IN" sz="1600" dirty="0"/>
                        <a:t>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Combination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dirty="0"/>
                        <a:t>0.5 ml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Intramuscular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At 6, 10, and 14 weeks, booster at 16-24 months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033026"/>
                  </a:ext>
                </a:extLst>
              </a:tr>
              <a:tr h="339575">
                <a:tc>
                  <a:txBody>
                    <a:bodyPr/>
                    <a:lstStyle/>
                    <a:p>
                      <a:r>
                        <a:rPr lang="en-IN" sz="1600" dirty="0"/>
                        <a:t>Rotavirus Vaccine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Live attenuated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5 drops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Oral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At 6, 10, and 14 weeks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637316"/>
                  </a:ext>
                </a:extLst>
              </a:tr>
              <a:tr h="525223">
                <a:tc>
                  <a:txBody>
                    <a:bodyPr/>
                    <a:lstStyle/>
                    <a:p>
                      <a:r>
                        <a:rPr lang="en-IN" sz="1600"/>
                        <a:t>PCV (Pneumococcal Conjugate Vaccine)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Conjugate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0.5 ml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Intramuscular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At 6 weeks and 14 weeks, booster at 9 months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137771"/>
                  </a:ext>
                </a:extLst>
              </a:tr>
              <a:tr h="770073">
                <a:tc>
                  <a:txBody>
                    <a:bodyPr/>
                    <a:lstStyle/>
                    <a:p>
                      <a:r>
                        <a:rPr lang="en-IN" sz="1600"/>
                        <a:t>MR (Measles-Rubella)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Live attenuated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0.5 ml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Subcutaneous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First dose at 9-12 months, second dose at 16-24 months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577823"/>
                  </a:ext>
                </a:extLst>
              </a:tr>
              <a:tr h="1014923">
                <a:tc>
                  <a:txBody>
                    <a:bodyPr/>
                    <a:lstStyle/>
                    <a:p>
                      <a:r>
                        <a:rPr lang="en-IN" sz="1600"/>
                        <a:t>Vitamin A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Supplement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1 ml (1 lakh IU) at 9 months, 2 ml (2 lakh IU) at 16 months, then every 6 months up to 5 years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Oral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With MR vaccine and then every 6 months up to 5 years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957839"/>
                  </a:ext>
                </a:extLst>
              </a:tr>
              <a:tr h="525223">
                <a:tc>
                  <a:txBody>
                    <a:bodyPr/>
                    <a:lstStyle/>
                    <a:p>
                      <a:r>
                        <a:rPr lang="en-IN" sz="1600" dirty="0"/>
                        <a:t>DPT Booster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Combination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0.5 ml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Intramuscular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At 16-24 months and 5-6 years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246737"/>
                  </a:ext>
                </a:extLst>
              </a:tr>
              <a:tr h="525223">
                <a:tc>
                  <a:txBody>
                    <a:bodyPr/>
                    <a:lstStyle/>
                    <a:p>
                      <a:r>
                        <a:rPr lang="en-US" sz="1600"/>
                        <a:t>Td (Tetanus and adult diphtheria)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Toxoid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0.5 ml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Intramuscular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At 10 years, 16 years, and for pregnant women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389311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8F99BCBA-70A2-AAA1-518F-79FEC846E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2413" y="18161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4255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A4577A4-20FE-57CC-8F54-EA09561BC805}"/>
              </a:ext>
            </a:extLst>
          </p:cNvPr>
          <p:cNvSpPr txBox="1"/>
          <p:nvPr/>
        </p:nvSpPr>
        <p:spPr>
          <a:xfrm>
            <a:off x="0" y="319078"/>
            <a:ext cx="12192000" cy="62198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2400" kern="100" dirty="0">
                <a:solidFill>
                  <a:schemeClr val="accent2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DNA vaccines </a:t>
            </a:r>
            <a:r>
              <a:rPr lang="en-IN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deliver a pathogen's genetic material (DNA) into a person's cells, instructing them to produce a specific antigen. This triggers an immune response, teaching the body to recognize and fight the actual pathogen. They typically consist of a plasmid, a circular piece of DNA, containing the gene encoding the antigen and a promoter to initiate its production in human cells.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Administration: DNA vaccines are often administered through injection.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2000" kern="100" dirty="0">
                <a:solidFill>
                  <a:schemeClr val="accent2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Advantages: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Stability: More stable than traditional vaccines, making storage and transport easier.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Safety: Do not contain live pathogens, reducing the risk of causing illness.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Versatility: Can be designed to target various pathogens, including viruses, bacteria, and parasites.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Broad Immunity: Can induce both cellular and humoral immune responses, providing comprehensive protection.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2000" kern="100" dirty="0">
                <a:solidFill>
                  <a:schemeClr val="accent2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Challenges: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Limited Human Efficacy: While promising in animal studies, efficacy in humans has been limited so far.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Delivery Challenges: Efficiently delivering DNA into cells can be challenging.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Potential for Integration: Theoretical risk of DNA integrating into the host's genome, though not observed in trials.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Human Trials: Undergoing trials for various diseases, including HIV, malaria, and cancer.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Example: </a:t>
            </a:r>
            <a:r>
              <a:rPr lang="en-IN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ZyCoV</a:t>
            </a:r>
            <a:r>
              <a:rPr lang="en-IN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-D, the world's first plasmid DNA vaccine for human use, against COVID-19.</a:t>
            </a:r>
          </a:p>
        </p:txBody>
      </p:sp>
    </p:spTree>
    <p:extLst>
      <p:ext uri="{BB962C8B-B14F-4D97-AF65-F5344CB8AC3E}">
        <p14:creationId xmlns:p14="http://schemas.microsoft.com/office/powerpoint/2010/main" val="914848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F437321-B4BD-C895-F8A5-3800E25700BD}"/>
              </a:ext>
            </a:extLst>
          </p:cNvPr>
          <p:cNvSpPr txBox="1"/>
          <p:nvPr/>
        </p:nvSpPr>
        <p:spPr>
          <a:xfrm>
            <a:off x="0" y="620486"/>
            <a:ext cx="12192000" cy="53762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800" kern="100" dirty="0">
                <a:solidFill>
                  <a:schemeClr val="accent2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mRNA vaccines </a:t>
            </a: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are a new type of vaccine that teach your body how to fight off a disease using messenger RNA (mRNA). The mRNA codes for a harmless piece of a virus or bacteria, called an antigen.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1. Injection: The mRNA vaccine is injected into your body.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2. Delivery: The mRNA enters your cells.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3. Production: Cells read the mRNA instructions and produce the antigen.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4. Presentation: Display the antigen on their surface.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5. Recognition: Immune system recognizes the antigen as foreign and mounts a </a:t>
            </a:r>
            <a:r>
              <a:rPr lang="en-IN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defense</a:t>
            </a: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6. Immunity: This creates antibodies and memory cells that protect you if you encounter the real virus or bacteria in the future.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Example: The </a:t>
            </a:r>
            <a:r>
              <a:rPr lang="en-IN" sz="2000" kern="100" dirty="0">
                <a:solidFill>
                  <a:schemeClr val="accent2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Pfizer-BioNTech and Moderna COVID-19 vaccines </a:t>
            </a: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are examples of mRNA vaccines. They use mRNA that codes for the spike protein of the SARS-CoV-2 virus.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40048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4C14734-B515-368A-640B-66DE75CED62E}"/>
              </a:ext>
            </a:extLst>
          </p:cNvPr>
          <p:cNvSpPr txBox="1"/>
          <p:nvPr/>
        </p:nvSpPr>
        <p:spPr>
          <a:xfrm>
            <a:off x="555171" y="696686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solidFill>
                  <a:schemeClr val="accent2">
                    <a:lumMod val="50000"/>
                  </a:schemeClr>
                </a:solidFill>
              </a:rPr>
              <a:t>What is antigen?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1C9CDD-C638-D7C2-C55B-2321FBD62669}"/>
              </a:ext>
            </a:extLst>
          </p:cNvPr>
          <p:cNvSpPr txBox="1"/>
          <p:nvPr/>
        </p:nvSpPr>
        <p:spPr>
          <a:xfrm>
            <a:off x="555171" y="1752600"/>
            <a:ext cx="11451772" cy="37856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An antigen is any substance that can trigger an immune response in the body.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Immune system recognizes the substance as foreign or dangerous and takes action to neutralize or destroy it.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Antigens can be found on the surface of bacteria, viruses, fungi, parasites, and other microorganisms.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Antigens can also be found on the surface of cells from other people or animals, and even on the surface of some non-living substances like pollen and dust mites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2416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80CDD3B-B304-B448-FD00-9D73EE752752}"/>
              </a:ext>
            </a:extLst>
          </p:cNvPr>
          <p:cNvSpPr txBox="1"/>
          <p:nvPr/>
        </p:nvSpPr>
        <p:spPr>
          <a:xfrm>
            <a:off x="598714" y="468086"/>
            <a:ext cx="5889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solidFill>
                  <a:schemeClr val="accent2">
                    <a:lumMod val="50000"/>
                  </a:schemeClr>
                </a:solidFill>
              </a:rPr>
              <a:t>Types of antigen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458A07-3C29-D82F-4BE9-44DC5459756D}"/>
              </a:ext>
            </a:extLst>
          </p:cNvPr>
          <p:cNvSpPr txBox="1"/>
          <p:nvPr/>
        </p:nvSpPr>
        <p:spPr>
          <a:xfrm>
            <a:off x="598714" y="1360714"/>
            <a:ext cx="10733315" cy="49582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1. Carbohydrate Antigens: </a:t>
            </a: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Sugar molecules (polysaccharides). Found on the surface of bacteria, fungi, and some viruses. Primarily activate the humoral immune response, leading to the production of antibodies. </a:t>
            </a:r>
            <a:r>
              <a:rPr lang="en-IN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Examples:</a:t>
            </a: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 </a:t>
            </a:r>
            <a:r>
              <a:rPr lang="en-IN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Bacterial capsules:</a:t>
            </a: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 polysaccharide capsule, </a:t>
            </a:r>
            <a:r>
              <a:rPr lang="en-IN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Blood group antigens:</a:t>
            </a: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 The ABO blood group system, </a:t>
            </a:r>
            <a:r>
              <a:rPr lang="en-IN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Lipopolysaccharide (LPS):</a:t>
            </a: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 A component of the outer membrane of Gram-negative bacteria, LPS is a powerful stimulator of the immune system.   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2. Protein Antigens:</a:t>
            </a: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 Amino acids linked together in a specific sequence. The most common type of antigen. Protein antigens can activate both the humoral and cell-mediated immune responses. </a:t>
            </a:r>
            <a:r>
              <a:rPr lang="en-IN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Examples:</a:t>
            </a: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 The spike protein of SARS-CoV-2 virus is a protein antigen that is recognized by the immune system.  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3. Lipid Antigens:</a:t>
            </a: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 Composed of fatty acids and other lipid molecules. Less common than protein and carbohydrate antigens and are often found in combination with other molecules, such as proteins or carbohydrates. </a:t>
            </a:r>
            <a:r>
              <a:rPr lang="en-IN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Examples:</a:t>
            </a: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  </a:t>
            </a:r>
            <a:r>
              <a:rPr lang="en-IN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Mycolic acids:</a:t>
            </a: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 Lipids found in the cell wall of Mycobacterium tuberculosis, the bacterium that causes tuberculosis.  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38543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AE4CA5F-49D3-A646-6889-41FFA9046F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092284"/>
              </p:ext>
            </p:extLst>
          </p:nvPr>
        </p:nvGraphicFramePr>
        <p:xfrm>
          <a:off x="566057" y="1338942"/>
          <a:ext cx="10515600" cy="2590800"/>
        </p:xfrm>
        <a:graphic>
          <a:graphicData uri="http://schemas.openxmlformats.org/drawingml/2006/table">
            <a:tbl>
              <a:tblPr/>
              <a:tblGrid>
                <a:gridCol w="3505200">
                  <a:extLst>
                    <a:ext uri="{9D8B030D-6E8A-4147-A177-3AD203B41FA5}">
                      <a16:colId xmlns:a16="http://schemas.microsoft.com/office/drawing/2014/main" val="119858293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99290791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1848890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IN" sz="2000" dirty="0"/>
                        <a:t>Feature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/>
                        <a:t>Antigen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/>
                        <a:t>Immunogen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97669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2000" b="1"/>
                        <a:t>Molecular Size</a:t>
                      </a:r>
                      <a:endParaRPr lang="en-IN" sz="2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Can be small or large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/>
                        <a:t>Usually large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8106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2000" b="1" dirty="0"/>
                        <a:t>Complexity</a:t>
                      </a:r>
                      <a:endParaRPr lang="en-IN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Can be simple or complex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/>
                        <a:t>Usually complex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9933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2000" b="1"/>
                        <a:t>Ability to induce immune response</a:t>
                      </a:r>
                      <a:endParaRPr lang="en-IN" sz="2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May or may not induce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/>
                        <a:t>Always induces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57033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2000" b="1"/>
                        <a:t>Examples</a:t>
                      </a:r>
                      <a:endParaRPr lang="en-IN" sz="2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/>
                        <a:t>Haptens, small peptides, simple sugars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Proteins, polysaccharides, vaccines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90121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CB944C5-8B1A-8340-442E-085773E413D9}"/>
              </a:ext>
            </a:extLst>
          </p:cNvPr>
          <p:cNvSpPr txBox="1"/>
          <p:nvPr/>
        </p:nvSpPr>
        <p:spPr>
          <a:xfrm>
            <a:off x="566057" y="4223658"/>
            <a:ext cx="7946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/>
              <a:t>All immunogens are antigens, but not all antigens are immunogens</a:t>
            </a:r>
            <a:r>
              <a:rPr lang="en-US" dirty="0"/>
              <a:t>.</a:t>
            </a:r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1D32EA-B69F-C45D-644F-B1510054CF2F}"/>
              </a:ext>
            </a:extLst>
          </p:cNvPr>
          <p:cNvSpPr txBox="1"/>
          <p:nvPr/>
        </p:nvSpPr>
        <p:spPr>
          <a:xfrm>
            <a:off x="609600" y="391886"/>
            <a:ext cx="4201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solidFill>
                  <a:schemeClr val="accent2">
                    <a:lumMod val="50000"/>
                  </a:schemeClr>
                </a:solidFill>
              </a:rPr>
              <a:t>Antigen Vs Immunogen</a:t>
            </a:r>
          </a:p>
        </p:txBody>
      </p:sp>
    </p:spTree>
    <p:extLst>
      <p:ext uri="{BB962C8B-B14F-4D97-AF65-F5344CB8AC3E}">
        <p14:creationId xmlns:p14="http://schemas.microsoft.com/office/powerpoint/2010/main" val="3791348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062340-598F-CEEC-6E31-25501902DA57}"/>
              </a:ext>
            </a:extLst>
          </p:cNvPr>
          <p:cNvSpPr txBox="1"/>
          <p:nvPr/>
        </p:nvSpPr>
        <p:spPr>
          <a:xfrm>
            <a:off x="478971" y="554781"/>
            <a:ext cx="5823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schemeClr val="accent2">
                    <a:lumMod val="50000"/>
                  </a:schemeClr>
                </a:solidFill>
              </a:rPr>
              <a:t>Steps of antigen preparation for vaccines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5A7124-2848-07AE-ABBE-8EB8DD3AB152}"/>
              </a:ext>
            </a:extLst>
          </p:cNvPr>
          <p:cNvSpPr txBox="1"/>
          <p:nvPr/>
        </p:nvSpPr>
        <p:spPr>
          <a:xfrm>
            <a:off x="478971" y="1230086"/>
            <a:ext cx="11234058" cy="49367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Antigen preparation is a crucial step in vaccine development. It involves selecting, isolating, and processing the specific components of a pathogen that will trigger a protective immune response without causing disease.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1. Antigen Selection to induce a strong and effective immune response. These are typically proteins or polysaccharides found on the surface of the pathogen. Factors – Immunogenicity, Safety, Stability, Ease of production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2. Antigen Isolation and Purification: Grow the pathogen and isolate the antigen. The isolated antigen is purified to remove any contaminants.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3. Antigen Processing: Inactivation or attenuation/Fragmenting the antigen/Conjugating the antigen/Adding adjuvants.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4. Characterization and Quality Control.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5. Formulation and Storage.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95958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9D1C366-61F5-87D1-3448-E6162B291599}"/>
              </a:ext>
            </a:extLst>
          </p:cNvPr>
          <p:cNvSpPr txBox="1"/>
          <p:nvPr/>
        </p:nvSpPr>
        <p:spPr>
          <a:xfrm>
            <a:off x="468086" y="491216"/>
            <a:ext cx="35705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solidFill>
                  <a:schemeClr val="accent2">
                    <a:lumMod val="50000"/>
                  </a:schemeClr>
                </a:solidFill>
              </a:rPr>
              <a:t>Vaccine formulation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913736-28BD-D323-E4E7-7F1045B640CE}"/>
              </a:ext>
            </a:extLst>
          </p:cNvPr>
          <p:cNvSpPr txBox="1"/>
          <p:nvPr/>
        </p:nvSpPr>
        <p:spPr>
          <a:xfrm>
            <a:off x="468086" y="1251857"/>
            <a:ext cx="11397343" cy="46532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1.  </a:t>
            </a:r>
            <a:r>
              <a:rPr lang="en-IN" sz="2400" kern="100" dirty="0"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C</a:t>
            </a:r>
            <a:r>
              <a:rPr lang="en-IN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hoose adjuvants: Add substances to boost the immune response to the antigen.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en-IN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Add stabilizers: Include ingredients to protect the antigen and maintain its potency.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en-IN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Include preservatives: Prevent contamination in multi-dose vials.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en-IN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Determine the optimal formulation: Balance the ingredients for maximum efficacy and safety.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en-IN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Ensure sterility and purity.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en-IN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Fill and package.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en-IN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Quality control and testing: Conduct rigorous tests to ensure safety, purity, and potency.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675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EDC7DCA-02CA-18B7-23EA-F57E3FF1D11F}"/>
              </a:ext>
            </a:extLst>
          </p:cNvPr>
          <p:cNvSpPr txBox="1"/>
          <p:nvPr/>
        </p:nvSpPr>
        <p:spPr>
          <a:xfrm>
            <a:off x="87085" y="130564"/>
            <a:ext cx="12017829" cy="659687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400" kern="100" dirty="0">
                <a:solidFill>
                  <a:schemeClr val="accent2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Vaccine adjuvants </a:t>
            </a:r>
            <a:r>
              <a:rPr lang="en-IN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are like boosters that make vaccines work better.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Types of Adjuvants and Vaccine Examples: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Aluminum</a:t>
            </a:r>
            <a:r>
              <a:rPr lang="en-IN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 Salts: These are the most common adjuvants, found in vaccines like: 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IN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DTaP (diphtheria, tetanus, and pertussis), Hepatitis A, Hepatitis B, HPV (human papillomavirus), Pneumococcal vaccines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Emulsions: MF59, an oil-in-water emulsion, is used in some flu vaccines to make them more effective.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Toll-like Receptor Agonists: </a:t>
            </a:r>
            <a:r>
              <a:rPr lang="en-IN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Monophosphoryl</a:t>
            </a:r>
            <a:r>
              <a:rPr lang="en-IN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 lipid A (MPL)  in the HPV vaccine </a:t>
            </a:r>
            <a:r>
              <a:rPr lang="en-IN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Cervarix</a:t>
            </a:r>
            <a:r>
              <a:rPr lang="en-IN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 and the shingles vaccine Shingrix. CpG oligodeoxynucleotides are used in the Hepatitis B vaccine </a:t>
            </a:r>
            <a:r>
              <a:rPr lang="en-IN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Heplisav</a:t>
            </a:r>
            <a:r>
              <a:rPr lang="en-IN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-B.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Saponins: QS-21, a saponin-based adjuvant, is included in the shingles vaccine Shingrix.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Virosomes: </a:t>
            </a:r>
            <a:r>
              <a:rPr lang="en-IN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Inflexal</a:t>
            </a:r>
            <a:r>
              <a:rPr lang="en-IN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 V, a flu vaccine, uses virosomes to improve its effectiveness.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How Adjuvants Help Vaccines: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Stronger Response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Targeted </a:t>
            </a:r>
            <a:r>
              <a:rPr lang="en-IN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Defense</a:t>
            </a:r>
            <a:endParaRPr lang="en-IN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Adjuvents</a:t>
            </a:r>
            <a:r>
              <a:rPr lang="en-IN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 allow for lower doses of the antigen.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New Vaccines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 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13558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0A4C81-E628-9383-B888-C5F97ECBAE02}"/>
              </a:ext>
            </a:extLst>
          </p:cNvPr>
          <p:cNvSpPr txBox="1"/>
          <p:nvPr/>
        </p:nvSpPr>
        <p:spPr>
          <a:xfrm>
            <a:off x="620485" y="1370647"/>
            <a:ext cx="11092543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When a vaccine is injected, the body's immune system recognizes the vaccine antigen as foreign and initiates a series of steps to process and eliminate it, ultimately leading to the development of immunity.</a:t>
            </a:r>
            <a:endParaRPr lang="en-IN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3348C0-C58F-BBE1-4A81-DC9F6291B997}"/>
              </a:ext>
            </a:extLst>
          </p:cNvPr>
          <p:cNvSpPr txBox="1"/>
          <p:nvPr/>
        </p:nvSpPr>
        <p:spPr>
          <a:xfrm>
            <a:off x="620485" y="2503715"/>
            <a:ext cx="11157857" cy="28582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1. Uptake and Processing by Antigen-Presenting Cells (APCs):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2. Antigen Presentation: MHC Binding: Some of these peptides bind to Major Histocompatibility Complex (MHC) molecules.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3. T Cell Activation and Differentiation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4. B Cell Activation and Antibody Production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5. Immune Memory Cells: Some of the activated T and B cells become long-lived memory cells.</a:t>
            </a:r>
          </a:p>
          <a:p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3716D9-8D7D-0191-E227-99ACAE052B65}"/>
              </a:ext>
            </a:extLst>
          </p:cNvPr>
          <p:cNvSpPr txBox="1"/>
          <p:nvPr/>
        </p:nvSpPr>
        <p:spPr>
          <a:xfrm>
            <a:off x="620484" y="544286"/>
            <a:ext cx="4180115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N" sz="2800" dirty="0">
                <a:solidFill>
                  <a:schemeClr val="accent2">
                    <a:lumMod val="50000"/>
                  </a:schemeClr>
                </a:solidFill>
              </a:rPr>
              <a:t>Development of immunity</a:t>
            </a:r>
          </a:p>
        </p:txBody>
      </p:sp>
    </p:spTree>
    <p:extLst>
      <p:ext uri="{BB962C8B-B14F-4D97-AF65-F5344CB8AC3E}">
        <p14:creationId xmlns:p14="http://schemas.microsoft.com/office/powerpoint/2010/main" val="671921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E0E00D-3984-8BF3-23DF-662DB4C4B722}"/>
              </a:ext>
            </a:extLst>
          </p:cNvPr>
          <p:cNvSpPr txBox="1"/>
          <p:nvPr/>
        </p:nvSpPr>
        <p:spPr>
          <a:xfrm>
            <a:off x="87086" y="0"/>
            <a:ext cx="62810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solidFill>
                  <a:schemeClr val="accent2">
                    <a:lumMod val="50000"/>
                  </a:schemeClr>
                </a:solidFill>
              </a:rPr>
              <a:t>Universal Immunization Programme (UIP)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943B0D-9B9B-7B54-765D-B1178BA9210E}"/>
              </a:ext>
            </a:extLst>
          </p:cNvPr>
          <p:cNvSpPr txBox="1"/>
          <p:nvPr/>
        </p:nvSpPr>
        <p:spPr>
          <a:xfrm>
            <a:off x="0" y="523220"/>
            <a:ext cx="12213771" cy="64986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IN" sz="1100" dirty="0">
              <a:effectLst/>
              <a:latin typeface="Aptos" panose="020B0004020202020204" pitchFamily="34" charset="0"/>
              <a:ea typeface="Aptos" panose="020B000402020202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Target beneficiaries: Children aged 0-17 years and pregnant women.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Coverage: The program targets 26.7 million newborns and 29 million pregnant women annually.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Focus: Preventing 12 vaccine-preventable diseases: 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IN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Nationally: Diphtheria, Pertussis, Tetanus, Polio, Measles, Rubella, Tuberculosis, Hepatitis B, Meningitis &amp; Pneumonia (caused by Haemophilus Influenzae type B)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IN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Sub-nationally: Rotavirus </a:t>
            </a:r>
            <a:r>
              <a:rPr lang="en-IN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diarrhea</a:t>
            </a:r>
            <a:r>
              <a:rPr lang="en-IN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Pneumococcal Pneumonia, Japanese Encephalitis (in endemic districts)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Schedule: The program follows a specific immunization schedule, with vaccines administered at different ages and intervals.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Delivery: Vaccines are provided free of charge at government health facilities and outreach sessions.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Mangal" panose="02040503050203030202" pitchFamily="18" charset="0"/>
              </a:rPr>
              <a:t>Monitoring: The program is continuously monitored to assess coverage, identify gaps, and improve performance.</a:t>
            </a:r>
          </a:p>
        </p:txBody>
      </p:sp>
    </p:spTree>
    <p:extLst>
      <p:ext uri="{BB962C8B-B14F-4D97-AF65-F5344CB8AC3E}">
        <p14:creationId xmlns:p14="http://schemas.microsoft.com/office/powerpoint/2010/main" val="2793696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1923</TotalTime>
  <Words>1620</Words>
  <Application>Microsoft Office PowerPoint</Application>
  <PresentationFormat>Widescreen</PresentationFormat>
  <Paragraphs>160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Aptos</vt:lpstr>
      <vt:lpstr>Arial</vt:lpstr>
      <vt:lpstr>Calibri</vt:lpstr>
      <vt:lpstr>Calibri Light</vt:lpstr>
      <vt:lpstr>Courier New</vt:lpstr>
      <vt:lpstr>Symbol</vt:lpstr>
      <vt:lpstr>Wingdings</vt:lpstr>
      <vt:lpstr>Office Theme</vt:lpstr>
      <vt:lpstr>Describe Antigens &amp; Concepts involved in vaccine development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BiochemistrySR3@lhmcdelhi.onmicrosoft.com</dc:creator>
  <cp:lastModifiedBy>BiochemistrySR3@lhmcdelhi.onmicrosoft.com</cp:lastModifiedBy>
  <cp:revision>8</cp:revision>
  <dcterms:created xsi:type="dcterms:W3CDTF">2025-01-25T17:36:38Z</dcterms:created>
  <dcterms:modified xsi:type="dcterms:W3CDTF">2025-01-27T01:39:57Z</dcterms:modified>
</cp:coreProperties>
</file>