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8" r:id="rId2"/>
    <p:sldId id="299" r:id="rId3"/>
    <p:sldId id="297" r:id="rId4"/>
    <p:sldId id="300" r:id="rId5"/>
    <p:sldId id="301" r:id="rId6"/>
    <p:sldId id="302" r:id="rId7"/>
    <p:sldId id="257" r:id="rId8"/>
    <p:sldId id="303" r:id="rId9"/>
    <p:sldId id="304" r:id="rId10"/>
    <p:sldId id="305" r:id="rId11"/>
    <p:sldId id="306" r:id="rId12"/>
    <p:sldId id="307" r:id="rId13"/>
    <p:sldId id="308" r:id="rId14"/>
    <p:sldId id="291" r:id="rId15"/>
    <p:sldId id="290" r:id="rId16"/>
    <p:sldId id="288" r:id="rId17"/>
    <p:sldId id="293" r:id="rId18"/>
    <p:sldId id="294" r:id="rId19"/>
    <p:sldId id="298" r:id="rId20"/>
    <p:sldId id="327" r:id="rId21"/>
    <p:sldId id="309" r:id="rId22"/>
    <p:sldId id="310" r:id="rId23"/>
    <p:sldId id="311" r:id="rId24"/>
    <p:sldId id="328" r:id="rId25"/>
    <p:sldId id="312" r:id="rId26"/>
    <p:sldId id="313" r:id="rId27"/>
    <p:sldId id="314" r:id="rId28"/>
    <p:sldId id="316" r:id="rId29"/>
    <p:sldId id="317" r:id="rId30"/>
    <p:sldId id="318" r:id="rId31"/>
    <p:sldId id="315" r:id="rId32"/>
    <p:sldId id="319" r:id="rId33"/>
    <p:sldId id="320" r:id="rId34"/>
    <p:sldId id="321" r:id="rId35"/>
    <p:sldId id="329" r:id="rId36"/>
    <p:sldId id="322" r:id="rId37"/>
    <p:sldId id="323" r:id="rId38"/>
    <p:sldId id="324" r:id="rId39"/>
    <p:sldId id="325" r:id="rId40"/>
    <p:sldId id="326" r:id="rId41"/>
    <p:sldId id="28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3" autoAdjust="0"/>
    <p:restoredTop sz="86444" autoAdjust="0"/>
  </p:normalViewPr>
  <p:slideViewPr>
    <p:cSldViewPr snapToGrid="0">
      <p:cViewPr varScale="1">
        <p:scale>
          <a:sx n="63" d="100"/>
          <a:sy n="63" d="100"/>
        </p:scale>
        <p:origin x="858" y="78"/>
      </p:cViewPr>
      <p:guideLst>
        <p:guide orient="horz" pos="2160"/>
        <p:guide pos="3840"/>
      </p:guideLst>
    </p:cSldViewPr>
  </p:slideViewPr>
  <p:outlineViewPr>
    <p:cViewPr>
      <p:scale>
        <a:sx n="33" d="100"/>
        <a:sy n="33" d="100"/>
      </p:scale>
      <p:origin x="0" y="193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EE3C9C-97A9-4984-88A9-9EB30E4FA174}" type="datetimeFigureOut">
              <a:rPr lang="en-US" smtClean="0"/>
              <a:pPr/>
              <a:t>06-Jun-24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1E3381-280E-4FD4-8248-712E82BC61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European_Society_of_Endocrinolog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ISS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E3381-280E-4FD4-8248-712E82BC613E}" type="slidenum">
              <a:rPr lang="en-US" smtClean="0"/>
              <a:pPr/>
              <a:t>2</a:t>
            </a:fld>
            <a:endParaRPr lang="en-US"/>
          </a:p>
        </p:txBody>
      </p:sp>
    </p:spTree>
    <p:extLst>
      <p:ext uri="{BB962C8B-B14F-4D97-AF65-F5344CB8AC3E}">
        <p14:creationId xmlns:p14="http://schemas.microsoft.com/office/powerpoint/2010/main" val="1235271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solidFill>
                  <a:srgbClr val="0D0D0D"/>
                </a:solidFill>
                <a:effectLst/>
                <a:latin typeface="Times New Roman" panose="02020603050405020304" pitchFamily="18" charset="0"/>
                <a:ea typeface="Calibri" panose="020F0502020204030204" pitchFamily="34" charset="0"/>
                <a:cs typeface="Mangal" panose="02040503050203030202" pitchFamily="18" charset="0"/>
              </a:rPr>
              <a:t>The abstract effectively sets the context by highlighting the role of plasma </a:t>
            </a:r>
            <a:r>
              <a:rPr lang="en-US" sz="1800" dirty="0" err="1">
                <a:solidFill>
                  <a:srgbClr val="0D0D0D"/>
                </a:solidFill>
                <a:effectLst/>
                <a:latin typeface="Times New Roman" panose="02020603050405020304" pitchFamily="18" charset="0"/>
                <a:ea typeface="Calibri" panose="020F0502020204030204" pitchFamily="34" charset="0"/>
                <a:cs typeface="Mangal" panose="02040503050203030202" pitchFamily="18" charset="0"/>
              </a:rPr>
              <a:t>methoxytyramine</a:t>
            </a:r>
            <a:r>
              <a:rPr lang="en-US" sz="1800" dirty="0">
                <a:solidFill>
                  <a:srgbClr val="0D0D0D"/>
                </a:solidFill>
                <a:effectLst/>
                <a:latin typeface="Times New Roman" panose="02020603050405020304" pitchFamily="18" charset="0"/>
                <a:ea typeface="Calibri" panose="020F0502020204030204" pitchFamily="34" charset="0"/>
                <a:cs typeface="Mangal" panose="02040503050203030202" pitchFamily="18" charset="0"/>
              </a:rPr>
              <a:t> in detecting rare dopamine-producing tumors and HNPGLs. It acknowledges the existing use of normetanephrine and </a:t>
            </a:r>
            <a:r>
              <a:rPr lang="en-US" sz="1800" dirty="0" err="1">
                <a:solidFill>
                  <a:srgbClr val="0D0D0D"/>
                </a:solidFill>
                <a:effectLst/>
                <a:latin typeface="Times New Roman" panose="02020603050405020304" pitchFamily="18" charset="0"/>
                <a:ea typeface="Calibri" panose="020F0502020204030204" pitchFamily="34" charset="0"/>
                <a:cs typeface="Mangal" panose="02040503050203030202" pitchFamily="18" charset="0"/>
              </a:rPr>
              <a:t>metanephrine</a:t>
            </a:r>
            <a:r>
              <a:rPr lang="en-US" sz="1800" dirty="0">
                <a:solidFill>
                  <a:srgbClr val="0D0D0D"/>
                </a:solidFill>
                <a:effectLst/>
                <a:latin typeface="Times New Roman" panose="02020603050405020304" pitchFamily="18" charset="0"/>
                <a:ea typeface="Calibri" panose="020F0502020204030204" pitchFamily="34" charset="0"/>
                <a:cs typeface="Mangal" panose="02040503050203030202" pitchFamily="18" charset="0"/>
              </a:rPr>
              <a:t> for such diagnoses and the uncertainty around the additional value provided by </a:t>
            </a:r>
            <a:r>
              <a:rPr lang="en-US" sz="1800" dirty="0" err="1">
                <a:solidFill>
                  <a:srgbClr val="0D0D0D"/>
                </a:solidFill>
                <a:effectLst/>
                <a:latin typeface="Times New Roman" panose="02020603050405020304" pitchFamily="18" charset="0"/>
                <a:ea typeface="Calibri" panose="020F0502020204030204" pitchFamily="34" charset="0"/>
                <a:cs typeface="Mangal" panose="02040503050203030202" pitchFamily="18" charset="0"/>
              </a:rPr>
              <a:t>methoxytyramine</a:t>
            </a:r>
            <a:r>
              <a:rPr lang="en-US" sz="1800" dirty="0">
                <a:solidFill>
                  <a:srgbClr val="0D0D0D"/>
                </a:solidFill>
                <a:effectLst/>
                <a:latin typeface="Times New Roman" panose="02020603050405020304" pitchFamily="18" charset="0"/>
                <a:ea typeface="Calibri" panose="020F0502020204030204" pitchFamily="34" charset="0"/>
                <a:cs typeface="Mangal" panose="02040503050203030202" pitchFamily="18" charset="0"/>
              </a:rPr>
              <a:t>.</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algn="l">
              <a:buFont typeface="+mj-lt"/>
              <a:buAutoNum type="arabicPeriod"/>
            </a:pPr>
            <a:endParaRPr lang="en-US" b="0" i="0" dirty="0">
              <a:solidFill>
                <a:srgbClr val="0D0D0D"/>
              </a:solidFill>
              <a:effectLst/>
              <a:latin typeface="ui-sans-serif"/>
            </a:endParaRPr>
          </a:p>
        </p:txBody>
      </p:sp>
      <p:sp>
        <p:nvSpPr>
          <p:cNvPr id="4" name="Slide Number Placeholder 3"/>
          <p:cNvSpPr>
            <a:spLocks noGrp="1"/>
          </p:cNvSpPr>
          <p:nvPr>
            <p:ph type="sldNum" sz="quarter" idx="5"/>
          </p:nvPr>
        </p:nvSpPr>
        <p:spPr/>
        <p:txBody>
          <a:bodyPr/>
          <a:lstStyle/>
          <a:p>
            <a:fld id="{4D1E3381-280E-4FD4-8248-712E82BC613E}" type="slidenum">
              <a:rPr lang="en-US" smtClean="0"/>
              <a:pPr/>
              <a:t>12</a:t>
            </a:fld>
            <a:endParaRPr lang="en-US"/>
          </a:p>
        </p:txBody>
      </p:sp>
    </p:spTree>
    <p:extLst>
      <p:ext uri="{BB962C8B-B14F-4D97-AF65-F5344CB8AC3E}">
        <p14:creationId xmlns:p14="http://schemas.microsoft.com/office/powerpoint/2010/main" val="4091450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latin typeface="-apple-system"/>
              </a:rPr>
              <a:t>S</a:t>
            </a:r>
            <a:r>
              <a:rPr lang="en-US" b="0" i="0" dirty="0">
                <a:solidFill>
                  <a:schemeClr val="tx1"/>
                </a:solidFill>
                <a:effectLst/>
                <a:latin typeface="-apple-system"/>
              </a:rPr>
              <a:t>tructured with clear sections including Context, Objective, Design, Methods, Results, and Conclusions.</a:t>
            </a:r>
          </a:p>
          <a:p>
            <a:pPr algn="just"/>
            <a:r>
              <a:rPr lang="en-US" b="0" i="0" dirty="0">
                <a:solidFill>
                  <a:schemeClr val="tx1"/>
                </a:solidFill>
                <a:effectLst/>
                <a:latin typeface="-apple-system"/>
              </a:rPr>
              <a:t>The abstract </a:t>
            </a:r>
            <a:r>
              <a:rPr lang="en-US" sz="1200" b="0" i="0" dirty="0">
                <a:solidFill>
                  <a:schemeClr val="tx1"/>
                </a:solidFill>
                <a:effectLst/>
                <a:latin typeface="-apple-system"/>
              </a:rPr>
              <a:t>provides a clear indication of the study's aims, methods, and results, allowing readers to grasp the key findings.</a:t>
            </a:r>
          </a:p>
          <a:p>
            <a:pPr algn="just"/>
            <a:r>
              <a:rPr lang="en-US" dirty="0">
                <a:solidFill>
                  <a:schemeClr val="tx1"/>
                </a:solidFill>
                <a:latin typeface="-apple-system"/>
                <a:cs typeface="Times New Roman" panose="02020603050405020304" pitchFamily="18" charset="0"/>
              </a:rPr>
              <a:t>Comprehensive in its contents.</a:t>
            </a:r>
          </a:p>
          <a:p>
            <a:pPr algn="just"/>
            <a:r>
              <a:rPr lang="en-US" sz="1400" b="0" i="0" dirty="0">
                <a:solidFill>
                  <a:schemeClr val="tx1"/>
                </a:solidFill>
                <a:effectLst/>
                <a:latin typeface="-apple-system"/>
                <a:cs typeface="Times New Roman" panose="02020603050405020304" pitchFamily="18" charset="0"/>
              </a:rPr>
              <a:t>Appropriate in length (neither too short nor too long)</a:t>
            </a:r>
            <a:endParaRPr lang="en-US" sz="1400" b="0" i="0"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1E3381-280E-4FD4-8248-712E82BC613E}" type="slidenum">
              <a:rPr lang="en-US" smtClean="0"/>
              <a:pPr/>
              <a:t>13</a:t>
            </a:fld>
            <a:endParaRPr lang="en-US"/>
          </a:p>
        </p:txBody>
      </p:sp>
    </p:spTree>
    <p:extLst>
      <p:ext uri="{BB962C8B-B14F-4D97-AF65-F5344CB8AC3E}">
        <p14:creationId xmlns:p14="http://schemas.microsoft.com/office/powerpoint/2010/main" val="313523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Tyrosine Hydroxylase: Rate Limiting enzyme</a:t>
            </a:r>
          </a:p>
          <a:p>
            <a:pPr marL="171450" indent="-171450">
              <a:buFont typeface="Arial" panose="020B0604020202020204" pitchFamily="34" charset="0"/>
              <a:buChar char="•"/>
            </a:pPr>
            <a:r>
              <a:rPr lang="en-US" dirty="0"/>
              <a:t>Tyrosine and Phenylalanine Hydroxylase enzymes, along with </a:t>
            </a:r>
            <a:r>
              <a:rPr lang="en-US" dirty="0" err="1"/>
              <a:t>Tryptoophane</a:t>
            </a:r>
            <a:r>
              <a:rPr lang="en-US" dirty="0"/>
              <a:t> hydroxylase, belongs to </a:t>
            </a:r>
            <a:r>
              <a:rPr lang="en-US" sz="1200" dirty="0"/>
              <a:t>a small family of monooxygenases. All three enzymes require tetrahydrobiopterin as a substrate to drive the hydroxylation reaction. They</a:t>
            </a:r>
            <a:r>
              <a:rPr lang="en-US" b="0" i="0" dirty="0">
                <a:solidFill>
                  <a:srgbClr val="040C28"/>
                </a:solidFill>
                <a:effectLst/>
                <a:latin typeface="Google Sans"/>
              </a:rPr>
              <a:t> incorporate of one atom of molecular oxygen into a substrate, with the other being reduced to water</a:t>
            </a:r>
            <a:r>
              <a:rPr lang="en-US" b="0" i="0" dirty="0">
                <a:solidFill>
                  <a:srgbClr val="4D5156"/>
                </a:solidFill>
                <a:effectLst/>
                <a:latin typeface="Google San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Dopamine is formed in the cytoplasm and are transported into vesicular secretory granules. where the amine is concentrated and stored ready for exocytotic release as the principal neurotransmitters of central nervous system dopaminergic neurons.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dopamine formed in noradrenergic neurons and chromaffin cells is further converted to norepinephrine by dopamine </a:t>
            </a:r>
            <a:r>
              <a:rPr lang="el-GR" sz="1200" dirty="0"/>
              <a:t>β-</a:t>
            </a:r>
            <a:r>
              <a:rPr lang="en-US" sz="1200" dirty="0"/>
              <a:t>hydroxylase, an enzyme specially located in secretory granules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additional presence of </a:t>
            </a:r>
            <a:r>
              <a:rPr lang="en-US" sz="1200" dirty="0" err="1"/>
              <a:t>phenylethanolamine</a:t>
            </a:r>
            <a:r>
              <a:rPr lang="en-US" sz="1200" dirty="0"/>
              <a:t> N-methyltransferase in adrenal medullary chromaffin cells leads to further conversion of norepinephrine to epinephrine.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endParaRPr lang="en-US" b="0" i="0" dirty="0">
              <a:solidFill>
                <a:srgbClr val="4D5156"/>
              </a:solidFill>
              <a:effectLst/>
              <a:latin typeface="Google Sans"/>
            </a:endParaRPr>
          </a:p>
          <a:p>
            <a:endParaRPr lang="en-US" dirty="0"/>
          </a:p>
        </p:txBody>
      </p:sp>
      <p:sp>
        <p:nvSpPr>
          <p:cNvPr id="4" name="Slide Number Placeholder 3"/>
          <p:cNvSpPr>
            <a:spLocks noGrp="1"/>
          </p:cNvSpPr>
          <p:nvPr>
            <p:ph type="sldNum" sz="quarter" idx="5"/>
          </p:nvPr>
        </p:nvSpPr>
        <p:spPr/>
        <p:txBody>
          <a:bodyPr/>
          <a:lstStyle/>
          <a:p>
            <a:fld id="{4D1E3381-280E-4FD4-8248-712E82BC613E}" type="slidenum">
              <a:rPr lang="en-US" smtClean="0"/>
              <a:pPr/>
              <a:t>15</a:t>
            </a:fld>
            <a:endParaRPr lang="en-US"/>
          </a:p>
        </p:txBody>
      </p:sp>
    </p:spTree>
    <p:extLst>
      <p:ext uri="{BB962C8B-B14F-4D97-AF65-F5344CB8AC3E}">
        <p14:creationId xmlns:p14="http://schemas.microsoft.com/office/powerpoint/2010/main" val="159645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nSpc>
                <a:spcPct val="115000"/>
              </a:lnSpc>
              <a:spcBef>
                <a:spcPts val="600"/>
              </a:spcBef>
              <a:spcAft>
                <a:spcPts val="600"/>
              </a:spcAft>
              <a:buSzPts val="1000"/>
              <a:buFont typeface="Arial" panose="020B0604020202020204" pitchFamily="34" charset="0"/>
              <a:buChar char="•"/>
              <a:tabLst>
                <a:tab pos="914400" algn="l"/>
              </a:tabLst>
            </a:pPr>
            <a:r>
              <a:rPr lang="en-US" b="0" i="0" dirty="0">
                <a:solidFill>
                  <a:srgbClr val="0D0D0D"/>
                </a:solidFill>
                <a:effectLst/>
                <a:latin typeface="Söhne"/>
              </a:rPr>
              <a:t>Monoamine oxidase (MAO) is an enzyme that catalyzes the oxidative deamination of monoamines</a:t>
            </a:r>
          </a:p>
          <a:p>
            <a:pPr algn="l">
              <a:buFont typeface="+mj-lt"/>
              <a:buAutoNum type="arabicPeriod"/>
            </a:pPr>
            <a:r>
              <a:rPr lang="en-US" b="1" i="0" dirty="0">
                <a:solidFill>
                  <a:srgbClr val="0D0D0D"/>
                </a:solidFill>
                <a:effectLst/>
                <a:latin typeface="Söhne"/>
              </a:rPr>
              <a:t>MAO-A</a:t>
            </a:r>
            <a:r>
              <a:rPr lang="en-US" b="0" i="0" dirty="0">
                <a:solidFill>
                  <a:srgbClr val="0D0D0D"/>
                </a:solidFill>
                <a:effectLst/>
                <a:latin typeface="Söhne"/>
              </a:rPr>
              <a:t>: This type primarily degrades serotonin, norepinephrine, and epinephrine.</a:t>
            </a:r>
          </a:p>
          <a:p>
            <a:pPr algn="l">
              <a:buFont typeface="+mj-lt"/>
              <a:buAutoNum type="arabicPeriod"/>
            </a:pPr>
            <a:r>
              <a:rPr lang="en-US" b="1" i="0" dirty="0">
                <a:solidFill>
                  <a:srgbClr val="0D0D0D"/>
                </a:solidFill>
                <a:effectLst/>
                <a:latin typeface="Söhne"/>
              </a:rPr>
              <a:t>MAO-B</a:t>
            </a:r>
            <a:r>
              <a:rPr lang="en-US" b="0" i="0" dirty="0">
                <a:solidFill>
                  <a:srgbClr val="0D0D0D"/>
                </a:solidFill>
                <a:effectLst/>
                <a:latin typeface="Söhne"/>
              </a:rPr>
              <a:t>: This type primarily degrades phenylethylamine and benzylamine. Both types can degrade dopamine.</a:t>
            </a:r>
          </a:p>
          <a:p>
            <a:pPr algn="l">
              <a:buFont typeface="+mj-lt"/>
              <a:buAutoNum type="arabicPeriod"/>
            </a:pPr>
            <a:endParaRPr lang="en-US" b="0" i="0" dirty="0">
              <a:solidFill>
                <a:srgbClr val="0D0D0D"/>
              </a:solidFill>
              <a:effectLst/>
              <a:latin typeface="Söhne"/>
            </a:endParaRPr>
          </a:p>
          <a:p>
            <a:pPr algn="l">
              <a:buFont typeface="+mj-lt"/>
              <a:buAutoNum type="arabicPeriod"/>
            </a:pPr>
            <a:r>
              <a:rPr lang="en-US" b="1" dirty="0"/>
              <a:t>Sulfotransferase Family 1A Member 3, </a:t>
            </a:r>
            <a:r>
              <a:rPr lang="en-US" dirty="0"/>
              <a:t>catalyzes the transfer of a </a:t>
            </a:r>
            <a:r>
              <a:rPr lang="en-US" dirty="0" err="1"/>
              <a:t>sulfo</a:t>
            </a:r>
            <a:r>
              <a:rPr lang="en-US" dirty="0"/>
              <a:t> group</a:t>
            </a:r>
            <a:endParaRPr lang="en-US" b="0" i="0" dirty="0">
              <a:solidFill>
                <a:srgbClr val="0D0D0D"/>
              </a:solidFill>
              <a:effectLst/>
              <a:latin typeface="Söhne"/>
            </a:endParaRPr>
          </a:p>
          <a:p>
            <a:pPr algn="l">
              <a:buFont typeface="+mj-lt"/>
              <a:buAutoNum type="arabicPeriod"/>
            </a:pPr>
            <a:endParaRPr lang="en-US" b="0" i="0" dirty="0">
              <a:solidFill>
                <a:srgbClr val="0D0D0D"/>
              </a:solidFill>
              <a:effectLst/>
              <a:latin typeface="Söhne"/>
            </a:endParaRPr>
          </a:p>
          <a:p>
            <a:pPr algn="l">
              <a:buFont typeface="+mj-lt"/>
              <a:buNone/>
            </a:pPr>
            <a:r>
              <a:rPr lang="en-US" b="0" i="0" dirty="0">
                <a:solidFill>
                  <a:srgbClr val="0D0D0D"/>
                </a:solidFill>
                <a:effectLst/>
                <a:latin typeface="Söhne"/>
              </a:rPr>
              <a:t>For COMT, SAM is the methyl donor to the hydroxyl group of catecholamines</a:t>
            </a:r>
          </a:p>
          <a:p>
            <a:pPr marL="628650" marR="0" lvl="1" indent="-171450">
              <a:lnSpc>
                <a:spcPct val="115000"/>
              </a:lnSpc>
              <a:spcBef>
                <a:spcPts val="600"/>
              </a:spcBef>
              <a:spcAft>
                <a:spcPts val="600"/>
              </a:spcAft>
              <a:buSzPts val="1000"/>
              <a:buFont typeface="Arial" panose="020B0604020202020204" pitchFamily="34" charset="0"/>
              <a:buChar char="•"/>
              <a:tabLst>
                <a:tab pos="914400" algn="l"/>
              </a:tabLst>
            </a:pPr>
            <a:endParaRPr lang="en-US" sz="1200" i="0" dirty="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4D1E3381-280E-4FD4-8248-712E82BC613E}" type="slidenum">
              <a:rPr lang="en-US" smtClean="0"/>
              <a:pPr/>
              <a:t>16</a:t>
            </a:fld>
            <a:endParaRPr lang="en-US"/>
          </a:p>
        </p:txBody>
      </p:sp>
    </p:spTree>
    <p:extLst>
      <p:ext uri="{BB962C8B-B14F-4D97-AF65-F5344CB8AC3E}">
        <p14:creationId xmlns:p14="http://schemas.microsoft.com/office/powerpoint/2010/main" val="1548625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15000"/>
              </a:lnSpc>
              <a:spcBef>
                <a:spcPts val="600"/>
              </a:spcBef>
              <a:spcAft>
                <a:spcPts val="600"/>
              </a:spcAft>
              <a:buClrTx/>
              <a:buSzPts val="1000"/>
              <a:buFont typeface="Arial" panose="020B0604020202020204" pitchFamily="34" charset="0"/>
              <a:buNone/>
              <a:tabLst>
                <a:tab pos="914400" algn="l"/>
              </a:tabLst>
              <a:defRPr/>
            </a:pPr>
            <a:r>
              <a:rPr lang="en-US" b="0" i="0" dirty="0">
                <a:solidFill>
                  <a:srgbClr val="0D0D0D"/>
                </a:solidFill>
                <a:effectLst/>
                <a:latin typeface="Söhne"/>
              </a:rPr>
              <a:t>For COMT, SAM is the methyl donor to the hydroxyl group of catecholamines</a:t>
            </a:r>
          </a:p>
          <a:p>
            <a:pPr marL="457200" marR="0" lvl="1" indent="0">
              <a:lnSpc>
                <a:spcPct val="115000"/>
              </a:lnSpc>
              <a:spcBef>
                <a:spcPts val="600"/>
              </a:spcBef>
              <a:spcAft>
                <a:spcPts val="600"/>
              </a:spcAft>
              <a:buSzPts val="1000"/>
              <a:buFont typeface="Arial" panose="020B0604020202020204" pitchFamily="34" charset="0"/>
              <a:buNone/>
              <a:tabLst>
                <a:tab pos="914400" algn="l"/>
              </a:tabLst>
            </a:pPr>
            <a:endParaRPr lang="en-US" sz="1200" i="0" dirty="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4D1E3381-280E-4FD4-8248-712E82BC613E}" type="slidenum">
              <a:rPr lang="en-US" smtClean="0"/>
              <a:pPr/>
              <a:t>17</a:t>
            </a:fld>
            <a:endParaRPr lang="en-US"/>
          </a:p>
        </p:txBody>
      </p:sp>
    </p:spTree>
    <p:extLst>
      <p:ext uri="{BB962C8B-B14F-4D97-AF65-F5344CB8AC3E}">
        <p14:creationId xmlns:p14="http://schemas.microsoft.com/office/powerpoint/2010/main" val="1134468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600"/>
              </a:spcBef>
              <a:spcAft>
                <a:spcPts val="600"/>
              </a:spcAft>
              <a:buSzPts val="1000"/>
              <a:buFont typeface="Arial" panose="020B0604020202020204" pitchFamily="34" charset="0"/>
              <a:buNone/>
              <a:tabLst>
                <a:tab pos="914400" algn="l"/>
              </a:tabLst>
            </a:pPr>
            <a:endParaRPr lang="en-US" sz="1200" i="0" dirty="0">
              <a:effectLst/>
              <a:latin typeface="Georgia" panose="02040502050405020303" pitchFamily="18"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4D1E3381-280E-4FD4-8248-712E82BC613E}" type="slidenum">
              <a:rPr lang="en-US" smtClean="0"/>
              <a:pPr/>
              <a:t>18</a:t>
            </a:fld>
            <a:endParaRPr lang="en-US"/>
          </a:p>
        </p:txBody>
      </p:sp>
    </p:spTree>
    <p:extLst>
      <p:ext uri="{BB962C8B-B14F-4D97-AF65-F5344CB8AC3E}">
        <p14:creationId xmlns:p14="http://schemas.microsoft.com/office/powerpoint/2010/main" val="2878113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400" b="0" i="0"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1E3381-280E-4FD4-8248-712E82BC613E}" type="slidenum">
              <a:rPr lang="en-US" smtClean="0"/>
              <a:pPr/>
              <a:t>21</a:t>
            </a:fld>
            <a:endParaRPr lang="en-US"/>
          </a:p>
        </p:txBody>
      </p:sp>
    </p:spTree>
    <p:extLst>
      <p:ext uri="{BB962C8B-B14F-4D97-AF65-F5344CB8AC3E}">
        <p14:creationId xmlns:p14="http://schemas.microsoft.com/office/powerpoint/2010/main" val="3914859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Times New Roman" panose="02020603050405020304" pitchFamily="18" charset="0"/>
              </a:rPr>
              <a:t>(from </a:t>
            </a:r>
            <a:r>
              <a:rPr lang="en-US" sz="1200" dirty="0" err="1">
                <a:effectLst/>
                <a:latin typeface="Times New Roman" panose="02020603050405020304" pitchFamily="18" charset="0"/>
                <a:ea typeface="Times New Roman" panose="02020603050405020304" pitchFamily="18" charset="0"/>
              </a:rPr>
              <a:t>germany</a:t>
            </a:r>
            <a:r>
              <a:rPr lang="en-US" sz="1200" dirty="0">
                <a:effectLst/>
                <a:latin typeface="Times New Roman" panose="02020603050405020304" pitchFamily="18" charset="0"/>
                <a:ea typeface="Times New Roman" panose="02020603050405020304" pitchFamily="18" charset="0"/>
              </a:rPr>
              <a:t>, Netherlands and Poland)</a:t>
            </a:r>
            <a:endParaRPr lang="en-US" dirty="0"/>
          </a:p>
        </p:txBody>
      </p:sp>
      <p:sp>
        <p:nvSpPr>
          <p:cNvPr id="4" name="Slide Number Placeholder 3"/>
          <p:cNvSpPr>
            <a:spLocks noGrp="1"/>
          </p:cNvSpPr>
          <p:nvPr>
            <p:ph type="sldNum" sz="quarter" idx="5"/>
          </p:nvPr>
        </p:nvSpPr>
        <p:spPr/>
        <p:txBody>
          <a:bodyPr/>
          <a:lstStyle/>
          <a:p>
            <a:fld id="{4D1E3381-280E-4FD4-8248-712E82BC613E}" type="slidenum">
              <a:rPr lang="en-US" smtClean="0"/>
              <a:pPr/>
              <a:t>22</a:t>
            </a:fld>
            <a:endParaRPr lang="en-US"/>
          </a:p>
        </p:txBody>
      </p:sp>
    </p:spTree>
    <p:extLst>
      <p:ext uri="{BB962C8B-B14F-4D97-AF65-F5344CB8AC3E}">
        <p14:creationId xmlns:p14="http://schemas.microsoft.com/office/powerpoint/2010/main" val="1280555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E3381-280E-4FD4-8248-712E82BC613E}" type="slidenum">
              <a:rPr lang="en-US" smtClean="0"/>
              <a:pPr/>
              <a:t>23</a:t>
            </a:fld>
            <a:endParaRPr lang="en-US"/>
          </a:p>
        </p:txBody>
      </p:sp>
    </p:spTree>
    <p:extLst>
      <p:ext uri="{BB962C8B-B14F-4D97-AF65-F5344CB8AC3E}">
        <p14:creationId xmlns:p14="http://schemas.microsoft.com/office/powerpoint/2010/main" val="2380474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E3381-280E-4FD4-8248-712E82BC613E}" type="slidenum">
              <a:rPr lang="en-US" smtClean="0"/>
              <a:pPr/>
              <a:t>24</a:t>
            </a:fld>
            <a:endParaRPr lang="en-US"/>
          </a:p>
        </p:txBody>
      </p:sp>
    </p:spTree>
    <p:extLst>
      <p:ext uri="{BB962C8B-B14F-4D97-AF65-F5344CB8AC3E}">
        <p14:creationId xmlns:p14="http://schemas.microsoft.com/office/powerpoint/2010/main" val="84324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they also consider case reports only </a:t>
            </a:r>
            <a:r>
              <a:rPr lang="en-US" b="0" i="0" dirty="0">
                <a:solidFill>
                  <a:srgbClr val="2A2A2A"/>
                </a:solidFill>
                <a:effectLst/>
                <a:latin typeface="Merriweather" panose="00000500000000000000" pitchFamily="2" charset="0"/>
              </a:rPr>
              <a:t>if they represent exceptional insights or advances in clinical endocrinology.</a:t>
            </a:r>
          </a:p>
          <a:p>
            <a:r>
              <a:rPr lang="en-US" b="0" i="0" dirty="0">
                <a:solidFill>
                  <a:srgbClr val="202122"/>
                </a:solidFill>
                <a:effectLst/>
                <a:latin typeface="Arial" panose="020B0604020202020204" pitchFamily="34" charset="0"/>
              </a:rPr>
              <a:t>In 1993 the journal became an official journal of the European Federation of Endocrine Societies (now </a:t>
            </a:r>
            <a:r>
              <a:rPr lang="en-US" b="0" i="0" u="none" strike="noStrike" dirty="0">
                <a:effectLst/>
                <a:latin typeface="Arial" panose="020B0604020202020204" pitchFamily="34" charset="0"/>
                <a:hlinkClick r:id="rId3" tooltip="European Society of Endocrinology"/>
              </a:rPr>
              <a:t>European Society of Endocrinology</a:t>
            </a:r>
            <a:r>
              <a:rPr lang="en-US" b="0" i="0" dirty="0">
                <a:solidFill>
                  <a:srgbClr val="202122"/>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4D1E3381-280E-4FD4-8248-712E82BC613E}" type="slidenum">
              <a:rPr lang="en-US" smtClean="0"/>
              <a:pPr/>
              <a:t>3</a:t>
            </a:fld>
            <a:endParaRPr lang="en-US"/>
          </a:p>
        </p:txBody>
      </p:sp>
    </p:spTree>
    <p:extLst>
      <p:ext uri="{BB962C8B-B14F-4D97-AF65-F5344CB8AC3E}">
        <p14:creationId xmlns:p14="http://schemas.microsoft.com/office/powerpoint/2010/main" val="1166754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including subject recruitment, blood sampling, biochemical analyses, diagnostic criteria, and planned statistical analyses.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Multi-center prospective study design with a large sample size of nearly 2000 patients across 6 tertiary centers, increases generalizability.</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Well-defined criteria and methods for diagnosing PPGLs and HNPGLs, involving pathological confirmation or functional imaging.</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Inclusion of a separate reference population of over 400 normotensive and hypertensive individuals to establish appropriate reference intervals.</a:t>
            </a:r>
          </a:p>
          <a:p>
            <a:pPr marL="342900" marR="0" lvl="0" indent="-342900">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with blood drawn after 20 min supine rest (to account for posture effects) and overnight fasting (for </a:t>
            </a:r>
            <a:r>
              <a:rPr lang="en-US" sz="1800" dirty="0" err="1">
                <a:effectLst/>
                <a:latin typeface="Times New Roman" panose="02020603050405020304" pitchFamily="18" charset="0"/>
                <a:ea typeface="Times New Roman" panose="02020603050405020304" pitchFamily="18" charset="0"/>
              </a:rPr>
              <a:t>methoxytyramine</a:t>
            </a:r>
            <a:r>
              <a:rPr lang="en-US" sz="1800" dirty="0">
                <a:effectLst/>
                <a:latin typeface="Times New Roman" panose="02020603050405020304" pitchFamily="18" charset="0"/>
                <a:ea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Comprehensive statistical analysis plan covering diagnostic performance metrics, ROC curves, and positive predictive value modeling.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algn="just"/>
            <a:endParaRPr lang="en-US" sz="1400" b="0" i="0"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1E3381-280E-4FD4-8248-712E82BC613E}" type="slidenum">
              <a:rPr lang="en-US" smtClean="0"/>
              <a:pPr/>
              <a:t>25</a:t>
            </a:fld>
            <a:endParaRPr lang="en-US"/>
          </a:p>
        </p:txBody>
      </p:sp>
    </p:spTree>
    <p:extLst>
      <p:ext uri="{BB962C8B-B14F-4D97-AF65-F5344CB8AC3E}">
        <p14:creationId xmlns:p14="http://schemas.microsoft.com/office/powerpoint/2010/main" val="1497310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atin typeface="Times New Roman" panose="02020603050405020304" pitchFamily="18" charset="0"/>
                <a:cs typeface="Times New Roman" panose="02020603050405020304" pitchFamily="18" charset="0"/>
              </a:rPr>
              <a:t>, its validation, quality control or inter-assay imprecision.</a:t>
            </a:r>
            <a:r>
              <a:rPr lang="en-US" sz="3200"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 more granular criteria could have strengthened case selection.</a:t>
            </a:r>
            <a:endParaRPr lang="en-US" sz="1400" b="0" i="0"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1E3381-280E-4FD4-8248-712E82BC613E}" type="slidenum">
              <a:rPr lang="en-US" smtClean="0"/>
              <a:pPr/>
              <a:t>26</a:t>
            </a:fld>
            <a:endParaRPr lang="en-US"/>
          </a:p>
        </p:txBody>
      </p:sp>
    </p:spTree>
    <p:extLst>
      <p:ext uri="{BB962C8B-B14F-4D97-AF65-F5344CB8AC3E}">
        <p14:creationId xmlns:p14="http://schemas.microsoft.com/office/powerpoint/2010/main" val="4225744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Plasma concentrations of normetanephrine did not differ between men and women, whereas concentrations of </a:t>
            </a:r>
            <a:r>
              <a:rPr lang="en-US" dirty="0" err="1"/>
              <a:t>metanephrine</a:t>
            </a:r>
            <a:r>
              <a:rPr lang="en-US" dirty="0"/>
              <a:t> and </a:t>
            </a:r>
            <a:r>
              <a:rPr lang="en-US" dirty="0" err="1"/>
              <a:t>methoxytyramine</a:t>
            </a:r>
            <a:r>
              <a:rPr lang="en-US" dirty="0"/>
              <a:t> were respectively 30% and 9% higher in men than women.</a:t>
            </a:r>
          </a:p>
          <a:p>
            <a:r>
              <a:rPr lang="en-US" dirty="0"/>
              <a:t>It also shows the values stratified by age groups, demonstrating that normetanephrine in particular increased with age.</a:t>
            </a:r>
          </a:p>
          <a:p>
            <a:r>
              <a:rPr lang="en-US" dirty="0"/>
              <a:t>Finally, it compares normotensive (n=161) vs. hypertensive (n=262) individuals in the reference population:</a:t>
            </a:r>
          </a:p>
          <a:p>
            <a:pPr>
              <a:buFont typeface="Arial" panose="020B0604020202020204" pitchFamily="34" charset="0"/>
              <a:buChar char="•"/>
            </a:pPr>
            <a:r>
              <a:rPr lang="en-US" dirty="0" err="1"/>
              <a:t>Methoxytyramine</a:t>
            </a:r>
            <a:r>
              <a:rPr lang="en-US" dirty="0"/>
              <a:t> and </a:t>
            </a:r>
            <a:r>
              <a:rPr lang="en-US" dirty="0" err="1"/>
              <a:t>metanephrine</a:t>
            </a:r>
            <a:r>
              <a:rPr lang="en-US" dirty="0"/>
              <a:t> were similar between groups</a:t>
            </a:r>
          </a:p>
          <a:p>
            <a:pPr>
              <a:buFont typeface="Arial" panose="020B0604020202020204" pitchFamily="34" charset="0"/>
              <a:buChar char="•"/>
            </a:pPr>
            <a:r>
              <a:rPr lang="en-US" dirty="0"/>
              <a:t>Normetanephrine was higher in hypertensives (0.362 nmol/L) than normotensives (0.288 nmol/L)</a:t>
            </a:r>
          </a:p>
        </p:txBody>
      </p:sp>
      <p:sp>
        <p:nvSpPr>
          <p:cNvPr id="4" name="Slide Number Placeholder 3"/>
          <p:cNvSpPr>
            <a:spLocks noGrp="1"/>
          </p:cNvSpPr>
          <p:nvPr>
            <p:ph type="sldNum" sz="quarter" idx="5"/>
          </p:nvPr>
        </p:nvSpPr>
        <p:spPr/>
        <p:txBody>
          <a:bodyPr/>
          <a:lstStyle/>
          <a:p>
            <a:fld id="{4D1E3381-280E-4FD4-8248-712E82BC613E}" type="slidenum">
              <a:rPr lang="en-US" smtClean="0"/>
              <a:pPr/>
              <a:t>27</a:t>
            </a:fld>
            <a:endParaRPr lang="en-US"/>
          </a:p>
        </p:txBody>
      </p:sp>
    </p:spTree>
    <p:extLst>
      <p:ext uri="{BB962C8B-B14F-4D97-AF65-F5344CB8AC3E}">
        <p14:creationId xmlns:p14="http://schemas.microsoft.com/office/powerpoint/2010/main" val="371592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E3381-280E-4FD4-8248-712E82BC613E}" type="slidenum">
              <a:rPr lang="en-US" smtClean="0"/>
              <a:pPr/>
              <a:t>28</a:t>
            </a:fld>
            <a:endParaRPr lang="en-US"/>
          </a:p>
        </p:txBody>
      </p:sp>
    </p:spTree>
    <p:extLst>
      <p:ext uri="{BB962C8B-B14F-4D97-AF65-F5344CB8AC3E}">
        <p14:creationId xmlns:p14="http://schemas.microsoft.com/office/powerpoint/2010/main" val="1078835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E3381-280E-4FD4-8248-712E82BC613E}" type="slidenum">
              <a:rPr lang="en-US" smtClean="0"/>
              <a:pPr/>
              <a:t>29</a:t>
            </a:fld>
            <a:endParaRPr lang="en-US"/>
          </a:p>
        </p:txBody>
      </p:sp>
    </p:spTree>
    <p:extLst>
      <p:ext uri="{BB962C8B-B14F-4D97-AF65-F5344CB8AC3E}">
        <p14:creationId xmlns:p14="http://schemas.microsoft.com/office/powerpoint/2010/main" val="3181520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E3381-280E-4FD4-8248-712E82BC613E}" type="slidenum">
              <a:rPr lang="en-US" smtClean="0"/>
              <a:pPr/>
              <a:t>30</a:t>
            </a:fld>
            <a:endParaRPr lang="en-US"/>
          </a:p>
        </p:txBody>
      </p:sp>
    </p:spTree>
    <p:extLst>
      <p:ext uri="{BB962C8B-B14F-4D97-AF65-F5344CB8AC3E}">
        <p14:creationId xmlns:p14="http://schemas.microsoft.com/office/powerpoint/2010/main" val="3580175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E3381-280E-4FD4-8248-712E82BC613E}" type="slidenum">
              <a:rPr lang="en-US" smtClean="0"/>
              <a:pPr/>
              <a:t>31</a:t>
            </a:fld>
            <a:endParaRPr lang="en-US"/>
          </a:p>
        </p:txBody>
      </p:sp>
    </p:spTree>
    <p:extLst>
      <p:ext uri="{BB962C8B-B14F-4D97-AF65-F5344CB8AC3E}">
        <p14:creationId xmlns:p14="http://schemas.microsoft.com/office/powerpoint/2010/main" val="2591454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E3381-280E-4FD4-8248-712E82BC613E}" type="slidenum">
              <a:rPr lang="en-US" smtClean="0"/>
              <a:pPr/>
              <a:t>32</a:t>
            </a:fld>
            <a:endParaRPr lang="en-US"/>
          </a:p>
        </p:txBody>
      </p:sp>
    </p:spTree>
    <p:extLst>
      <p:ext uri="{BB962C8B-B14F-4D97-AF65-F5344CB8AC3E}">
        <p14:creationId xmlns:p14="http://schemas.microsoft.com/office/powerpoint/2010/main" val="4149997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Arial" panose="020B0604020202020204" pitchFamily="34" charset="0"/>
              <a:buChar char="•"/>
            </a:pPr>
            <a:r>
              <a:rPr lang="en-US" b="0" i="0" dirty="0">
                <a:solidFill>
                  <a:srgbClr val="0D0D0D"/>
                </a:solidFill>
                <a:effectLst/>
                <a:latin typeface="ui-sans-serif"/>
              </a:rPr>
              <a:t>When the initial likelihood of having the condition (pretest prevalence) is between 0.5% and 5%:</a:t>
            </a:r>
          </a:p>
          <a:p>
            <a:pPr marL="742950" lvl="1" indent="-285750" algn="l">
              <a:buFont typeface="Arial" panose="020B0604020202020204" pitchFamily="34" charset="0"/>
              <a:buChar char="•"/>
            </a:pPr>
            <a:r>
              <a:rPr lang="en-US" b="0" i="0" dirty="0">
                <a:solidFill>
                  <a:srgbClr val="0D0D0D"/>
                </a:solidFill>
                <a:effectLst/>
                <a:latin typeface="ui-sans-serif"/>
              </a:rPr>
              <a:t>A single positive test result means there's a 9% to 57% chance you actually have the condition after the test (posttest probability).</a:t>
            </a:r>
          </a:p>
          <a:p>
            <a:pPr marL="742950" lvl="1" indent="-285750" algn="l">
              <a:buFont typeface="Arial" panose="020B0604020202020204" pitchFamily="34" charset="0"/>
              <a:buChar char="•"/>
            </a:pPr>
            <a:r>
              <a:rPr lang="en-US" b="0" i="0" dirty="0">
                <a:solidFill>
                  <a:srgbClr val="0D0D0D"/>
                </a:solidFill>
                <a:effectLst/>
                <a:latin typeface="ui-sans-serif"/>
              </a:rPr>
              <a:t>If two specific tests (normetanephrine and </a:t>
            </a:r>
            <a:r>
              <a:rPr lang="en-US" b="0" i="0" dirty="0" err="1">
                <a:solidFill>
                  <a:srgbClr val="0D0D0D"/>
                </a:solidFill>
                <a:effectLst/>
                <a:latin typeface="ui-sans-serif"/>
              </a:rPr>
              <a:t>metanephrine</a:t>
            </a:r>
            <a:r>
              <a:rPr lang="en-US" b="0" i="0" dirty="0">
                <a:solidFill>
                  <a:srgbClr val="0D0D0D"/>
                </a:solidFill>
                <a:effectLst/>
                <a:latin typeface="ui-sans-serif"/>
              </a:rPr>
              <a:t>) are both positive, there's a 58% to 94% chance you have the condition.</a:t>
            </a:r>
          </a:p>
          <a:p>
            <a:pPr marL="742950" lvl="1" indent="-285750" algn="l">
              <a:buFont typeface="Arial" panose="020B0604020202020204" pitchFamily="34" charset="0"/>
              <a:buChar char="•"/>
            </a:pPr>
            <a:r>
              <a:rPr lang="en-US" b="0" i="0" dirty="0">
                <a:solidFill>
                  <a:srgbClr val="0D0D0D"/>
                </a:solidFill>
                <a:effectLst/>
                <a:latin typeface="ui-sans-serif"/>
              </a:rPr>
              <a:t>If three specific tests are all positive, there's a 66% to 95% chance you have the condition (PPGLs, or pheochromocytoma/paraganglioma, which are types of tumors).</a:t>
            </a:r>
          </a:p>
        </p:txBody>
      </p:sp>
      <p:sp>
        <p:nvSpPr>
          <p:cNvPr id="4" name="Slide Number Placeholder 3"/>
          <p:cNvSpPr>
            <a:spLocks noGrp="1"/>
          </p:cNvSpPr>
          <p:nvPr>
            <p:ph type="sldNum" sz="quarter" idx="5"/>
          </p:nvPr>
        </p:nvSpPr>
        <p:spPr/>
        <p:txBody>
          <a:bodyPr/>
          <a:lstStyle/>
          <a:p>
            <a:fld id="{4D1E3381-280E-4FD4-8248-712E82BC613E}" type="slidenum">
              <a:rPr lang="en-US" smtClean="0"/>
              <a:pPr/>
              <a:t>33</a:t>
            </a:fld>
            <a:endParaRPr lang="en-US"/>
          </a:p>
        </p:txBody>
      </p:sp>
    </p:spTree>
    <p:extLst>
      <p:ext uri="{BB962C8B-B14F-4D97-AF65-F5344CB8AC3E}">
        <p14:creationId xmlns:p14="http://schemas.microsoft.com/office/powerpoint/2010/main" val="58227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r>
              <a:rPr lang="en-US" sz="1800" dirty="0">
                <a:effectLst/>
                <a:latin typeface="Times New Roman" panose="02020603050405020304" pitchFamily="18" charset="0"/>
                <a:ea typeface="Times New Roman" panose="02020603050405020304" pitchFamily="18" charset="0"/>
              </a:rPr>
              <a:t>Strengths:</a:t>
            </a:r>
          </a:p>
          <a:p>
            <a:pPr marL="342900" marR="0" lvl="0" indent="-342900">
              <a:buSzPts val="1000"/>
              <a:buFont typeface="Symbol" panose="05050102010706020507" pitchFamily="18" charset="2"/>
              <a:buChar char=""/>
              <a:tabLst>
                <a:tab pos="457200" algn="l"/>
              </a:tabLst>
            </a:pPr>
            <a:r>
              <a:rPr lang="en-US" sz="1800" dirty="0">
                <a:solidFill>
                  <a:srgbClr val="00B050"/>
                </a:solidFill>
                <a:effectLst/>
                <a:latin typeface="Times New Roman" panose="02020603050405020304" pitchFamily="18" charset="0"/>
                <a:ea typeface="Times New Roman" panose="02020603050405020304" pitchFamily="18" charset="0"/>
              </a:rPr>
              <a:t>The results are reported in a clear and structured manner, with effective use of sub-headings to organize the different components.</a:t>
            </a:r>
            <a:endParaRPr lang="en-US" sz="1800" dirty="0">
              <a:effectLst/>
              <a:latin typeface="Times New Roman" panose="02020603050405020304" pitchFamily="18" charset="0"/>
              <a:ea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1800" dirty="0">
                <a:solidFill>
                  <a:srgbClr val="00B050"/>
                </a:solidFill>
                <a:effectLst/>
                <a:latin typeface="Times New Roman" panose="02020603050405020304" pitchFamily="18" charset="0"/>
                <a:ea typeface="Times New Roman" panose="02020603050405020304" pitchFamily="18" charset="0"/>
              </a:rPr>
              <a:t>Appropriate use of tables (Table 2, Table 3) and figures (Figures 1-5) to summarize data visually and complement the text.</a:t>
            </a:r>
            <a:endParaRPr lang="en-US" sz="1800" dirty="0">
              <a:effectLst/>
              <a:latin typeface="Times New Roman" panose="02020603050405020304" pitchFamily="18" charset="0"/>
              <a:ea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Appropriate statistical methods used, including ROC curve analyses, diagnostic sensitivity/specificity calculations, and positive predictive value modeling across different pretest probabilities. This allows thorough assessment of </a:t>
            </a:r>
            <a:r>
              <a:rPr lang="en-US" sz="1800" dirty="0" err="1">
                <a:effectLst/>
                <a:latin typeface="Times New Roman" panose="02020603050405020304" pitchFamily="18" charset="0"/>
                <a:ea typeface="Times New Roman" panose="02020603050405020304" pitchFamily="18" charset="0"/>
              </a:rPr>
              <a:t>methoxytyramine's</a:t>
            </a:r>
            <a:r>
              <a:rPr lang="en-US" sz="1800" dirty="0">
                <a:effectLst/>
                <a:latin typeface="Times New Roman" panose="02020603050405020304" pitchFamily="18" charset="0"/>
                <a:ea typeface="Times New Roman" panose="02020603050405020304" pitchFamily="18" charset="0"/>
              </a:rPr>
              <a:t> additive clinical value.</a:t>
            </a:r>
          </a:p>
          <a:p>
            <a:pPr marL="342900" marR="0" lvl="0" indent="-342900">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All major findings related to the study objectives appear to be reported. This includes analyses comparing single vs multi-metabolite positives, head/neck vs other PPGLs, and across different prevalence scenarios.</a:t>
            </a:r>
          </a:p>
        </p:txBody>
      </p:sp>
      <p:sp>
        <p:nvSpPr>
          <p:cNvPr id="4" name="Slide Number Placeholder 3"/>
          <p:cNvSpPr>
            <a:spLocks noGrp="1"/>
          </p:cNvSpPr>
          <p:nvPr>
            <p:ph type="sldNum" sz="quarter" idx="5"/>
          </p:nvPr>
        </p:nvSpPr>
        <p:spPr/>
        <p:txBody>
          <a:bodyPr/>
          <a:lstStyle/>
          <a:p>
            <a:fld id="{4D1E3381-280E-4FD4-8248-712E82BC613E}" type="slidenum">
              <a:rPr lang="en-US" smtClean="0"/>
              <a:pPr/>
              <a:t>34</a:t>
            </a:fld>
            <a:endParaRPr lang="en-US"/>
          </a:p>
        </p:txBody>
      </p:sp>
    </p:spTree>
    <p:extLst>
      <p:ext uri="{BB962C8B-B14F-4D97-AF65-F5344CB8AC3E}">
        <p14:creationId xmlns:p14="http://schemas.microsoft.com/office/powerpoint/2010/main" val="367979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Impact factor reflects the yearly average number of citations to recent articles published in a particular journal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FF"/>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An </a:t>
            </a:r>
            <a:r>
              <a:rPr lang="en-US" b="1" i="0" u="none" strike="noStrike" dirty="0">
                <a:solidFill>
                  <a:srgbClr val="0000FF"/>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International Standard Serial Number</a:t>
            </a:r>
            <a:r>
              <a:rPr lang="en-US" b="0" i="0" u="none" strike="noStrike" dirty="0">
                <a:solidFill>
                  <a:srgbClr val="0000FF"/>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b="1" i="0" u="none" strike="noStrike" dirty="0">
                <a:solidFill>
                  <a:srgbClr val="0000FF"/>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ISSN</a:t>
            </a:r>
            <a:r>
              <a:rPr lang="en-US" b="0" i="0" u="none" strike="noStrike"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is an eight-digit serial number used to uniquely identify a serial publication.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solidFill>
                  <a:schemeClr val="tx1"/>
                </a:solidFill>
                <a:effectLst/>
                <a:latin typeface="Times New Roman" panose="02020603050405020304" pitchFamily="18" charset="0"/>
                <a:cs typeface="Times New Roman" panose="02020603050405020304" pitchFamily="18" charset="0"/>
              </a:rPr>
              <a:t>The </a:t>
            </a:r>
            <a:r>
              <a:rPr lang="en-US" b="1" i="0" u="none" dirty="0" err="1">
                <a:solidFill>
                  <a:schemeClr val="tx1"/>
                </a:solidFill>
                <a:effectLst/>
                <a:latin typeface="Times New Roman" panose="02020603050405020304" pitchFamily="18" charset="0"/>
                <a:cs typeface="Times New Roman" panose="02020603050405020304" pitchFamily="18" charset="0"/>
              </a:rPr>
              <a:t>SCImago</a:t>
            </a:r>
            <a:r>
              <a:rPr lang="en-US" b="1" i="0" u="none" dirty="0">
                <a:solidFill>
                  <a:schemeClr val="tx1"/>
                </a:solidFill>
                <a:effectLst/>
                <a:latin typeface="Times New Roman" panose="02020603050405020304" pitchFamily="18" charset="0"/>
                <a:cs typeface="Times New Roman" panose="02020603050405020304" pitchFamily="18" charset="0"/>
              </a:rPr>
              <a:t> Journal Rank</a:t>
            </a:r>
            <a:r>
              <a:rPr lang="en-US" b="0" i="0" u="none" dirty="0">
                <a:solidFill>
                  <a:schemeClr val="tx1"/>
                </a:solidFill>
                <a:effectLst/>
                <a:latin typeface="Times New Roman" panose="02020603050405020304" pitchFamily="18" charset="0"/>
                <a:cs typeface="Times New Roman" panose="02020603050405020304" pitchFamily="18" charset="0"/>
              </a:rPr>
              <a:t> (</a:t>
            </a:r>
            <a:r>
              <a:rPr lang="en-US" b="1" i="0" u="none" dirty="0">
                <a:solidFill>
                  <a:schemeClr val="tx1"/>
                </a:solidFill>
                <a:effectLst/>
                <a:latin typeface="Times New Roman" panose="02020603050405020304" pitchFamily="18" charset="0"/>
                <a:cs typeface="Times New Roman" panose="02020603050405020304" pitchFamily="18" charset="0"/>
              </a:rPr>
              <a:t>SJR</a:t>
            </a:r>
            <a:r>
              <a:rPr lang="en-US" b="0" i="0" u="none" dirty="0">
                <a:solidFill>
                  <a:schemeClr val="tx1"/>
                </a:solidFill>
                <a:effectLst/>
                <a:latin typeface="Times New Roman" panose="02020603050405020304" pitchFamily="18" charset="0"/>
                <a:cs typeface="Times New Roman" panose="02020603050405020304" pitchFamily="18" charset="0"/>
              </a:rPr>
              <a:t>) </a:t>
            </a:r>
            <a:r>
              <a:rPr lang="en-US" dirty="0"/>
              <a:t>is a measure that reflects the scientific influence of scholarly journals. It </a:t>
            </a:r>
            <a:r>
              <a:rPr lang="en-US" dirty="0" err="1"/>
              <a:t>acounts</a:t>
            </a:r>
            <a:r>
              <a:rPr lang="en-US" dirty="0"/>
              <a:t> for both the number of citations received by a journal's articles and the prestige of the journals where such citations come from</a:t>
            </a:r>
            <a:r>
              <a:rPr lang="en-US" b="0" i="0" u="none" dirty="0">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However, </a:t>
            </a:r>
            <a:r>
              <a:rPr lang="en-US" b="0" i="0" u="none" dirty="0">
                <a:solidFill>
                  <a:schemeClr val="tx1"/>
                </a:solidFill>
                <a:effectLst/>
                <a:latin typeface="Times New Roman" panose="02020603050405020304" pitchFamily="18" charset="0"/>
                <a:cs typeface="Times New Roman" panose="02020603050405020304" pitchFamily="18" charset="0"/>
              </a:rPr>
              <a:t>Research articles become available for </a:t>
            </a:r>
            <a:r>
              <a:rPr lang="en-US" b="0" i="0" u="none" strike="noStrike"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open access of the journal is delayed, after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solidFill>
                  <a:schemeClr val="tx1"/>
                </a:solidFill>
                <a:effectLst/>
                <a:latin typeface="Times New Roman" panose="02020603050405020304" pitchFamily="18" charset="0"/>
                <a:cs typeface="Times New Roman" panose="02020603050405020304" pitchFamily="18" charset="0"/>
              </a:rPr>
              <a:t>scientific citation indexing service</a:t>
            </a:r>
            <a:r>
              <a:rPr lang="en-US" b="0" i="0" u="none" strike="noStrike" dirty="0">
                <a:solidFill>
                  <a:srgbClr val="0000FF"/>
                </a:solidFill>
                <a:effectLst/>
                <a:latin typeface="Times New Roman" panose="02020603050405020304" pitchFamily="18" charset="0"/>
                <a:cs typeface="Times New Roman" panose="02020603050405020304" pitchFamily="18" charset="0"/>
              </a:rPr>
              <a:t>s.</a:t>
            </a:r>
            <a:endParaRPr lang="en-US" b="0" i="0" u="none" strike="noStrike" dirty="0">
              <a:solidFill>
                <a:schemeClr val="tx1"/>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1E3381-280E-4FD4-8248-712E82BC613E}" type="slidenum">
              <a:rPr lang="en-US" smtClean="0"/>
              <a:pPr/>
              <a:t>4</a:t>
            </a:fld>
            <a:endParaRPr lang="en-US"/>
          </a:p>
        </p:txBody>
      </p:sp>
    </p:spTree>
    <p:extLst>
      <p:ext uri="{BB962C8B-B14F-4D97-AF65-F5344CB8AC3E}">
        <p14:creationId xmlns:p14="http://schemas.microsoft.com/office/powerpoint/2010/main" val="1016229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r>
              <a:rPr lang="en-US" sz="1800" dirty="0">
                <a:effectLst/>
                <a:latin typeface="Times New Roman" panose="02020603050405020304" pitchFamily="18" charset="0"/>
                <a:ea typeface="Times New Roman" panose="02020603050405020304" pitchFamily="18" charset="0"/>
              </a:rPr>
              <a:t>Potential Limitations:</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Limited clinical details provided about the PPGL and HNPGL cases, such as tumor sizes, locations, genetic mutations, etc. This context could have further elucidated </a:t>
            </a:r>
            <a:r>
              <a:rPr lang="en-US" sz="1800" dirty="0" err="1">
                <a:effectLst/>
                <a:latin typeface="Times New Roman" panose="02020603050405020304" pitchFamily="18" charset="0"/>
                <a:ea typeface="Times New Roman" panose="02020603050405020304" pitchFamily="18" charset="0"/>
              </a:rPr>
              <a:t>methoxytyramine's</a:t>
            </a:r>
            <a:r>
              <a:rPr lang="en-US" sz="1800" dirty="0">
                <a:effectLst/>
                <a:latin typeface="Times New Roman" panose="02020603050405020304" pitchFamily="18" charset="0"/>
                <a:ea typeface="Times New Roman" panose="02020603050405020304" pitchFamily="18" charset="0"/>
              </a:rPr>
              <a:t> value in specific subgroups.</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No formal sample size/power calculations reported. While the large sample aids study validity, ensuring adequate statistical power would have been ideal.</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Methods of adjudicating the final tumor diagnosis are not described in detail, which is crucial for properly defining the reference standards used.</a:t>
            </a:r>
          </a:p>
          <a:p>
            <a:pPr marL="342900" marR="0" lvl="0" indent="-342900">
              <a:tabLst>
                <a:tab pos="457200" algn="l"/>
              </a:tabLst>
            </a:pPr>
            <a:r>
              <a:rPr lang="en-US" sz="1800" dirty="0">
                <a:effectLst/>
                <a:latin typeface="Times New Roman" panose="02020603050405020304" pitchFamily="18" charset="0"/>
                <a:ea typeface="Times New Roman" panose="02020603050405020304" pitchFamily="18" charset="0"/>
              </a:rPr>
              <a:t>Follow-up for excluding PPGLs was not available for over a third of patients without tumors initially. This could potentially affect specificity estimates if any cases were missed.</a:t>
            </a:r>
          </a:p>
        </p:txBody>
      </p:sp>
      <p:sp>
        <p:nvSpPr>
          <p:cNvPr id="4" name="Slide Number Placeholder 3"/>
          <p:cNvSpPr>
            <a:spLocks noGrp="1"/>
          </p:cNvSpPr>
          <p:nvPr>
            <p:ph type="sldNum" sz="quarter" idx="5"/>
          </p:nvPr>
        </p:nvSpPr>
        <p:spPr/>
        <p:txBody>
          <a:bodyPr/>
          <a:lstStyle/>
          <a:p>
            <a:fld id="{4D1E3381-280E-4FD4-8248-712E82BC613E}" type="slidenum">
              <a:rPr lang="en-US" smtClean="0"/>
              <a:pPr/>
              <a:t>35</a:t>
            </a:fld>
            <a:endParaRPr lang="en-US"/>
          </a:p>
        </p:txBody>
      </p:sp>
    </p:spTree>
    <p:extLst>
      <p:ext uri="{BB962C8B-B14F-4D97-AF65-F5344CB8AC3E}">
        <p14:creationId xmlns:p14="http://schemas.microsoft.com/office/powerpoint/2010/main" val="3634785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Arial" panose="020B0604020202020204" pitchFamily="34" charset="0"/>
              <a:buChar char="•"/>
            </a:pPr>
            <a:endParaRPr lang="en-US" b="0" i="0" dirty="0">
              <a:solidFill>
                <a:srgbClr val="0D0D0D"/>
              </a:solidFill>
              <a:effectLst/>
              <a:latin typeface="ui-sans-serif"/>
            </a:endParaRPr>
          </a:p>
        </p:txBody>
      </p:sp>
      <p:sp>
        <p:nvSpPr>
          <p:cNvPr id="4" name="Slide Number Placeholder 3"/>
          <p:cNvSpPr>
            <a:spLocks noGrp="1"/>
          </p:cNvSpPr>
          <p:nvPr>
            <p:ph type="sldNum" sz="quarter" idx="5"/>
          </p:nvPr>
        </p:nvSpPr>
        <p:spPr/>
        <p:txBody>
          <a:bodyPr/>
          <a:lstStyle/>
          <a:p>
            <a:fld id="{4D1E3381-280E-4FD4-8248-712E82BC613E}" type="slidenum">
              <a:rPr lang="en-US" smtClean="0"/>
              <a:pPr/>
              <a:t>36</a:t>
            </a:fld>
            <a:endParaRPr lang="en-US"/>
          </a:p>
        </p:txBody>
      </p:sp>
    </p:spTree>
    <p:extLst>
      <p:ext uri="{BB962C8B-B14F-4D97-AF65-F5344CB8AC3E}">
        <p14:creationId xmlns:p14="http://schemas.microsoft.com/office/powerpoint/2010/main" val="1377413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lvl="0"/>
            <a:r>
              <a:rPr lang="en-US" sz="3200" dirty="0">
                <a:latin typeface="Times New Roman" panose="02020603050405020304" pitchFamily="18" charset="0"/>
                <a:cs typeface="Times New Roman" panose="02020603050405020304" pitchFamily="18" charset="0"/>
              </a:rPr>
              <a:t>The discussion is well-written, with clear and concise language that effectively communicates the key implications of the study findings.</a:t>
            </a:r>
          </a:p>
          <a:p>
            <a:pPr lvl="0"/>
            <a:r>
              <a:rPr lang="en-US" sz="3200" dirty="0">
                <a:latin typeface="Times New Roman" panose="02020603050405020304" pitchFamily="18" charset="0"/>
                <a:cs typeface="Times New Roman" panose="02020603050405020304" pitchFamily="18" charset="0"/>
              </a:rPr>
              <a:t>Appropriate use of sub-headings and logical flow from one point to the next.</a:t>
            </a:r>
          </a:p>
          <a:p>
            <a:pPr lvl="0"/>
            <a:r>
              <a:rPr lang="en-US" sz="3200" dirty="0">
                <a:latin typeface="Times New Roman" panose="02020603050405020304" pitchFamily="18" charset="0"/>
                <a:cs typeface="Times New Roman" panose="02020603050405020304" pitchFamily="18" charset="0"/>
              </a:rPr>
              <a:t>Technical terminology is used precisely</a:t>
            </a:r>
          </a:p>
          <a:p>
            <a:pPr lvl="0"/>
            <a:r>
              <a:rPr lang="en-US" sz="3200" dirty="0">
                <a:latin typeface="Times New Roman" panose="02020603050405020304" pitchFamily="18" charset="0"/>
                <a:cs typeface="Times New Roman" panose="02020603050405020304" pitchFamily="18" charset="0"/>
              </a:rPr>
              <a:t>Both strengths (improved sensitivity, positive predictive value) and limitations (modest overall benefit for PPGLs) of adding </a:t>
            </a:r>
            <a:r>
              <a:rPr lang="en-US" sz="3200" dirty="0" err="1">
                <a:latin typeface="Times New Roman" panose="02020603050405020304" pitchFamily="18" charset="0"/>
                <a:cs typeface="Times New Roman" panose="02020603050405020304" pitchFamily="18" charset="0"/>
              </a:rPr>
              <a:t>methoxytyramine</a:t>
            </a:r>
            <a:r>
              <a:rPr lang="en-US" sz="3200" dirty="0">
                <a:latin typeface="Times New Roman" panose="02020603050405020304" pitchFamily="18" charset="0"/>
                <a:cs typeface="Times New Roman" panose="02020603050405020304" pitchFamily="18" charset="0"/>
              </a:rPr>
              <a:t> are objectively covered.</a:t>
            </a:r>
          </a:p>
          <a:p>
            <a:pPr lvl="0"/>
            <a:r>
              <a:rPr lang="en-US" sz="3200" dirty="0">
                <a:latin typeface="Times New Roman" panose="02020603050405020304" pitchFamily="18" charset="0"/>
                <a:cs typeface="Times New Roman" panose="02020603050405020304" pitchFamily="18" charset="0"/>
              </a:rPr>
              <a:t>Relevant comparisons are made to prior literature and clinical practice guidelines.</a:t>
            </a:r>
          </a:p>
          <a:p>
            <a:pPr lvl="0"/>
            <a:r>
              <a:rPr lang="en-US" sz="3200" dirty="0">
                <a:latin typeface="Times New Roman" panose="02020603050405020304" pitchFamily="18" charset="0"/>
                <a:cs typeface="Times New Roman" panose="02020603050405020304" pitchFamily="18" charset="0"/>
              </a:rPr>
              <a:t>Future research implications, like examining </a:t>
            </a:r>
            <a:r>
              <a:rPr lang="en-US" sz="3200" dirty="0" err="1">
                <a:latin typeface="Times New Roman" panose="02020603050405020304" pitchFamily="18" charset="0"/>
                <a:cs typeface="Times New Roman" panose="02020603050405020304" pitchFamily="18" charset="0"/>
              </a:rPr>
              <a:t>methoxytyramine's</a:t>
            </a:r>
            <a:r>
              <a:rPr lang="en-US" sz="3200" dirty="0">
                <a:latin typeface="Times New Roman" panose="02020603050405020304" pitchFamily="18" charset="0"/>
                <a:cs typeface="Times New Roman" panose="02020603050405020304" pitchFamily="18" charset="0"/>
              </a:rPr>
              <a:t> value for specific genetic contexts, are proposed.</a:t>
            </a:r>
          </a:p>
          <a:p>
            <a:pPr marL="0" marR="0"/>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1E3381-280E-4FD4-8248-712E82BC613E}" type="slidenum">
              <a:rPr lang="en-US" smtClean="0"/>
              <a:pPr/>
              <a:t>37</a:t>
            </a:fld>
            <a:endParaRPr lang="en-US"/>
          </a:p>
        </p:txBody>
      </p:sp>
    </p:spTree>
    <p:extLst>
      <p:ext uri="{BB962C8B-B14F-4D97-AF65-F5344CB8AC3E}">
        <p14:creationId xmlns:p14="http://schemas.microsoft.com/office/powerpoint/2010/main" val="3867908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2800" dirty="0"/>
              <a:t>Most of the references are relatively recent, with over 80% (24 out of 29) published in 2010 or later. The oldest reference cited is from 2001.</a:t>
            </a:r>
          </a:p>
          <a:p>
            <a:r>
              <a:rPr lang="en-US" sz="2800" dirty="0"/>
              <a:t>One could perhaps argue for inclusion of a couple of even more recent references from 2017-2022, but this is a relatively minor point.</a:t>
            </a:r>
          </a:p>
          <a:p>
            <a:pPr marL="0" marR="0"/>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1E3381-280E-4FD4-8248-712E82BC613E}" type="slidenum">
              <a:rPr lang="en-US" smtClean="0"/>
              <a:pPr/>
              <a:t>38</a:t>
            </a:fld>
            <a:endParaRPr lang="en-US"/>
          </a:p>
        </p:txBody>
      </p:sp>
    </p:spTree>
    <p:extLst>
      <p:ext uri="{BB962C8B-B14F-4D97-AF65-F5344CB8AC3E}">
        <p14:creationId xmlns:p14="http://schemas.microsoft.com/office/powerpoint/2010/main" val="3538505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1E3381-280E-4FD4-8248-712E82BC613E}" type="slidenum">
              <a:rPr lang="en-US" smtClean="0"/>
              <a:pPr/>
              <a:t>39</a:t>
            </a:fld>
            <a:endParaRPr lang="en-US"/>
          </a:p>
        </p:txBody>
      </p:sp>
    </p:spTree>
    <p:extLst>
      <p:ext uri="{BB962C8B-B14F-4D97-AF65-F5344CB8AC3E}">
        <p14:creationId xmlns:p14="http://schemas.microsoft.com/office/powerpoint/2010/main" val="2960626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1E3381-280E-4FD4-8248-712E82BC613E}" type="slidenum">
              <a:rPr lang="en-US" smtClean="0"/>
              <a:pPr/>
              <a:t>40</a:t>
            </a:fld>
            <a:endParaRPr lang="en-US"/>
          </a:p>
        </p:txBody>
      </p:sp>
    </p:spTree>
    <p:extLst>
      <p:ext uri="{BB962C8B-B14F-4D97-AF65-F5344CB8AC3E}">
        <p14:creationId xmlns:p14="http://schemas.microsoft.com/office/powerpoint/2010/main" val="415876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D0D0D"/>
                </a:solidFill>
                <a:effectLst/>
                <a:latin typeface="ui-sans-serif"/>
              </a:rPr>
              <a:t>The editorial board consists of well-respected researchers and clinicians in endocrinology, contributing to the journal's high standards.</a:t>
            </a:r>
            <a:endParaRPr lang="en-US" dirty="0"/>
          </a:p>
        </p:txBody>
      </p:sp>
      <p:sp>
        <p:nvSpPr>
          <p:cNvPr id="4" name="Slide Number Placeholder 3"/>
          <p:cNvSpPr>
            <a:spLocks noGrp="1"/>
          </p:cNvSpPr>
          <p:nvPr>
            <p:ph type="sldNum" sz="quarter" idx="5"/>
          </p:nvPr>
        </p:nvSpPr>
        <p:spPr/>
        <p:txBody>
          <a:bodyPr/>
          <a:lstStyle/>
          <a:p>
            <a:fld id="{4D1E3381-280E-4FD4-8248-712E82BC613E}" type="slidenum">
              <a:rPr lang="en-US" smtClean="0"/>
              <a:pPr/>
              <a:t>5</a:t>
            </a:fld>
            <a:endParaRPr lang="en-US"/>
          </a:p>
        </p:txBody>
      </p:sp>
    </p:spTree>
    <p:extLst>
      <p:ext uri="{BB962C8B-B14F-4D97-AF65-F5344CB8AC3E}">
        <p14:creationId xmlns:p14="http://schemas.microsoft.com/office/powerpoint/2010/main" val="85953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i="0" dirty="0">
                <a:solidFill>
                  <a:srgbClr val="0D0D0D"/>
                </a:solidFill>
                <a:effectLst/>
                <a:latin typeface="ui-sans-serif"/>
              </a:rPr>
              <a:t>ensuring that articles are evaluated by experts before publication. </a:t>
            </a:r>
            <a:r>
              <a:rPr lang="en-US" dirty="0"/>
              <a:t>This adds to the credibility and reliability of the published research.</a:t>
            </a:r>
            <a:endParaRPr lang="en-US" b="0" i="0" dirty="0">
              <a:solidFill>
                <a:srgbClr val="0D0D0D"/>
              </a:solidFill>
              <a:effectLst/>
              <a:latin typeface="ui-sans-serif"/>
            </a:endParaRPr>
          </a:p>
          <a:p>
            <a:r>
              <a:rPr lang="en-US" b="0" i="0" dirty="0">
                <a:solidFill>
                  <a:srgbClr val="0D0D0D"/>
                </a:solidFill>
                <a:effectLst/>
                <a:latin typeface="ui-sans-serif"/>
              </a:rPr>
              <a:t>*which indicates that the journal's articles are frequently cited by other researchers. </a:t>
            </a:r>
            <a:r>
              <a:rPr lang="en-US" dirty="0"/>
              <a:t>This measures of the journal's influence in the field of endocrinology.</a:t>
            </a:r>
            <a:endParaRPr lang="en-US" b="0" i="0" dirty="0">
              <a:solidFill>
                <a:srgbClr val="0D0D0D"/>
              </a:solidFill>
              <a:effectLst/>
              <a:latin typeface="ui-sans-serif"/>
            </a:endParaRPr>
          </a:p>
          <a:p>
            <a:r>
              <a:rPr lang="en-US" b="0" i="0" dirty="0">
                <a:solidFill>
                  <a:srgbClr val="0D0D0D"/>
                </a:solidFill>
                <a:effectLst/>
                <a:latin typeface="ui-sans-serif"/>
              </a:rPr>
              <a:t>*which ensures that it addresses a wide array of interests within the endocrinology community.</a:t>
            </a:r>
          </a:p>
          <a:p>
            <a:r>
              <a:rPr lang="en-US" b="0" i="0" dirty="0">
                <a:solidFill>
                  <a:srgbClr val="0D0D0D"/>
                </a:solidFill>
                <a:effectLst/>
                <a:latin typeface="ui-sans-serif"/>
              </a:rPr>
              <a:t>*Some articles are freely available, while others require a subscription or purchase.</a:t>
            </a:r>
          </a:p>
          <a:p>
            <a:r>
              <a:rPr lang="en-US" b="0" i="0" dirty="0">
                <a:solidFill>
                  <a:srgbClr val="0D0D0D"/>
                </a:solidFill>
                <a:effectLst/>
                <a:latin typeface="ui-sans-serif"/>
              </a:rPr>
              <a:t>which facilitates the visibility and accessibility of its articles to the global research community.</a:t>
            </a:r>
          </a:p>
          <a:p>
            <a:pPr algn="l">
              <a:buFont typeface="Arial" panose="020B0604020202020204" pitchFamily="34" charset="0"/>
              <a:buChar char="•"/>
            </a:pPr>
            <a:r>
              <a:rPr lang="en-US" b="1" i="0" dirty="0">
                <a:solidFill>
                  <a:srgbClr val="0D0D0D"/>
                </a:solidFill>
                <a:effectLst/>
                <a:latin typeface="ui-sans-serif"/>
              </a:rPr>
              <a:t>Author Guidelines</a:t>
            </a:r>
            <a:r>
              <a:rPr lang="en-US" b="0" i="0" dirty="0">
                <a:solidFill>
                  <a:srgbClr val="0D0D0D"/>
                </a:solidFill>
                <a:effectLst/>
                <a:latin typeface="ui-sans-serif"/>
              </a:rPr>
              <a:t>: The journal provides clear guidelines for authors regarding manuscript preparation, submission, and ethical considerations. This ensures the quality and integrity of the published research.</a:t>
            </a:r>
          </a:p>
          <a:p>
            <a:pPr algn="l">
              <a:buFont typeface="Arial" panose="020B0604020202020204" pitchFamily="34" charset="0"/>
              <a:buChar char="•"/>
            </a:pPr>
            <a:r>
              <a:rPr lang="en-US" b="1" i="0" dirty="0">
                <a:solidFill>
                  <a:srgbClr val="0D0D0D"/>
                </a:solidFill>
                <a:effectLst/>
                <a:latin typeface="ui-sans-serif"/>
              </a:rPr>
              <a:t>Publication Ethics</a:t>
            </a:r>
            <a:r>
              <a:rPr lang="en-US" b="0" i="0" dirty="0">
                <a:solidFill>
                  <a:srgbClr val="0D0D0D"/>
                </a:solidFill>
                <a:effectLst/>
                <a:latin typeface="ui-sans-serif"/>
              </a:rPr>
              <a:t>: Adherence to ethical standards in research and publication is emphasized, with policies in place to handle issues like plagiarism, data fabrication, and conflicts of interest.</a:t>
            </a:r>
          </a:p>
          <a:p>
            <a:endParaRPr lang="en-US" dirty="0"/>
          </a:p>
        </p:txBody>
      </p:sp>
      <p:sp>
        <p:nvSpPr>
          <p:cNvPr id="4" name="Slide Number Placeholder 3"/>
          <p:cNvSpPr>
            <a:spLocks noGrp="1"/>
          </p:cNvSpPr>
          <p:nvPr>
            <p:ph type="sldNum" sz="quarter" idx="5"/>
          </p:nvPr>
        </p:nvSpPr>
        <p:spPr/>
        <p:txBody>
          <a:bodyPr/>
          <a:lstStyle/>
          <a:p>
            <a:fld id="{4D1E3381-280E-4FD4-8248-712E82BC613E}" type="slidenum">
              <a:rPr lang="en-US" smtClean="0"/>
              <a:pPr/>
              <a:t>6</a:t>
            </a:fld>
            <a:endParaRPr lang="en-US"/>
          </a:p>
        </p:txBody>
      </p:sp>
    </p:spTree>
    <p:extLst>
      <p:ext uri="{BB962C8B-B14F-4D97-AF65-F5344CB8AC3E}">
        <p14:creationId xmlns:p14="http://schemas.microsoft.com/office/powerpoint/2010/main" val="220825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D0D0D"/>
                </a:solidFill>
                <a:effectLst/>
                <a:latin typeface="ui-sans-serif"/>
              </a:rPr>
              <a:t>Intervention (I)</a:t>
            </a:r>
            <a:r>
              <a:rPr lang="en-US" sz="1200" b="0" i="0" dirty="0">
                <a:solidFill>
                  <a:srgbClr val="0D0D0D"/>
                </a:solidFill>
                <a:effectLst/>
                <a:latin typeface="ui-sans-serif"/>
              </a:rPr>
              <a:t>: Measurement of plasma </a:t>
            </a:r>
            <a:r>
              <a:rPr lang="en-US" sz="1200" b="0" i="0" dirty="0" err="1">
                <a:solidFill>
                  <a:srgbClr val="0D0D0D"/>
                </a:solidFill>
                <a:effectLst/>
                <a:latin typeface="ui-sans-serif"/>
              </a:rPr>
              <a:t>methoxytyramine</a:t>
            </a:r>
            <a:r>
              <a:rPr lang="en-US" sz="1200" b="0" i="0" dirty="0">
                <a:solidFill>
                  <a:srgbClr val="0D0D0D"/>
                </a:solidFill>
                <a:effectLst/>
                <a:latin typeface="ui-sans-serif"/>
              </a:rPr>
              <a:t> levels.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D0D0D"/>
                </a:solidFill>
                <a:effectLst/>
                <a:latin typeface="ui-sans-serif"/>
              </a:rPr>
              <a:t>Outcome (O)</a:t>
            </a:r>
            <a:r>
              <a:rPr lang="en-US" sz="1200" b="0" i="0" dirty="0">
                <a:solidFill>
                  <a:srgbClr val="0D0D0D"/>
                </a:solidFill>
                <a:effectLst/>
                <a:latin typeface="ui-sans-serif"/>
              </a:rPr>
              <a:t>: Improved diagnostic accuracy for pheochromocytoma and paraganglioma.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D0D0D"/>
                </a:solidFill>
                <a:effectLst/>
                <a:latin typeface="ui-sans-serif"/>
              </a:rPr>
              <a:t>Clearly identifies the biomarkers (plasma </a:t>
            </a:r>
            <a:r>
              <a:rPr lang="en-US" sz="1200" b="0" i="0" dirty="0" err="1">
                <a:solidFill>
                  <a:srgbClr val="0D0D0D"/>
                </a:solidFill>
                <a:effectLst/>
                <a:latin typeface="ui-sans-serif"/>
              </a:rPr>
              <a:t>methoxytyramine</a:t>
            </a:r>
            <a:r>
              <a:rPr lang="en-US" sz="1200" b="0" i="0" dirty="0">
                <a:solidFill>
                  <a:srgbClr val="0D0D0D"/>
                </a:solidFill>
                <a:effectLst/>
                <a:latin typeface="ui-sans-serif"/>
              </a:rPr>
              <a:t> and </a:t>
            </a:r>
            <a:r>
              <a:rPr lang="en-US" sz="1200" b="0" i="0" dirty="0" err="1">
                <a:solidFill>
                  <a:srgbClr val="0D0D0D"/>
                </a:solidFill>
                <a:effectLst/>
                <a:latin typeface="ui-sans-serif"/>
              </a:rPr>
              <a:t>metanephrines</a:t>
            </a:r>
            <a:r>
              <a:rPr lang="en-US" sz="1200" b="0" i="0" dirty="0">
                <a:solidFill>
                  <a:srgbClr val="0D0D0D"/>
                </a:solidFill>
                <a:effectLst/>
                <a:latin typeface="ui-sans-serif"/>
              </a:rPr>
              <a:t>) and the diseases (pheochromocytoma and paraganglioma) of interest.</a:t>
            </a:r>
          </a:p>
          <a:p>
            <a:endParaRPr lang="en-US" dirty="0"/>
          </a:p>
        </p:txBody>
      </p:sp>
      <p:sp>
        <p:nvSpPr>
          <p:cNvPr id="4" name="Slide Number Placeholder 3"/>
          <p:cNvSpPr>
            <a:spLocks noGrp="1"/>
          </p:cNvSpPr>
          <p:nvPr>
            <p:ph type="sldNum" sz="quarter" idx="5"/>
          </p:nvPr>
        </p:nvSpPr>
        <p:spPr/>
        <p:txBody>
          <a:bodyPr/>
          <a:lstStyle/>
          <a:p>
            <a:fld id="{4D1E3381-280E-4FD4-8248-712E82BC613E}" type="slidenum">
              <a:rPr lang="en-US" smtClean="0"/>
              <a:pPr/>
              <a:t>8</a:t>
            </a:fld>
            <a:endParaRPr lang="en-US"/>
          </a:p>
        </p:txBody>
      </p:sp>
    </p:spTree>
    <p:extLst>
      <p:ext uri="{BB962C8B-B14F-4D97-AF65-F5344CB8AC3E}">
        <p14:creationId xmlns:p14="http://schemas.microsoft.com/office/powerpoint/2010/main" val="351379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was conducted by a team of 7 authors</a:t>
            </a:r>
          </a:p>
          <a:p>
            <a:r>
              <a:rPr lang="en-US" dirty="0"/>
              <a:t>The authors are affiliated with prestigious institutions, which is renowned for its research in endocrinology.</a:t>
            </a:r>
          </a:p>
        </p:txBody>
      </p:sp>
      <p:sp>
        <p:nvSpPr>
          <p:cNvPr id="4" name="Slide Number Placeholder 3"/>
          <p:cNvSpPr>
            <a:spLocks noGrp="1"/>
          </p:cNvSpPr>
          <p:nvPr>
            <p:ph type="sldNum" sz="quarter" idx="5"/>
          </p:nvPr>
        </p:nvSpPr>
        <p:spPr/>
        <p:txBody>
          <a:bodyPr/>
          <a:lstStyle/>
          <a:p>
            <a:fld id="{4D1E3381-280E-4FD4-8248-712E82BC613E}" type="slidenum">
              <a:rPr lang="en-US" smtClean="0"/>
              <a:pPr/>
              <a:t>9</a:t>
            </a:fld>
            <a:endParaRPr lang="en-US"/>
          </a:p>
        </p:txBody>
      </p:sp>
    </p:spTree>
    <p:extLst>
      <p:ext uri="{BB962C8B-B14F-4D97-AF65-F5344CB8AC3E}">
        <p14:creationId xmlns:p14="http://schemas.microsoft.com/office/powerpoint/2010/main" val="600544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ui-sans-serif"/>
              </a:rPr>
              <a:t>such as internal medicine, clinical chemistry, hypertension, and endocrinology, which are pertinent to the study’s focus on diagnostic biomarkers.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D0D0D"/>
                </a:solidFill>
                <a:latin typeface="Times New Roman" panose="02020603050405020304" pitchFamily="18" charset="0"/>
                <a:cs typeface="Times New Roman" panose="02020603050405020304" pitchFamily="18" charset="0"/>
              </a:rPr>
              <a:t>imposi</a:t>
            </a:r>
            <a:r>
              <a:rPr lang="en-US" sz="1200" b="0" i="0" dirty="0">
                <a:solidFill>
                  <a:srgbClr val="0D0D0D"/>
                </a:solidFill>
                <a:effectLst/>
                <a:latin typeface="Times New Roman" panose="02020603050405020304" pitchFamily="18" charset="0"/>
                <a:cs typeface="Times New Roman" panose="02020603050405020304" pitchFamily="18" charset="0"/>
              </a:rPr>
              <a:t>ng diverse strengths and expertise.</a:t>
            </a:r>
            <a:endParaRPr lang="en-US" dirty="0"/>
          </a:p>
        </p:txBody>
      </p:sp>
      <p:sp>
        <p:nvSpPr>
          <p:cNvPr id="4" name="Slide Number Placeholder 3"/>
          <p:cNvSpPr>
            <a:spLocks noGrp="1"/>
          </p:cNvSpPr>
          <p:nvPr>
            <p:ph type="sldNum" sz="quarter" idx="5"/>
          </p:nvPr>
        </p:nvSpPr>
        <p:spPr/>
        <p:txBody>
          <a:bodyPr/>
          <a:lstStyle/>
          <a:p>
            <a:fld id="{4D1E3381-280E-4FD4-8248-712E82BC613E}" type="slidenum">
              <a:rPr lang="en-US" smtClean="0"/>
              <a:pPr/>
              <a:t>10</a:t>
            </a:fld>
            <a:endParaRPr lang="en-US"/>
          </a:p>
        </p:txBody>
      </p:sp>
    </p:spTree>
    <p:extLst>
      <p:ext uri="{BB962C8B-B14F-4D97-AF65-F5344CB8AC3E}">
        <p14:creationId xmlns:p14="http://schemas.microsoft.com/office/powerpoint/2010/main" val="70416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0D0D0D"/>
                </a:solidFill>
                <a:effectLst/>
                <a:latin typeface="ui-sans-serif"/>
              </a:rPr>
              <a:t> </a:t>
            </a:r>
            <a:r>
              <a:rPr lang="en-US" b="0" i="0" dirty="0">
                <a:solidFill>
                  <a:srgbClr val="0D0D0D"/>
                </a:solidFill>
                <a:effectLst/>
                <a:latin typeface="ui-sans-serif"/>
              </a:rPr>
              <a:t>The article focuses on improving the diagnosis of pheochromocytoma and paraganglioma, which are rare but significant endocrine tumors. That’s why Accurate and early diagnosis is crucial for effective treatment and patient outcomes.</a:t>
            </a:r>
          </a:p>
          <a:p>
            <a:pPr algn="l">
              <a:buFont typeface="+mj-lt"/>
              <a:buAutoNum type="arabicPeriod"/>
            </a:pPr>
            <a:r>
              <a:rPr lang="en-US" b="1" i="0" dirty="0">
                <a:solidFill>
                  <a:srgbClr val="0D0D0D"/>
                </a:solidFill>
                <a:effectLst/>
                <a:latin typeface="ui-sans-serif"/>
              </a:rPr>
              <a:t> </a:t>
            </a:r>
            <a:r>
              <a:rPr lang="en-US" b="0" i="0" dirty="0">
                <a:solidFill>
                  <a:srgbClr val="0D0D0D"/>
                </a:solidFill>
                <a:effectLst/>
                <a:latin typeface="ui-sans-serif"/>
              </a:rPr>
              <a:t>This could lead to advancements in how these conditions are diagnosed, offering new insights and possibly improving diagnostic accuracy.</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b="1" i="0" dirty="0">
                <a:solidFill>
                  <a:srgbClr val="0D0D0D"/>
                </a:solidFill>
                <a:effectLst/>
                <a:latin typeface="ui-sans-serif"/>
              </a:rPr>
              <a:t> </a:t>
            </a:r>
            <a:r>
              <a:rPr lang="en-US" b="0" i="0" dirty="0">
                <a:solidFill>
                  <a:srgbClr val="0D0D0D"/>
                </a:solidFill>
                <a:effectLst/>
                <a:latin typeface="ui-sans-serif"/>
              </a:rPr>
              <a:t>Endocrinology is a rapidly evolving field in India. Incorporating new diagnostic methodologies, as discussed in the article, can help Indian endocrinologists stay at the forefront of medical advancements</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0D0D0D"/>
                </a:solidFill>
                <a:effectLst/>
                <a:latin typeface="ui-sans-serif"/>
              </a:rPr>
              <a:t> Indian healthcare often faces challenges related to resource constraints. The article’s findings on the utility of plasma </a:t>
            </a:r>
            <a:r>
              <a:rPr lang="en-US" b="0" i="0" dirty="0" err="1">
                <a:solidFill>
                  <a:srgbClr val="0D0D0D"/>
                </a:solidFill>
                <a:effectLst/>
                <a:latin typeface="ui-sans-serif"/>
              </a:rPr>
              <a:t>methoxytyramine</a:t>
            </a:r>
            <a:r>
              <a:rPr lang="en-US" b="0" i="0" dirty="0">
                <a:solidFill>
                  <a:srgbClr val="0D0D0D"/>
                </a:solidFill>
                <a:effectLst/>
                <a:latin typeface="ui-sans-serif"/>
              </a:rPr>
              <a:t>, if proven cost-effective, could offer a more efficient diagnostic approach, making better use of available medical resources and potentially reducing the burden on the healthcare system.</a:t>
            </a:r>
          </a:p>
        </p:txBody>
      </p:sp>
      <p:sp>
        <p:nvSpPr>
          <p:cNvPr id="4" name="Slide Number Placeholder 3"/>
          <p:cNvSpPr>
            <a:spLocks noGrp="1"/>
          </p:cNvSpPr>
          <p:nvPr>
            <p:ph type="sldNum" sz="quarter" idx="5"/>
          </p:nvPr>
        </p:nvSpPr>
        <p:spPr/>
        <p:txBody>
          <a:bodyPr/>
          <a:lstStyle/>
          <a:p>
            <a:fld id="{4D1E3381-280E-4FD4-8248-712E82BC613E}" type="slidenum">
              <a:rPr lang="en-US" smtClean="0"/>
              <a:pPr/>
              <a:t>11</a:t>
            </a:fld>
            <a:endParaRPr lang="en-US"/>
          </a:p>
        </p:txBody>
      </p:sp>
    </p:spTree>
    <p:extLst>
      <p:ext uri="{BB962C8B-B14F-4D97-AF65-F5344CB8AC3E}">
        <p14:creationId xmlns:p14="http://schemas.microsoft.com/office/powerpoint/2010/main" val="313440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06-Jun-24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06-Jun-24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06-Jun-24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06-Jun-24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06-Jun-24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pPr/>
              <a:t>06-Jun-24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pPr/>
              <a:t>06-Jun-24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pPr/>
              <a:t>06-Jun-24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pPr/>
              <a:t>06-Jun-24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06-Jun-24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06-Jun-24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06-Jun-24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51472" y="1310554"/>
            <a:ext cx="5647368" cy="792094"/>
          </a:xfrm>
        </p:spPr>
        <p:txBody>
          <a:bodyPr>
            <a:noAutofit/>
          </a:bodyPr>
          <a:lstStyle/>
          <a:p>
            <a:r>
              <a:rPr lang="en-US" sz="4400" b="1" i="1" u="sng" dirty="0"/>
              <a:t>JOURNAL CLUB PRESENTATION</a:t>
            </a:r>
            <a:endParaRPr lang="en-US" sz="4400" dirty="0"/>
          </a:p>
        </p:txBody>
      </p:sp>
      <p:sp>
        <p:nvSpPr>
          <p:cNvPr id="3" name="Subtitle 2"/>
          <p:cNvSpPr>
            <a:spLocks noGrp="1"/>
          </p:cNvSpPr>
          <p:nvPr>
            <p:ph type="subTitle" idx="1"/>
          </p:nvPr>
        </p:nvSpPr>
        <p:spPr>
          <a:xfrm>
            <a:off x="7863812" y="2426205"/>
            <a:ext cx="3920975" cy="1794656"/>
          </a:xfrm>
        </p:spPr>
        <p:txBody>
          <a:bodyPr>
            <a:noAutofit/>
          </a:bodyPr>
          <a:lstStyle/>
          <a:p>
            <a:pPr>
              <a:lnSpc>
                <a:spcPct val="102000"/>
              </a:lnSpc>
            </a:pPr>
            <a:r>
              <a:rPr lang="en-US" sz="2000" dirty="0">
                <a:latin typeface="Times New Roman" panose="02020603050405020304" pitchFamily="18" charset="0"/>
                <a:cs typeface="Times New Roman" panose="02020603050405020304" pitchFamily="18" charset="0"/>
              </a:rPr>
              <a:t>PRESENTOR – </a:t>
            </a:r>
            <a:r>
              <a:rPr lang="en-US" sz="2000" b="1" dirty="0">
                <a:latin typeface="Times New Roman" panose="02020603050405020304" pitchFamily="18" charset="0"/>
                <a:cs typeface="Times New Roman" panose="02020603050405020304" pitchFamily="18" charset="0"/>
              </a:rPr>
              <a:t>Dr. </a:t>
            </a:r>
            <a:r>
              <a:rPr lang="en-US" sz="2000" b="1" dirty="0" err="1">
                <a:latin typeface="Times New Roman" panose="02020603050405020304" pitchFamily="18" charset="0"/>
                <a:cs typeface="Times New Roman" panose="02020603050405020304" pitchFamily="18" charset="0"/>
              </a:rPr>
              <a:t>Bubul</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Kalita</a:t>
            </a:r>
            <a:endParaRPr lang="en-US" sz="2000" b="1" dirty="0">
              <a:latin typeface="Times New Roman" panose="02020603050405020304" pitchFamily="18" charset="0"/>
              <a:cs typeface="Times New Roman" panose="02020603050405020304" pitchFamily="18" charset="0"/>
            </a:endParaRPr>
          </a:p>
          <a:p>
            <a:pPr>
              <a:lnSpc>
                <a:spcPct val="102000"/>
              </a:lnSpc>
            </a:pPr>
            <a:r>
              <a:rPr lang="en-US" sz="2000" dirty="0">
                <a:latin typeface="Times New Roman" panose="02020603050405020304" pitchFamily="18" charset="0"/>
                <a:cs typeface="Times New Roman" panose="02020603050405020304" pitchFamily="18" charset="0"/>
              </a:rPr>
              <a:t>Post Graduate Resident</a:t>
            </a:r>
          </a:p>
          <a:p>
            <a:pPr>
              <a:lnSpc>
                <a:spcPct val="102000"/>
              </a:lnSpc>
            </a:pPr>
            <a:r>
              <a:rPr lang="en-US" sz="2000" dirty="0">
                <a:latin typeface="Times New Roman" panose="02020603050405020304" pitchFamily="18" charset="0"/>
                <a:cs typeface="Times New Roman" panose="02020603050405020304" pitchFamily="18" charset="0"/>
              </a:rPr>
              <a:t>Department of Biochemistry</a:t>
            </a:r>
          </a:p>
          <a:p>
            <a:pPr>
              <a:lnSpc>
                <a:spcPct val="102000"/>
              </a:lnSpc>
            </a:pPr>
            <a:r>
              <a:rPr lang="en-US" sz="2000" dirty="0">
                <a:latin typeface="Times New Roman" panose="02020603050405020304" pitchFamily="18" charset="0"/>
                <a:cs typeface="Times New Roman" panose="02020603050405020304" pitchFamily="18" charset="0"/>
              </a:rPr>
              <a:t>Gandhi Medical College, Bhopal</a:t>
            </a:r>
          </a:p>
        </p:txBody>
      </p:sp>
      <p:sp>
        <p:nvSpPr>
          <p:cNvPr id="17"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Picture 4" descr="A document with text and images&#10;&#10;Description automatically generated">
            <a:extLst>
              <a:ext uri="{FF2B5EF4-FFF2-40B4-BE49-F238E27FC236}">
                <a16:creationId xmlns:a16="http://schemas.microsoft.com/office/drawing/2014/main" id="{89243798-C247-0BDE-BDA3-4301C9E686B4}"/>
              </a:ext>
            </a:extLst>
          </p:cNvPr>
          <p:cNvPicPr>
            <a:picLocks noChangeAspect="1"/>
          </p:cNvPicPr>
          <p:nvPr/>
        </p:nvPicPr>
        <p:blipFill>
          <a:blip r:embed="rId2"/>
          <a:stretch>
            <a:fillRect/>
          </a:stretch>
        </p:blipFill>
        <p:spPr>
          <a:xfrm>
            <a:off x="2524063" y="1340841"/>
            <a:ext cx="3369142" cy="4375510"/>
          </a:xfrm>
          <a:prstGeom prst="rect">
            <a:avLst/>
          </a:prstGeom>
        </p:spPr>
      </p:pic>
      <p:sp>
        <p:nvSpPr>
          <p:cNvPr id="4" name="Subtitle 2">
            <a:extLst>
              <a:ext uri="{FF2B5EF4-FFF2-40B4-BE49-F238E27FC236}">
                <a16:creationId xmlns:a16="http://schemas.microsoft.com/office/drawing/2014/main" id="{170259D1-90D9-636C-6141-B05099396254}"/>
              </a:ext>
            </a:extLst>
          </p:cNvPr>
          <p:cNvSpPr txBox="1">
            <a:spLocks/>
          </p:cNvSpPr>
          <p:nvPr/>
        </p:nvSpPr>
        <p:spPr>
          <a:xfrm>
            <a:off x="7863811" y="4191211"/>
            <a:ext cx="3920975" cy="1794656"/>
          </a:xfrm>
          <a:prstGeom prst="rect">
            <a:avLst/>
          </a:prstGeom>
        </p:spPr>
        <p:txBody>
          <a:bodyPr vert="horz" lIns="91440" tIns="45720" rIns="91440" bIns="45720" rtlCol="0">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a:lnSpc>
                <a:spcPct val="102000"/>
              </a:lnSpc>
            </a:pPr>
            <a:r>
              <a:rPr lang="en-US" sz="2000" dirty="0">
                <a:latin typeface="Times New Roman" panose="02020603050405020304" pitchFamily="18" charset="0"/>
                <a:cs typeface="Times New Roman" panose="02020603050405020304" pitchFamily="18" charset="0"/>
              </a:rPr>
              <a:t>MENTOR – </a:t>
            </a:r>
            <a:r>
              <a:rPr lang="en-US" sz="2000" b="1" dirty="0">
                <a:latin typeface="Times New Roman" panose="02020603050405020304" pitchFamily="18" charset="0"/>
                <a:cs typeface="Times New Roman" panose="02020603050405020304" pitchFamily="18" charset="0"/>
              </a:rPr>
              <a:t>Dr. Huma </a:t>
            </a:r>
            <a:r>
              <a:rPr lang="en-US" sz="2000" b="1" dirty="0" err="1">
                <a:latin typeface="Times New Roman" panose="02020603050405020304" pitchFamily="18" charset="0"/>
                <a:cs typeface="Times New Roman" panose="02020603050405020304" pitchFamily="18" charset="0"/>
              </a:rPr>
              <a:t>Nasrat</a:t>
            </a:r>
            <a:endParaRPr lang="en-US" sz="2000" b="1" dirty="0">
              <a:latin typeface="Times New Roman" panose="02020603050405020304" pitchFamily="18" charset="0"/>
              <a:cs typeface="Times New Roman" panose="02020603050405020304" pitchFamily="18" charset="0"/>
            </a:endParaRPr>
          </a:p>
          <a:p>
            <a:pPr>
              <a:lnSpc>
                <a:spcPct val="102000"/>
              </a:lnSpc>
            </a:pPr>
            <a:r>
              <a:rPr lang="en-US" sz="2000" dirty="0">
                <a:latin typeface="Times New Roman" panose="02020603050405020304" pitchFamily="18" charset="0"/>
                <a:cs typeface="Times New Roman" panose="02020603050405020304" pitchFamily="18" charset="0"/>
              </a:rPr>
              <a:t>Assistant Professor</a:t>
            </a:r>
          </a:p>
          <a:p>
            <a:pPr>
              <a:lnSpc>
                <a:spcPct val="102000"/>
              </a:lnSpc>
            </a:pPr>
            <a:r>
              <a:rPr lang="en-US" sz="2000" dirty="0">
                <a:latin typeface="Times New Roman" panose="02020603050405020304" pitchFamily="18" charset="0"/>
                <a:cs typeface="Times New Roman" panose="02020603050405020304" pitchFamily="18" charset="0"/>
              </a:rPr>
              <a:t>Department of Biochemistry</a:t>
            </a:r>
          </a:p>
          <a:p>
            <a:pPr>
              <a:lnSpc>
                <a:spcPct val="102000"/>
              </a:lnSpc>
            </a:pPr>
            <a:r>
              <a:rPr lang="en-US" sz="2000" dirty="0">
                <a:latin typeface="Times New Roman" panose="02020603050405020304" pitchFamily="18" charset="0"/>
                <a:cs typeface="Times New Roman" panose="02020603050405020304" pitchFamily="18" charset="0"/>
              </a:rPr>
              <a:t>Gandhi Medical College, Bhopal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853440"/>
            <a:ext cx="9601200" cy="1162050"/>
          </a:xfrm>
        </p:spPr>
        <p:txBody>
          <a:bodyPr>
            <a:noAutofit/>
          </a:bodyPr>
          <a:lstStyle/>
          <a:p>
            <a:r>
              <a:rPr lang="en-US" sz="4000" b="1" dirty="0"/>
              <a:t>Critical appraisal of Authors</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a:xfrm>
            <a:off x="1371600" y="1722120"/>
            <a:ext cx="9601200" cy="4145280"/>
          </a:xfrm>
        </p:spPr>
        <p:txBody>
          <a:bodyPr>
            <a:normAutofit/>
          </a:bodyPr>
          <a:lstStyle/>
          <a:p>
            <a:pPr algn="just">
              <a:spcBef>
                <a:spcPts val="0"/>
              </a:spcBef>
              <a:spcAft>
                <a:spcPts val="1800"/>
              </a:spcAft>
            </a:pPr>
            <a:r>
              <a:rPr lang="en-US" sz="2000" b="0" i="0" dirty="0">
                <a:solidFill>
                  <a:srgbClr val="0D0D0D"/>
                </a:solidFill>
                <a:effectLst/>
                <a:latin typeface="Times New Roman" panose="02020603050405020304" pitchFamily="18" charset="0"/>
                <a:cs typeface="Times New Roman" panose="02020603050405020304" pitchFamily="18" charset="0"/>
              </a:rPr>
              <a:t>Each author's name is clearly mentioned</a:t>
            </a:r>
          </a:p>
          <a:p>
            <a:pPr algn="just">
              <a:spcBef>
                <a:spcPts val="0"/>
              </a:spcBef>
              <a:spcAft>
                <a:spcPts val="1800"/>
              </a:spcAft>
            </a:pPr>
            <a:r>
              <a:rPr lang="en-US" dirty="0">
                <a:solidFill>
                  <a:srgbClr val="0D0D0D"/>
                </a:solidFill>
                <a:latin typeface="Times New Roman" panose="02020603050405020304" pitchFamily="18" charset="0"/>
                <a:cs typeface="Times New Roman" panose="02020603050405020304" pitchFamily="18" charset="0"/>
              </a:rPr>
              <a:t>C</a:t>
            </a:r>
            <a:r>
              <a:rPr lang="en-US" sz="2000" b="0" i="0" dirty="0">
                <a:solidFill>
                  <a:srgbClr val="0D0D0D"/>
                </a:solidFill>
                <a:effectLst/>
                <a:latin typeface="Times New Roman" panose="02020603050405020304" pitchFamily="18" charset="0"/>
                <a:cs typeface="Times New Roman" panose="02020603050405020304" pitchFamily="18" charset="0"/>
              </a:rPr>
              <a:t>redentials and affiliations of each author are listed, indicating their professional background and institutional support.</a:t>
            </a:r>
          </a:p>
          <a:p>
            <a:pPr algn="just">
              <a:spcBef>
                <a:spcPts val="0"/>
              </a:spcBef>
              <a:spcAft>
                <a:spcPts val="1800"/>
              </a:spcAft>
            </a:pPr>
            <a:r>
              <a:rPr lang="en-US" sz="2000" b="0" i="0" dirty="0">
                <a:solidFill>
                  <a:srgbClr val="0D0D0D"/>
                </a:solidFill>
                <a:effectLst/>
                <a:latin typeface="Times New Roman" panose="02020603050405020304" pitchFamily="18" charset="0"/>
                <a:cs typeface="Times New Roman" panose="02020603050405020304" pitchFamily="18" charset="0"/>
              </a:rPr>
              <a:t>The affiliations highlight relevant areas of expertise.*</a:t>
            </a:r>
          </a:p>
          <a:p>
            <a:pPr algn="just">
              <a:spcBef>
                <a:spcPts val="0"/>
              </a:spcBef>
              <a:spcAft>
                <a:spcPts val="1800"/>
              </a:spcAft>
            </a:pPr>
            <a:r>
              <a:rPr lang="en-US" sz="2000" b="0" i="0" dirty="0">
                <a:solidFill>
                  <a:srgbClr val="0D0D0D"/>
                </a:solidFill>
                <a:effectLst/>
                <a:latin typeface="Times New Roman" panose="02020603050405020304" pitchFamily="18" charset="0"/>
                <a:cs typeface="Times New Roman" panose="02020603050405020304" pitchFamily="18" charset="0"/>
              </a:rPr>
              <a:t>The collaboration between </a:t>
            </a:r>
            <a:r>
              <a:rPr lang="en-US" b="0" i="0" dirty="0">
                <a:solidFill>
                  <a:srgbClr val="0D0D0D"/>
                </a:solidFill>
                <a:effectLst/>
                <a:latin typeface="Times New Roman" panose="02020603050405020304" pitchFamily="18" charset="0"/>
                <a:cs typeface="Times New Roman" panose="02020603050405020304" pitchFamily="18" charset="0"/>
              </a:rPr>
              <a:t>a variety of reputable institutions across Europe </a:t>
            </a:r>
            <a:r>
              <a:rPr lang="en-US" sz="2000" b="0" i="0" dirty="0">
                <a:solidFill>
                  <a:srgbClr val="0D0D0D"/>
                </a:solidFill>
                <a:effectLst/>
                <a:latin typeface="Times New Roman" panose="02020603050405020304" pitchFamily="18" charset="0"/>
                <a:cs typeface="Times New Roman" panose="02020603050405020304" pitchFamily="18" charset="0"/>
              </a:rPr>
              <a:t>suggests a comprehensive and well-rounded investigation</a:t>
            </a:r>
            <a:r>
              <a:rPr lang="en-US" dirty="0">
                <a:solidFill>
                  <a:srgbClr val="0D0D0D"/>
                </a:solidFill>
                <a:latin typeface="Times New Roman" panose="02020603050405020304" pitchFamily="18" charset="0"/>
                <a:cs typeface="Times New Roman" panose="02020603050405020304" pitchFamily="18" charset="0"/>
              </a:rPr>
              <a:t>.</a:t>
            </a:r>
            <a:endParaRPr lang="en-US" sz="2400" b="0" i="0" dirty="0">
              <a:solidFill>
                <a:srgbClr val="0D0D0D"/>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85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853440"/>
            <a:ext cx="9601200" cy="1162050"/>
          </a:xfrm>
        </p:spPr>
        <p:txBody>
          <a:bodyPr>
            <a:noAutofit/>
          </a:bodyPr>
          <a:lstStyle/>
          <a:p>
            <a:r>
              <a:rPr lang="en-US" sz="4000" b="1" dirty="0"/>
              <a:t>Reason for choosing the article</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a:xfrm>
            <a:off x="1371600" y="1722120"/>
            <a:ext cx="9601200" cy="4145280"/>
          </a:xfrm>
        </p:spPr>
        <p:txBody>
          <a:bodyPr>
            <a:normAutofit/>
          </a:bodyPr>
          <a:lstStyle/>
          <a:p>
            <a:pPr algn="just">
              <a:spcBef>
                <a:spcPts val="0"/>
              </a:spcBef>
              <a:spcAft>
                <a:spcPts val="2400"/>
              </a:spcAft>
            </a:pPr>
            <a:r>
              <a:rPr lang="en-US" sz="2000" b="0" i="0" dirty="0">
                <a:solidFill>
                  <a:schemeClr val="tx1"/>
                </a:solidFill>
                <a:effectLst/>
                <a:latin typeface="Times New Roman" panose="02020603050405020304" pitchFamily="18" charset="0"/>
                <a:cs typeface="Times New Roman" panose="02020603050405020304" pitchFamily="18" charset="0"/>
              </a:rPr>
              <a:t>Focus on improving the diagnosis of rare endocrine tumors for better treatment outcomes.</a:t>
            </a:r>
          </a:p>
          <a:p>
            <a:pPr algn="just">
              <a:spcBef>
                <a:spcPts val="0"/>
              </a:spcBef>
              <a:spcAft>
                <a:spcPts val="2400"/>
              </a:spcAft>
            </a:pPr>
            <a:r>
              <a:rPr lang="en-US" sz="2000" b="0" i="0" dirty="0">
                <a:solidFill>
                  <a:schemeClr val="tx1"/>
                </a:solidFill>
                <a:effectLst/>
                <a:latin typeface="Times New Roman" panose="02020603050405020304" pitchFamily="18" charset="0"/>
                <a:cs typeface="Times New Roman" panose="02020603050405020304" pitchFamily="18" charset="0"/>
              </a:rPr>
              <a:t>By evaluating the clinical utility of plasma </a:t>
            </a:r>
            <a:r>
              <a:rPr lang="en-US" sz="2000" b="0" i="0" dirty="0" err="1">
                <a:solidFill>
                  <a:schemeClr val="tx1"/>
                </a:solidFill>
                <a:effectLst/>
                <a:latin typeface="Times New Roman" panose="02020603050405020304" pitchFamily="18" charset="0"/>
                <a:cs typeface="Times New Roman" panose="02020603050405020304" pitchFamily="18" charset="0"/>
              </a:rPr>
              <a:t>methoxytyramine</a:t>
            </a:r>
            <a:r>
              <a:rPr lang="en-US" sz="2000" b="0" i="0" dirty="0">
                <a:solidFill>
                  <a:schemeClr val="tx1"/>
                </a:solidFill>
                <a:effectLst/>
                <a:latin typeface="Times New Roman" panose="02020603050405020304" pitchFamily="18" charset="0"/>
                <a:cs typeface="Times New Roman" panose="02020603050405020304" pitchFamily="18" charset="0"/>
              </a:rPr>
              <a:t> alongside </a:t>
            </a:r>
            <a:r>
              <a:rPr lang="en-US" sz="2000" b="0" i="0" dirty="0" err="1">
                <a:solidFill>
                  <a:schemeClr val="tx1"/>
                </a:solidFill>
                <a:effectLst/>
                <a:latin typeface="Times New Roman" panose="02020603050405020304" pitchFamily="18" charset="0"/>
                <a:cs typeface="Times New Roman" panose="02020603050405020304" pitchFamily="18" charset="0"/>
              </a:rPr>
              <a:t>metanephrines</a:t>
            </a:r>
            <a:r>
              <a:rPr lang="en-US" sz="2000" b="0" i="0" dirty="0">
                <a:solidFill>
                  <a:schemeClr val="tx1"/>
                </a:solidFill>
                <a:effectLst/>
                <a:latin typeface="Times New Roman" panose="02020603050405020304" pitchFamily="18" charset="0"/>
                <a:cs typeface="Times New Roman" panose="02020603050405020304" pitchFamily="18" charset="0"/>
              </a:rPr>
              <a:t>, the article explores a potentially more effective diagnostic method</a:t>
            </a:r>
            <a:endParaRPr lang="en-US" dirty="0">
              <a:solidFill>
                <a:schemeClr val="tx1"/>
              </a:solidFill>
              <a:latin typeface="Times New Roman" panose="02020603050405020304" pitchFamily="18" charset="0"/>
              <a:cs typeface="Times New Roman" panose="02020603050405020304" pitchFamily="18" charset="0"/>
            </a:endParaRPr>
          </a:p>
          <a:p>
            <a:pPr algn="just">
              <a:spcBef>
                <a:spcPts val="0"/>
              </a:spcBef>
              <a:spcAft>
                <a:spcPts val="2400"/>
              </a:spcAft>
            </a:pPr>
            <a:r>
              <a:rPr lang="en-US" sz="2000" b="0" i="0" dirty="0">
                <a:solidFill>
                  <a:schemeClr val="tx1"/>
                </a:solidFill>
                <a:effectLst/>
                <a:latin typeface="Times New Roman" panose="02020603050405020304" pitchFamily="18" charset="0"/>
                <a:cs typeface="Times New Roman" panose="02020603050405020304" pitchFamily="18" charset="0"/>
              </a:rPr>
              <a:t>Given the rapid evolution of endocrinology in India, adopting novel diagnostic approaches as discussed in the article can empower Indian practitioners to deliver advanced patient care.</a:t>
            </a:r>
          </a:p>
          <a:p>
            <a:pPr algn="just">
              <a:spcBef>
                <a:spcPts val="0"/>
              </a:spcBef>
              <a:spcAft>
                <a:spcPts val="2400"/>
              </a:spcAft>
            </a:pPr>
            <a:r>
              <a:rPr lang="en-US" sz="2000" b="0" i="0" dirty="0">
                <a:solidFill>
                  <a:schemeClr val="tx1"/>
                </a:solidFill>
                <a:effectLst/>
                <a:latin typeface="Times New Roman" panose="02020603050405020304" pitchFamily="18" charset="0"/>
                <a:cs typeface="Times New Roman" panose="02020603050405020304" pitchFamily="18" charset="0"/>
              </a:rPr>
              <a:t> The article’s findings on the utility of plasma </a:t>
            </a:r>
            <a:r>
              <a:rPr lang="en-US" sz="2000" b="0" i="0" dirty="0" err="1">
                <a:solidFill>
                  <a:schemeClr val="tx1"/>
                </a:solidFill>
                <a:effectLst/>
                <a:latin typeface="Times New Roman" panose="02020603050405020304" pitchFamily="18" charset="0"/>
                <a:cs typeface="Times New Roman" panose="02020603050405020304" pitchFamily="18" charset="0"/>
              </a:rPr>
              <a:t>methoxytyramine</a:t>
            </a:r>
            <a:r>
              <a:rPr lang="en-US" sz="2000" b="0" i="0" dirty="0">
                <a:solidFill>
                  <a:schemeClr val="tx1"/>
                </a:solidFill>
                <a:effectLst/>
                <a:latin typeface="Times New Roman" panose="02020603050405020304" pitchFamily="18" charset="0"/>
                <a:cs typeface="Times New Roman" panose="02020603050405020304" pitchFamily="18" charset="0"/>
              </a:rPr>
              <a:t>, if proven cost-effective, could offer a more efficient diagnostic approach.</a:t>
            </a:r>
            <a:endParaRPr lang="en-US" sz="2400" b="0" i="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728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9080"/>
            <a:ext cx="9601200" cy="1162050"/>
          </a:xfrm>
        </p:spPr>
        <p:txBody>
          <a:bodyPr>
            <a:noAutofit/>
          </a:bodyPr>
          <a:lstStyle/>
          <a:p>
            <a:r>
              <a:rPr lang="en-US" sz="4000" b="1" dirty="0"/>
              <a:t>Abstract</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a:xfrm>
            <a:off x="1371600" y="944880"/>
            <a:ext cx="9601200" cy="4922520"/>
          </a:xfrm>
        </p:spPr>
        <p:txBody>
          <a:bodyPr>
            <a:noAutofit/>
          </a:bodyPr>
          <a:lstStyle/>
          <a:p>
            <a:pPr algn="just">
              <a:spcBef>
                <a:spcPts val="1200"/>
              </a:spcBef>
            </a:pPr>
            <a:r>
              <a:rPr lang="en-US" sz="1600" b="0" i="0" dirty="0">
                <a:solidFill>
                  <a:schemeClr val="tx1"/>
                </a:solidFill>
                <a:effectLst/>
                <a:latin typeface="Times New Roman" panose="02020603050405020304" pitchFamily="18" charset="0"/>
                <a:cs typeface="Times New Roman" panose="02020603050405020304" pitchFamily="18" charset="0"/>
              </a:rPr>
              <a:t>Context: Measurements of plasma </a:t>
            </a:r>
            <a:r>
              <a:rPr lang="en-US" sz="1600" b="0" i="0" dirty="0" err="1">
                <a:solidFill>
                  <a:schemeClr val="tx1"/>
                </a:solidFill>
                <a:effectLst/>
                <a:latin typeface="Times New Roman" panose="02020603050405020304" pitchFamily="18" charset="0"/>
                <a:cs typeface="Times New Roman" panose="02020603050405020304" pitchFamily="18" charset="0"/>
              </a:rPr>
              <a:t>methoxytyramine</a:t>
            </a:r>
            <a:r>
              <a:rPr lang="en-US" sz="1600" b="0" i="0" dirty="0">
                <a:solidFill>
                  <a:schemeClr val="tx1"/>
                </a:solidFill>
                <a:effectLst/>
                <a:latin typeface="Times New Roman" panose="02020603050405020304" pitchFamily="18" charset="0"/>
                <a:cs typeface="Times New Roman" panose="02020603050405020304" pitchFamily="18" charset="0"/>
              </a:rPr>
              <a:t>, the O-methylated dopamine metabolite, are useful for detecting rare dopamine-producing pheochromocytomas and paragangliomas (PPGLs) and head and neck paragangliomas (HNPGLs), but utility for screening beyond that achieved using standard measurements of normetanephrine and </a:t>
            </a:r>
            <a:r>
              <a:rPr lang="en-US" sz="1600" b="0" i="0" dirty="0" err="1">
                <a:solidFill>
                  <a:schemeClr val="tx1"/>
                </a:solidFill>
                <a:effectLst/>
                <a:latin typeface="Times New Roman" panose="02020603050405020304" pitchFamily="18" charset="0"/>
                <a:cs typeface="Times New Roman" panose="02020603050405020304" pitchFamily="18" charset="0"/>
              </a:rPr>
              <a:t>metanephrine</a:t>
            </a:r>
            <a:r>
              <a:rPr lang="en-US" sz="1600" b="0" i="0" dirty="0">
                <a:solidFill>
                  <a:schemeClr val="tx1"/>
                </a:solidFill>
                <a:effectLst/>
                <a:latin typeface="Times New Roman" panose="02020603050405020304" pitchFamily="18" charset="0"/>
                <a:cs typeface="Times New Roman" panose="02020603050405020304" pitchFamily="18" charset="0"/>
              </a:rPr>
              <a:t> is unclear. </a:t>
            </a:r>
          </a:p>
          <a:p>
            <a:pPr algn="just">
              <a:spcBef>
                <a:spcPts val="1200"/>
              </a:spcBef>
            </a:pPr>
            <a:r>
              <a:rPr lang="en-US" sz="1600" b="0" i="0" dirty="0">
                <a:solidFill>
                  <a:schemeClr val="tx1"/>
                </a:solidFill>
                <a:effectLst/>
                <a:latin typeface="Times New Roman" panose="02020603050405020304" pitchFamily="18" charset="0"/>
                <a:cs typeface="Times New Roman" panose="02020603050405020304" pitchFamily="18" charset="0"/>
              </a:rPr>
              <a:t>Objective: Evaluation of the additional utility of </a:t>
            </a:r>
            <a:r>
              <a:rPr lang="en-US" sz="1600" b="0" i="0" dirty="0" err="1">
                <a:solidFill>
                  <a:schemeClr val="tx1"/>
                </a:solidFill>
                <a:effectLst/>
                <a:latin typeface="Times New Roman" panose="02020603050405020304" pitchFamily="18" charset="0"/>
                <a:cs typeface="Times New Roman" panose="02020603050405020304" pitchFamily="18" charset="0"/>
              </a:rPr>
              <a:t>methoxytyramine</a:t>
            </a:r>
            <a:r>
              <a:rPr lang="en-US" sz="1600" b="0" i="0" dirty="0">
                <a:solidFill>
                  <a:schemeClr val="tx1"/>
                </a:solidFill>
                <a:effectLst/>
                <a:latin typeface="Times New Roman" panose="02020603050405020304" pitchFamily="18" charset="0"/>
                <a:cs typeface="Times New Roman" panose="02020603050405020304" pitchFamily="18" charset="0"/>
              </a:rPr>
              <a:t> compared to plasma normetanephrine and </a:t>
            </a:r>
            <a:r>
              <a:rPr lang="en-US" sz="1600" b="0" i="0" dirty="0" err="1">
                <a:solidFill>
                  <a:schemeClr val="tx1"/>
                </a:solidFill>
                <a:effectLst/>
                <a:latin typeface="Times New Roman" panose="02020603050405020304" pitchFamily="18" charset="0"/>
                <a:cs typeface="Times New Roman" panose="02020603050405020304" pitchFamily="18" charset="0"/>
              </a:rPr>
              <a:t>metanephrine</a:t>
            </a:r>
            <a:r>
              <a:rPr lang="en-US" sz="1600" b="0" i="0" dirty="0">
                <a:solidFill>
                  <a:schemeClr val="tx1"/>
                </a:solidFill>
                <a:effectLst/>
                <a:latin typeface="Times New Roman" panose="02020603050405020304" pitchFamily="18" charset="0"/>
                <a:cs typeface="Times New Roman" panose="02020603050405020304" pitchFamily="18" charset="0"/>
              </a:rPr>
              <a:t> for diagnosis of PPGLs and HNPGLs. </a:t>
            </a:r>
          </a:p>
          <a:p>
            <a:pPr algn="just">
              <a:spcBef>
                <a:spcPts val="1200"/>
              </a:spcBef>
            </a:pPr>
            <a:r>
              <a:rPr lang="en-US" sz="1600" b="0" i="0" dirty="0">
                <a:solidFill>
                  <a:schemeClr val="tx1"/>
                </a:solidFill>
                <a:effectLst/>
                <a:latin typeface="Times New Roman" panose="02020603050405020304" pitchFamily="18" charset="0"/>
                <a:cs typeface="Times New Roman" panose="02020603050405020304" pitchFamily="18" charset="0"/>
              </a:rPr>
              <a:t>Design: Comparative prospective study. </a:t>
            </a:r>
          </a:p>
          <a:p>
            <a:pPr algn="just">
              <a:spcBef>
                <a:spcPts val="1200"/>
              </a:spcBef>
            </a:pPr>
            <a:r>
              <a:rPr lang="en-US" sz="1600" b="0" i="0" dirty="0">
                <a:solidFill>
                  <a:schemeClr val="tx1"/>
                </a:solidFill>
                <a:effectLst/>
                <a:latin typeface="Times New Roman" panose="02020603050405020304" pitchFamily="18" charset="0"/>
                <a:cs typeface="Times New Roman" panose="02020603050405020304" pitchFamily="18" charset="0"/>
              </a:rPr>
              <a:t>Methods: Comparison of mass spectrometric-based measurements of plasma </a:t>
            </a:r>
            <a:r>
              <a:rPr lang="en-US" sz="1600" b="0" i="0" dirty="0" err="1">
                <a:solidFill>
                  <a:schemeClr val="tx1"/>
                </a:solidFill>
                <a:effectLst/>
                <a:latin typeface="Times New Roman" panose="02020603050405020304" pitchFamily="18" charset="0"/>
                <a:cs typeface="Times New Roman" panose="02020603050405020304" pitchFamily="18" charset="0"/>
              </a:rPr>
              <a:t>methoxytyramine</a:t>
            </a:r>
            <a:r>
              <a:rPr lang="en-US" sz="1600" b="0" i="0" dirty="0">
                <a:solidFill>
                  <a:schemeClr val="tx1"/>
                </a:solidFill>
                <a:effectLst/>
                <a:latin typeface="Times New Roman" panose="02020603050405020304" pitchFamily="18" charset="0"/>
                <a:cs typeface="Times New Roman" panose="02020603050405020304" pitchFamily="18" charset="0"/>
              </a:rPr>
              <a:t>, normetanephrine and </a:t>
            </a:r>
            <a:r>
              <a:rPr lang="en-US" sz="1600" b="0" i="0" dirty="0" err="1">
                <a:solidFill>
                  <a:schemeClr val="tx1"/>
                </a:solidFill>
                <a:effectLst/>
                <a:latin typeface="Times New Roman" panose="02020603050405020304" pitchFamily="18" charset="0"/>
                <a:cs typeface="Times New Roman" panose="02020603050405020304" pitchFamily="18" charset="0"/>
              </a:rPr>
              <a:t>metanephrine</a:t>
            </a:r>
            <a:r>
              <a:rPr lang="en-US" sz="1600" b="0" i="0" dirty="0">
                <a:solidFill>
                  <a:schemeClr val="tx1"/>
                </a:solidFill>
                <a:effectLst/>
                <a:latin typeface="Times New Roman" panose="02020603050405020304" pitchFamily="18" charset="0"/>
                <a:cs typeface="Times New Roman" panose="02020603050405020304" pitchFamily="18" charset="0"/>
              </a:rPr>
              <a:t> in 1963 patients tested for PPGLs at six tertiary medical centers according to reference intervals verified in 423 normotensive and hypertensive volunteers. Results: Of the screened patients, 213 had PPGLs and 38 HNPGLs. Using an upper cut-off of 0.10 nmol/L for </a:t>
            </a:r>
            <a:r>
              <a:rPr lang="en-US" sz="1600" b="0" i="0" dirty="0" err="1">
                <a:solidFill>
                  <a:schemeClr val="tx1"/>
                </a:solidFill>
                <a:effectLst/>
                <a:latin typeface="Times New Roman" panose="02020603050405020304" pitchFamily="18" charset="0"/>
                <a:cs typeface="Times New Roman" panose="02020603050405020304" pitchFamily="18" charset="0"/>
              </a:rPr>
              <a:t>methoxytyramine</a:t>
            </a:r>
            <a:r>
              <a:rPr lang="en-US" sz="1600" b="0" i="0" dirty="0">
                <a:solidFill>
                  <a:schemeClr val="tx1"/>
                </a:solidFill>
                <a:effectLst/>
                <a:latin typeface="Times New Roman" panose="02020603050405020304" pitchFamily="18" charset="0"/>
                <a:cs typeface="Times New Roman" panose="02020603050405020304" pitchFamily="18" charset="0"/>
              </a:rPr>
              <a:t>, 0.45 nmol/L for </a:t>
            </a:r>
            <a:r>
              <a:rPr lang="en-US" sz="1600" b="0" i="0" dirty="0" err="1">
                <a:solidFill>
                  <a:schemeClr val="tx1"/>
                </a:solidFill>
                <a:effectLst/>
                <a:latin typeface="Times New Roman" panose="02020603050405020304" pitchFamily="18" charset="0"/>
                <a:cs typeface="Times New Roman" panose="02020603050405020304" pitchFamily="18" charset="0"/>
              </a:rPr>
              <a:t>metanephrine</a:t>
            </a:r>
            <a:r>
              <a:rPr lang="en-US" sz="1600" b="0" i="0" dirty="0">
                <a:solidFill>
                  <a:schemeClr val="tx1"/>
                </a:solidFill>
                <a:effectLst/>
                <a:latin typeface="Times New Roman" panose="02020603050405020304" pitchFamily="18" charset="0"/>
                <a:cs typeface="Times New Roman" panose="02020603050405020304" pitchFamily="18" charset="0"/>
              </a:rPr>
              <a:t> and age-specific upper cut-offs for normetanephrine, diagnostic sensitivity with the addition of </a:t>
            </a:r>
            <a:r>
              <a:rPr lang="en-US" sz="1600" b="0" i="0" dirty="0" err="1">
                <a:solidFill>
                  <a:schemeClr val="tx1"/>
                </a:solidFill>
                <a:effectLst/>
                <a:latin typeface="Times New Roman" panose="02020603050405020304" pitchFamily="18" charset="0"/>
                <a:cs typeface="Times New Roman" panose="02020603050405020304" pitchFamily="18" charset="0"/>
              </a:rPr>
              <a:t>methoxytyramine</a:t>
            </a:r>
            <a:r>
              <a:rPr lang="en-US" sz="1600" b="0" i="0" dirty="0">
                <a:solidFill>
                  <a:schemeClr val="tx1"/>
                </a:solidFill>
                <a:effectLst/>
                <a:latin typeface="Times New Roman" panose="02020603050405020304" pitchFamily="18" charset="0"/>
                <a:cs typeface="Times New Roman" panose="02020603050405020304" pitchFamily="18" charset="0"/>
              </a:rPr>
              <a:t> increased from 97.2% to 98.6% for patients with PPGLs and from 22.1% to 50.0% for patients with HNPGLs, with a small decrease in specificity from 95.9% to 95.1%. Addition of </a:t>
            </a:r>
            <a:r>
              <a:rPr lang="en-US" sz="1600" b="0" i="0" dirty="0" err="1">
                <a:solidFill>
                  <a:schemeClr val="tx1"/>
                </a:solidFill>
                <a:effectLst/>
                <a:latin typeface="Times New Roman" panose="02020603050405020304" pitchFamily="18" charset="0"/>
                <a:cs typeface="Times New Roman" panose="02020603050405020304" pitchFamily="18" charset="0"/>
              </a:rPr>
              <a:t>methoxytyramine</a:t>
            </a:r>
            <a:r>
              <a:rPr lang="en-US" sz="1600" b="0" i="0" dirty="0">
                <a:solidFill>
                  <a:schemeClr val="tx1"/>
                </a:solidFill>
                <a:effectLst/>
                <a:latin typeface="Times New Roman" panose="02020603050405020304" pitchFamily="18" charset="0"/>
                <a:cs typeface="Times New Roman" panose="02020603050405020304" pitchFamily="18" charset="0"/>
              </a:rPr>
              <a:t> did not significantly alter areas under receiver operating characteristic curves for patients with PPGLs (0.984 vs 0.991), but did increase (P &lt; 0.05) areas for patients with HNPGLs (0.627 vs 0.801). Addition of </a:t>
            </a:r>
            <a:r>
              <a:rPr lang="en-US" sz="1600" b="0" i="0" dirty="0" err="1">
                <a:solidFill>
                  <a:schemeClr val="tx1"/>
                </a:solidFill>
                <a:effectLst/>
                <a:latin typeface="Times New Roman" panose="02020603050405020304" pitchFamily="18" charset="0"/>
                <a:cs typeface="Times New Roman" panose="02020603050405020304" pitchFamily="18" charset="0"/>
              </a:rPr>
              <a:t>methoxytyramine</a:t>
            </a:r>
            <a:r>
              <a:rPr lang="en-US" sz="1600" b="0" i="0" dirty="0">
                <a:solidFill>
                  <a:schemeClr val="tx1"/>
                </a:solidFill>
                <a:effectLst/>
                <a:latin typeface="Times New Roman" panose="02020603050405020304" pitchFamily="18" charset="0"/>
                <a:cs typeface="Times New Roman" panose="02020603050405020304" pitchFamily="18" charset="0"/>
              </a:rPr>
              <a:t> also increased the proportion of patients with PPGLs who showed highly positive predictive elevations of multiple metabolites (70.9% vs 49.3%). </a:t>
            </a:r>
          </a:p>
          <a:p>
            <a:pPr algn="just">
              <a:spcBef>
                <a:spcPts val="1200"/>
              </a:spcBef>
            </a:pPr>
            <a:r>
              <a:rPr lang="en-US" sz="1600" b="0" i="0" dirty="0">
                <a:solidFill>
                  <a:schemeClr val="tx1"/>
                </a:solidFill>
                <a:effectLst/>
                <a:latin typeface="Times New Roman" panose="02020603050405020304" pitchFamily="18" charset="0"/>
                <a:cs typeface="Times New Roman" panose="02020603050405020304" pitchFamily="18" charset="0"/>
              </a:rPr>
              <a:t>Conclusions: While the benefit of additional measurements of plasma </a:t>
            </a:r>
            <a:r>
              <a:rPr lang="en-US" sz="1600" b="0" i="0" dirty="0" err="1">
                <a:solidFill>
                  <a:schemeClr val="tx1"/>
                </a:solidFill>
                <a:effectLst/>
                <a:latin typeface="Times New Roman" panose="02020603050405020304" pitchFamily="18" charset="0"/>
                <a:cs typeface="Times New Roman" panose="02020603050405020304" pitchFamily="18" charset="0"/>
              </a:rPr>
              <a:t>methoxytyramine</a:t>
            </a:r>
            <a:r>
              <a:rPr lang="en-US" sz="1600" b="0" i="0" dirty="0">
                <a:solidFill>
                  <a:schemeClr val="tx1"/>
                </a:solidFill>
                <a:effectLst/>
                <a:latin typeface="Times New Roman" panose="02020603050405020304" pitchFamily="18" charset="0"/>
                <a:cs typeface="Times New Roman" panose="02020603050405020304" pitchFamily="18" charset="0"/>
              </a:rPr>
              <a:t> for the detection of PPGLs is modest, the measurements do assist with positive confirmation of disease and are useful for the detection of HNPGLs.</a:t>
            </a:r>
          </a:p>
        </p:txBody>
      </p:sp>
    </p:spTree>
    <p:extLst>
      <p:ext uri="{BB962C8B-B14F-4D97-AF65-F5344CB8AC3E}">
        <p14:creationId xmlns:p14="http://schemas.microsoft.com/office/powerpoint/2010/main" val="161312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853440"/>
            <a:ext cx="9601200" cy="1162050"/>
          </a:xfrm>
        </p:spPr>
        <p:txBody>
          <a:bodyPr>
            <a:noAutofit/>
          </a:bodyPr>
          <a:lstStyle/>
          <a:p>
            <a:r>
              <a:rPr lang="en-US" sz="4000" b="1" dirty="0"/>
              <a:t>Critical appraisal of Abstract</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a:xfrm>
            <a:off x="1371600" y="1722120"/>
            <a:ext cx="9601200" cy="4145280"/>
          </a:xfrm>
        </p:spPr>
        <p:txBody>
          <a:bodyPr>
            <a:normAutofit/>
          </a:bodyPr>
          <a:lstStyle/>
          <a:p>
            <a:pPr algn="just">
              <a:spcBef>
                <a:spcPts val="0"/>
              </a:spcBef>
              <a:spcAft>
                <a:spcPts val="1200"/>
              </a:spcAft>
            </a:pPr>
            <a:r>
              <a:rPr lang="en-US" dirty="0">
                <a:solidFill>
                  <a:schemeClr val="tx1"/>
                </a:solidFill>
                <a:latin typeface="Times New Roman" panose="02020603050405020304" pitchFamily="18" charset="0"/>
                <a:cs typeface="Times New Roman" panose="02020603050405020304" pitchFamily="18" charset="0"/>
              </a:rPr>
              <a:t>S</a:t>
            </a:r>
            <a:r>
              <a:rPr lang="en-US" b="0" i="0" dirty="0">
                <a:solidFill>
                  <a:schemeClr val="tx1"/>
                </a:solidFill>
                <a:effectLst/>
                <a:latin typeface="Times New Roman" panose="02020603050405020304" pitchFamily="18" charset="0"/>
                <a:cs typeface="Times New Roman" panose="02020603050405020304" pitchFamily="18" charset="0"/>
              </a:rPr>
              <a:t>tructured</a:t>
            </a:r>
          </a:p>
          <a:p>
            <a:pPr algn="just">
              <a:spcBef>
                <a:spcPts val="0"/>
              </a:spcBef>
              <a:spcAft>
                <a:spcPts val="1200"/>
              </a:spcAft>
            </a:pPr>
            <a:r>
              <a:rPr lang="en-US" b="0" i="0" dirty="0">
                <a:solidFill>
                  <a:schemeClr val="tx1"/>
                </a:solidFill>
                <a:effectLst/>
                <a:latin typeface="Times New Roman" panose="02020603050405020304" pitchFamily="18" charset="0"/>
                <a:cs typeface="Times New Roman" panose="02020603050405020304" pitchFamily="18" charset="0"/>
              </a:rPr>
              <a:t>Indicative abstract</a:t>
            </a:r>
          </a:p>
          <a:p>
            <a:pPr algn="just">
              <a:spcBef>
                <a:spcPts val="0"/>
              </a:spcBef>
              <a:spcAft>
                <a:spcPts val="1200"/>
              </a:spcAft>
            </a:pPr>
            <a:r>
              <a:rPr lang="en-US" dirty="0">
                <a:solidFill>
                  <a:schemeClr val="tx1"/>
                </a:solidFill>
                <a:latin typeface="Times New Roman" panose="02020603050405020304" pitchFamily="18" charset="0"/>
                <a:cs typeface="Times New Roman" panose="02020603050405020304" pitchFamily="18" charset="0"/>
              </a:rPr>
              <a:t>Comprehensive in its contents.</a:t>
            </a:r>
          </a:p>
          <a:p>
            <a:pPr algn="just">
              <a:spcBef>
                <a:spcPts val="0"/>
              </a:spcBef>
              <a:spcAft>
                <a:spcPts val="1200"/>
              </a:spcAft>
            </a:pPr>
            <a:r>
              <a:rPr lang="en-US" b="0" i="0" dirty="0">
                <a:solidFill>
                  <a:schemeClr val="tx1"/>
                </a:solidFill>
                <a:effectLst/>
                <a:latin typeface="Times New Roman" panose="02020603050405020304" pitchFamily="18" charset="0"/>
                <a:cs typeface="Times New Roman" panose="02020603050405020304" pitchFamily="18" charset="0"/>
              </a:rPr>
              <a:t>Appropriate in length (neither too short nor too long)</a:t>
            </a:r>
          </a:p>
        </p:txBody>
      </p:sp>
    </p:spTree>
    <p:extLst>
      <p:ext uri="{BB962C8B-B14F-4D97-AF65-F5344CB8AC3E}">
        <p14:creationId xmlns:p14="http://schemas.microsoft.com/office/powerpoint/2010/main" val="3635790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5" name="Picture 4" descr="Chemical formulae are written on paper">
            <a:extLst>
              <a:ext uri="{FF2B5EF4-FFF2-40B4-BE49-F238E27FC236}">
                <a16:creationId xmlns:a16="http://schemas.microsoft.com/office/drawing/2014/main" id="{F1723BAF-41B2-7E21-2B87-4D10CD81C8D2}"/>
              </a:ext>
            </a:extLst>
          </p:cNvPr>
          <p:cNvPicPr>
            <a:picLocks noChangeAspect="1"/>
          </p:cNvPicPr>
          <p:nvPr/>
        </p:nvPicPr>
        <p:blipFill rotWithShape="1">
          <a:blip r:embed="rId2">
            <a:grayscl/>
          </a:blip>
          <a:srcRect r="20" b="1"/>
          <a:stretch/>
        </p:blipFill>
        <p:spPr>
          <a:xfrm>
            <a:off x="20" y="10"/>
            <a:ext cx="12191980" cy="6859300"/>
          </a:xfrm>
          <a:prstGeom prst="rect">
            <a:avLst/>
          </a:prstGeom>
        </p:spPr>
      </p:pic>
      <p:sp>
        <p:nvSpPr>
          <p:cNvPr id="13" name="Rectangle 12">
            <a:extLst>
              <a:ext uri="{FF2B5EF4-FFF2-40B4-BE49-F238E27FC236}">
                <a16:creationId xmlns:a16="http://schemas.microsoft.com/office/drawing/2014/main" id="{ED9C10B4-E6CF-4138-A430-ADE3DCF0F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59A08B30-802F-44BB-8817-40AAE17DB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7" name="Freeform 6">
            <a:extLst>
              <a:ext uri="{FF2B5EF4-FFF2-40B4-BE49-F238E27FC236}">
                <a16:creationId xmlns:a16="http://schemas.microsoft.com/office/drawing/2014/main" id="{FB93F8E6-40C5-4DF8-B869-00349BD460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478EC044-0CE2-D1B0-8288-CBA7DA5441AA}"/>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dirty="0">
                <a:solidFill>
                  <a:schemeClr val="bg2"/>
                </a:solidFill>
              </a:rPr>
              <a:t>Catecholamine Biochemistry</a:t>
            </a:r>
          </a:p>
        </p:txBody>
      </p:sp>
    </p:spTree>
    <p:extLst>
      <p:ext uri="{BB962C8B-B14F-4D97-AF65-F5344CB8AC3E}">
        <p14:creationId xmlns:p14="http://schemas.microsoft.com/office/powerpoint/2010/main" val="378254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1F0E643-580B-92CF-33F2-2D1624191827}"/>
              </a:ext>
            </a:extLst>
          </p:cNvPr>
          <p:cNvCxnSpPr>
            <a:cxnSpLocks/>
          </p:cNvCxnSpPr>
          <p:nvPr/>
        </p:nvCxnSpPr>
        <p:spPr>
          <a:xfrm>
            <a:off x="3954313" y="4142105"/>
            <a:ext cx="341221" cy="196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775743D-E99C-6B24-C856-0BC8F8DD5F41}"/>
              </a:ext>
            </a:extLst>
          </p:cNvPr>
          <p:cNvSpPr txBox="1"/>
          <p:nvPr/>
        </p:nvSpPr>
        <p:spPr>
          <a:xfrm>
            <a:off x="1887634" y="4315013"/>
            <a:ext cx="640080" cy="461665"/>
          </a:xfrm>
          <a:prstGeom prst="rect">
            <a:avLst/>
          </a:prstGeom>
          <a:noFill/>
        </p:spPr>
        <p:txBody>
          <a:bodyPr wrap="square" rtlCol="0">
            <a:spAutoFit/>
          </a:bodyPr>
          <a:lstStyle/>
          <a:p>
            <a:r>
              <a:rPr lang="en-US" sz="2400">
                <a:latin typeface="Abadi" panose="020B0604020104020204" pitchFamily="34" charset="0"/>
              </a:rPr>
              <a:t>HO</a:t>
            </a:r>
            <a:endParaRPr lang="en-US" sz="2400" dirty="0">
              <a:latin typeface="Abadi" panose="020B0604020104020204" pitchFamily="34" charset="0"/>
            </a:endParaRPr>
          </a:p>
        </p:txBody>
      </p:sp>
      <p:cxnSp>
        <p:nvCxnSpPr>
          <p:cNvPr id="13" name="Straight Connector 12">
            <a:extLst>
              <a:ext uri="{FF2B5EF4-FFF2-40B4-BE49-F238E27FC236}">
                <a16:creationId xmlns:a16="http://schemas.microsoft.com/office/drawing/2014/main" id="{27CB881B-B5CF-8698-8296-B727DCD5D2B6}"/>
              </a:ext>
            </a:extLst>
          </p:cNvPr>
          <p:cNvCxnSpPr>
            <a:cxnSpLocks/>
          </p:cNvCxnSpPr>
          <p:nvPr/>
        </p:nvCxnSpPr>
        <p:spPr>
          <a:xfrm flipH="1">
            <a:off x="2392680" y="4142104"/>
            <a:ext cx="457200" cy="27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2F20D9C-EA09-06AF-72E6-784CEDE10EC5}"/>
              </a:ext>
            </a:extLst>
          </p:cNvPr>
          <p:cNvSpPr txBox="1"/>
          <p:nvPr/>
        </p:nvSpPr>
        <p:spPr>
          <a:xfrm>
            <a:off x="4197557" y="4255158"/>
            <a:ext cx="1150159" cy="400110"/>
          </a:xfrm>
          <a:prstGeom prst="rect">
            <a:avLst/>
          </a:prstGeom>
          <a:noFill/>
        </p:spPr>
        <p:txBody>
          <a:bodyPr wrap="square" rtlCol="0">
            <a:spAutoFit/>
          </a:bodyPr>
          <a:lstStyle/>
          <a:p>
            <a:r>
              <a:rPr lang="en-US" sz="2000" b="1">
                <a:latin typeface="+mj-lt"/>
              </a:rPr>
              <a:t>OH</a:t>
            </a:r>
            <a:endParaRPr lang="en-US" sz="2000" b="1" dirty="0">
              <a:latin typeface="+mj-lt"/>
            </a:endParaRPr>
          </a:p>
        </p:txBody>
      </p:sp>
      <p:sp>
        <p:nvSpPr>
          <p:cNvPr id="6" name="TextBox 5">
            <a:extLst>
              <a:ext uri="{FF2B5EF4-FFF2-40B4-BE49-F238E27FC236}">
                <a16:creationId xmlns:a16="http://schemas.microsoft.com/office/drawing/2014/main" id="{32A172C2-DE27-B093-57F5-E6D845985A14}"/>
              </a:ext>
            </a:extLst>
          </p:cNvPr>
          <p:cNvSpPr txBox="1"/>
          <p:nvPr/>
        </p:nvSpPr>
        <p:spPr>
          <a:xfrm>
            <a:off x="3224690" y="2340028"/>
            <a:ext cx="587207" cy="400110"/>
          </a:xfrm>
          <a:prstGeom prst="rect">
            <a:avLst/>
          </a:prstGeom>
          <a:noFill/>
        </p:spPr>
        <p:txBody>
          <a:bodyPr wrap="square" rtlCol="0">
            <a:spAutoFit/>
          </a:bodyPr>
          <a:lstStyle/>
          <a:p>
            <a:r>
              <a:rPr lang="en-US" sz="2000" b="1"/>
              <a:t>C</a:t>
            </a:r>
            <a:endParaRPr lang="en-US" sz="2000" b="1" dirty="0"/>
          </a:p>
        </p:txBody>
      </p:sp>
      <p:cxnSp>
        <p:nvCxnSpPr>
          <p:cNvPr id="8" name="Straight Connector 7">
            <a:extLst>
              <a:ext uri="{FF2B5EF4-FFF2-40B4-BE49-F238E27FC236}">
                <a16:creationId xmlns:a16="http://schemas.microsoft.com/office/drawing/2014/main" id="{A94DE439-D2E2-40D1-79C8-54AA79179128}"/>
              </a:ext>
            </a:extLst>
          </p:cNvPr>
          <p:cNvCxnSpPr>
            <a:cxnSpLocks/>
          </p:cNvCxnSpPr>
          <p:nvPr/>
        </p:nvCxnSpPr>
        <p:spPr>
          <a:xfrm>
            <a:off x="3522337" y="2529840"/>
            <a:ext cx="274320" cy="0"/>
          </a:xfrm>
          <a:prstGeom prst="line">
            <a:avLst/>
          </a:prstGeom>
          <a:ln w="63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E0647A0-5A65-291B-23C5-151AE3FFA609}"/>
              </a:ext>
            </a:extLst>
          </p:cNvPr>
          <p:cNvCxnSpPr>
            <a:cxnSpLocks/>
          </p:cNvCxnSpPr>
          <p:nvPr/>
        </p:nvCxnSpPr>
        <p:spPr>
          <a:xfrm>
            <a:off x="3400417" y="2682240"/>
            <a:ext cx="0" cy="274320"/>
          </a:xfrm>
          <a:prstGeom prst="line">
            <a:avLst/>
          </a:prstGeom>
          <a:ln w="63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0B8A1F7-B186-A371-AE7B-CFB0C17EC0AB}"/>
              </a:ext>
            </a:extLst>
          </p:cNvPr>
          <p:cNvCxnSpPr>
            <a:cxnSpLocks/>
          </p:cNvCxnSpPr>
          <p:nvPr/>
        </p:nvCxnSpPr>
        <p:spPr>
          <a:xfrm>
            <a:off x="2973697" y="2529840"/>
            <a:ext cx="274320" cy="0"/>
          </a:xfrm>
          <a:prstGeom prst="line">
            <a:avLst/>
          </a:prstGeom>
          <a:ln w="63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BED00475-9A82-5E42-D66E-8E20D9B2E350}"/>
              </a:ext>
            </a:extLst>
          </p:cNvPr>
          <p:cNvCxnSpPr>
            <a:cxnSpLocks/>
          </p:cNvCxnSpPr>
          <p:nvPr/>
        </p:nvCxnSpPr>
        <p:spPr>
          <a:xfrm>
            <a:off x="3415657" y="2118360"/>
            <a:ext cx="0" cy="274320"/>
          </a:xfrm>
          <a:prstGeom prst="line">
            <a:avLst/>
          </a:prstGeom>
          <a:ln w="6350">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DAFB7FF0-1188-3D91-DB22-9EBD28ADF74A}"/>
              </a:ext>
            </a:extLst>
          </p:cNvPr>
          <p:cNvSpPr txBox="1"/>
          <p:nvPr/>
        </p:nvSpPr>
        <p:spPr>
          <a:xfrm>
            <a:off x="3230880" y="1767840"/>
            <a:ext cx="899158" cy="400110"/>
          </a:xfrm>
          <a:prstGeom prst="rect">
            <a:avLst/>
          </a:prstGeom>
          <a:noFill/>
        </p:spPr>
        <p:txBody>
          <a:bodyPr wrap="square" rtlCol="0">
            <a:spAutoFit/>
          </a:bodyPr>
          <a:lstStyle/>
          <a:p>
            <a:r>
              <a:rPr lang="en-US" sz="2000" b="1"/>
              <a:t>COOH</a:t>
            </a:r>
            <a:endParaRPr lang="en-US" sz="2000" b="1" dirty="0"/>
          </a:p>
        </p:txBody>
      </p:sp>
      <p:sp>
        <p:nvSpPr>
          <p:cNvPr id="19" name="TextBox 18">
            <a:extLst>
              <a:ext uri="{FF2B5EF4-FFF2-40B4-BE49-F238E27FC236}">
                <a16:creationId xmlns:a16="http://schemas.microsoft.com/office/drawing/2014/main" id="{5666B336-7DCA-BAAA-93A4-49050B291DD4}"/>
              </a:ext>
            </a:extLst>
          </p:cNvPr>
          <p:cNvSpPr txBox="1"/>
          <p:nvPr/>
        </p:nvSpPr>
        <p:spPr>
          <a:xfrm>
            <a:off x="3794760" y="2343898"/>
            <a:ext cx="775715" cy="400110"/>
          </a:xfrm>
          <a:prstGeom prst="rect">
            <a:avLst/>
          </a:prstGeom>
          <a:noFill/>
        </p:spPr>
        <p:txBody>
          <a:bodyPr wrap="square" rtlCol="0">
            <a:spAutoFit/>
          </a:bodyPr>
          <a:lstStyle/>
          <a:p>
            <a:r>
              <a:rPr lang="en-US" sz="2000" b="1" dirty="0"/>
              <a:t>NH</a:t>
            </a:r>
            <a:r>
              <a:rPr lang="en-US" sz="2000" b="1" baseline="-25000" dirty="0"/>
              <a:t>2</a:t>
            </a:r>
          </a:p>
        </p:txBody>
      </p:sp>
      <p:sp>
        <p:nvSpPr>
          <p:cNvPr id="20" name="TextBox 19">
            <a:extLst>
              <a:ext uri="{FF2B5EF4-FFF2-40B4-BE49-F238E27FC236}">
                <a16:creationId xmlns:a16="http://schemas.microsoft.com/office/drawing/2014/main" id="{5A577895-E5CF-0695-C4B5-507EA3D70800}"/>
              </a:ext>
            </a:extLst>
          </p:cNvPr>
          <p:cNvSpPr txBox="1"/>
          <p:nvPr/>
        </p:nvSpPr>
        <p:spPr>
          <a:xfrm>
            <a:off x="2667001" y="2343898"/>
            <a:ext cx="413378" cy="400110"/>
          </a:xfrm>
          <a:prstGeom prst="rect">
            <a:avLst/>
          </a:prstGeom>
          <a:noFill/>
        </p:spPr>
        <p:txBody>
          <a:bodyPr wrap="square" rtlCol="0">
            <a:spAutoFit/>
          </a:bodyPr>
          <a:lstStyle/>
          <a:p>
            <a:r>
              <a:rPr lang="en-US" sz="2000" b="1"/>
              <a:t>H</a:t>
            </a:r>
            <a:endParaRPr lang="en-US" sz="2000" b="1" baseline="-25000" dirty="0"/>
          </a:p>
        </p:txBody>
      </p:sp>
      <p:sp>
        <p:nvSpPr>
          <p:cNvPr id="22" name="TextBox 21">
            <a:extLst>
              <a:ext uri="{FF2B5EF4-FFF2-40B4-BE49-F238E27FC236}">
                <a16:creationId xmlns:a16="http://schemas.microsoft.com/office/drawing/2014/main" id="{BC63704C-0793-FE49-12D3-7CBA9290D9B8}"/>
              </a:ext>
            </a:extLst>
          </p:cNvPr>
          <p:cNvSpPr txBox="1"/>
          <p:nvPr/>
        </p:nvSpPr>
        <p:spPr>
          <a:xfrm>
            <a:off x="3230881" y="2877298"/>
            <a:ext cx="413378" cy="400110"/>
          </a:xfrm>
          <a:prstGeom prst="rect">
            <a:avLst/>
          </a:prstGeom>
          <a:noFill/>
        </p:spPr>
        <p:txBody>
          <a:bodyPr wrap="square" rtlCol="0">
            <a:spAutoFit/>
          </a:bodyPr>
          <a:lstStyle/>
          <a:p>
            <a:r>
              <a:rPr lang="en-US" sz="2000" b="1"/>
              <a:t>R</a:t>
            </a:r>
            <a:endParaRPr lang="en-US" sz="2000" b="1" dirty="0"/>
          </a:p>
        </p:txBody>
      </p:sp>
      <p:sp>
        <p:nvSpPr>
          <p:cNvPr id="25" name="TextBox 24">
            <a:extLst>
              <a:ext uri="{FF2B5EF4-FFF2-40B4-BE49-F238E27FC236}">
                <a16:creationId xmlns:a16="http://schemas.microsoft.com/office/drawing/2014/main" id="{78D64F06-43E0-0C7B-E547-CE5A23D8B45D}"/>
              </a:ext>
            </a:extLst>
          </p:cNvPr>
          <p:cNvSpPr txBox="1"/>
          <p:nvPr/>
        </p:nvSpPr>
        <p:spPr>
          <a:xfrm>
            <a:off x="6187440" y="1752600"/>
            <a:ext cx="2590799" cy="523220"/>
          </a:xfrm>
          <a:prstGeom prst="rect">
            <a:avLst/>
          </a:prstGeom>
          <a:noFill/>
        </p:spPr>
        <p:txBody>
          <a:bodyPr wrap="square" rtlCol="0">
            <a:spAutoFit/>
          </a:bodyPr>
          <a:lstStyle/>
          <a:p>
            <a:r>
              <a:rPr lang="en-US" sz="2800">
                <a:latin typeface="Georgia" panose="02040502050405020303" pitchFamily="18" charset="0"/>
              </a:rPr>
              <a:t>Amino Acid</a:t>
            </a:r>
            <a:endParaRPr lang="en-US" sz="2800" dirty="0">
              <a:latin typeface="Georgia" panose="02040502050405020303" pitchFamily="18" charset="0"/>
            </a:endParaRPr>
          </a:p>
        </p:txBody>
      </p:sp>
      <p:sp>
        <p:nvSpPr>
          <p:cNvPr id="26" name="TextBox 25">
            <a:extLst>
              <a:ext uri="{FF2B5EF4-FFF2-40B4-BE49-F238E27FC236}">
                <a16:creationId xmlns:a16="http://schemas.microsoft.com/office/drawing/2014/main" id="{016789B8-A958-A9B6-F2F6-0432FDAED371}"/>
              </a:ext>
            </a:extLst>
          </p:cNvPr>
          <p:cNvSpPr txBox="1"/>
          <p:nvPr/>
        </p:nvSpPr>
        <p:spPr>
          <a:xfrm>
            <a:off x="3224690" y="2849774"/>
            <a:ext cx="746753" cy="400110"/>
          </a:xfrm>
          <a:prstGeom prst="rect">
            <a:avLst/>
          </a:prstGeom>
          <a:solidFill>
            <a:schemeClr val="bg2"/>
          </a:solidFill>
        </p:spPr>
        <p:txBody>
          <a:bodyPr wrap="square" rtlCol="0">
            <a:spAutoFit/>
          </a:bodyPr>
          <a:lstStyle/>
          <a:p>
            <a:r>
              <a:rPr lang="en-US" sz="2000" b="1"/>
              <a:t>CH</a:t>
            </a:r>
            <a:r>
              <a:rPr lang="en-US" sz="2000" b="1" baseline="-25000"/>
              <a:t>3</a:t>
            </a:r>
            <a:endParaRPr lang="en-US" sz="2000" b="1" baseline="-25000" dirty="0"/>
          </a:p>
        </p:txBody>
      </p:sp>
      <p:sp>
        <p:nvSpPr>
          <p:cNvPr id="27" name="TextBox 26">
            <a:extLst>
              <a:ext uri="{FF2B5EF4-FFF2-40B4-BE49-F238E27FC236}">
                <a16:creationId xmlns:a16="http://schemas.microsoft.com/office/drawing/2014/main" id="{D0D71D1C-B611-B10D-F962-D644D44EAF02}"/>
              </a:ext>
            </a:extLst>
          </p:cNvPr>
          <p:cNvSpPr txBox="1"/>
          <p:nvPr/>
        </p:nvSpPr>
        <p:spPr>
          <a:xfrm>
            <a:off x="6156960" y="1695510"/>
            <a:ext cx="2590799" cy="523220"/>
          </a:xfrm>
          <a:prstGeom prst="rect">
            <a:avLst/>
          </a:prstGeom>
          <a:solidFill>
            <a:schemeClr val="bg2"/>
          </a:solidFill>
        </p:spPr>
        <p:txBody>
          <a:bodyPr wrap="square" rtlCol="0">
            <a:spAutoFit/>
          </a:bodyPr>
          <a:lstStyle/>
          <a:p>
            <a:r>
              <a:rPr lang="en-US" sz="2800">
                <a:latin typeface="Georgia" panose="02040502050405020303" pitchFamily="18" charset="0"/>
              </a:rPr>
              <a:t>Alanine</a:t>
            </a:r>
            <a:endParaRPr lang="en-US" sz="2800" dirty="0">
              <a:latin typeface="Georgia" panose="02040502050405020303" pitchFamily="18" charset="0"/>
            </a:endParaRPr>
          </a:p>
        </p:txBody>
      </p:sp>
      <p:sp>
        <p:nvSpPr>
          <p:cNvPr id="30" name="TextBox 29">
            <a:extLst>
              <a:ext uri="{FF2B5EF4-FFF2-40B4-BE49-F238E27FC236}">
                <a16:creationId xmlns:a16="http://schemas.microsoft.com/office/drawing/2014/main" id="{CCBFFF5E-DA67-8DDC-BA28-27B141367C6D}"/>
              </a:ext>
            </a:extLst>
          </p:cNvPr>
          <p:cNvSpPr txBox="1"/>
          <p:nvPr/>
        </p:nvSpPr>
        <p:spPr>
          <a:xfrm>
            <a:off x="3242591" y="2824292"/>
            <a:ext cx="746753" cy="400110"/>
          </a:xfrm>
          <a:prstGeom prst="rect">
            <a:avLst/>
          </a:prstGeom>
          <a:solidFill>
            <a:schemeClr val="bg2"/>
          </a:solidFill>
        </p:spPr>
        <p:txBody>
          <a:bodyPr wrap="square" rtlCol="0">
            <a:spAutoFit/>
          </a:bodyPr>
          <a:lstStyle/>
          <a:p>
            <a:r>
              <a:rPr lang="en-US" sz="2000" b="1"/>
              <a:t>CH</a:t>
            </a:r>
            <a:r>
              <a:rPr lang="en-US" sz="2000" b="1" baseline="-25000"/>
              <a:t>2</a:t>
            </a:r>
            <a:endParaRPr lang="en-US" sz="2000" b="1" baseline="-25000" dirty="0"/>
          </a:p>
        </p:txBody>
      </p:sp>
      <p:pic>
        <p:nvPicPr>
          <p:cNvPr id="32" name="Picture 31" descr="A black background with a black square&#10;&#10;Description automatically generated with medium confidence">
            <a:extLst>
              <a:ext uri="{FF2B5EF4-FFF2-40B4-BE49-F238E27FC236}">
                <a16:creationId xmlns:a16="http://schemas.microsoft.com/office/drawing/2014/main" id="{E00B026E-58CD-9B8A-A317-6073F2FCDBA5}"/>
              </a:ext>
            </a:extLst>
          </p:cNvPr>
          <p:cNvPicPr>
            <a:picLocks noChangeAspect="1"/>
          </p:cNvPicPr>
          <p:nvPr/>
        </p:nvPicPr>
        <p:blipFill>
          <a:blip r:embed="rId3"/>
          <a:stretch>
            <a:fillRect/>
          </a:stretch>
        </p:blipFill>
        <p:spPr>
          <a:xfrm>
            <a:off x="2818526" y="3171750"/>
            <a:ext cx="1188720" cy="1362075"/>
          </a:xfrm>
          <a:prstGeom prst="rect">
            <a:avLst/>
          </a:prstGeom>
        </p:spPr>
      </p:pic>
      <p:sp>
        <p:nvSpPr>
          <p:cNvPr id="33" name="TextBox 32">
            <a:extLst>
              <a:ext uri="{FF2B5EF4-FFF2-40B4-BE49-F238E27FC236}">
                <a16:creationId xmlns:a16="http://schemas.microsoft.com/office/drawing/2014/main" id="{F2E780B4-6A91-3ED9-EF2F-4162A663A3C5}"/>
              </a:ext>
            </a:extLst>
          </p:cNvPr>
          <p:cNvSpPr txBox="1"/>
          <p:nvPr/>
        </p:nvSpPr>
        <p:spPr>
          <a:xfrm>
            <a:off x="6217920" y="1710750"/>
            <a:ext cx="2590799" cy="523220"/>
          </a:xfrm>
          <a:prstGeom prst="rect">
            <a:avLst/>
          </a:prstGeom>
          <a:solidFill>
            <a:schemeClr val="bg2"/>
          </a:solidFill>
        </p:spPr>
        <p:txBody>
          <a:bodyPr wrap="square" rtlCol="0">
            <a:spAutoFit/>
          </a:bodyPr>
          <a:lstStyle/>
          <a:p>
            <a:r>
              <a:rPr lang="en-US" sz="2800">
                <a:latin typeface="Georgia" panose="02040502050405020303" pitchFamily="18" charset="0"/>
              </a:rPr>
              <a:t>Phenylalanine</a:t>
            </a:r>
            <a:endParaRPr lang="en-US" sz="2800" dirty="0">
              <a:latin typeface="Georgia" panose="02040502050405020303" pitchFamily="18" charset="0"/>
            </a:endParaRPr>
          </a:p>
        </p:txBody>
      </p:sp>
      <p:sp>
        <p:nvSpPr>
          <p:cNvPr id="34" name="TextBox 33">
            <a:extLst>
              <a:ext uri="{FF2B5EF4-FFF2-40B4-BE49-F238E27FC236}">
                <a16:creationId xmlns:a16="http://schemas.microsoft.com/office/drawing/2014/main" id="{0DDE28D2-96D6-B62A-5988-4CACB2C540A0}"/>
              </a:ext>
            </a:extLst>
          </p:cNvPr>
          <p:cNvSpPr txBox="1"/>
          <p:nvPr/>
        </p:nvSpPr>
        <p:spPr>
          <a:xfrm>
            <a:off x="6156960" y="4188067"/>
            <a:ext cx="2393554" cy="523220"/>
          </a:xfrm>
          <a:prstGeom prst="rect">
            <a:avLst/>
          </a:prstGeom>
          <a:noFill/>
        </p:spPr>
        <p:txBody>
          <a:bodyPr wrap="square" rtlCol="0">
            <a:spAutoFit/>
          </a:bodyPr>
          <a:lstStyle/>
          <a:p>
            <a:pPr algn="ctr"/>
            <a:r>
              <a:rPr lang="en-US" sz="2800">
                <a:latin typeface="Georgia" panose="02040502050405020303" pitchFamily="18" charset="0"/>
              </a:rPr>
              <a:t>Tyrosine</a:t>
            </a:r>
            <a:endParaRPr lang="en-US" sz="2800" dirty="0">
              <a:latin typeface="Georgia" panose="02040502050405020303" pitchFamily="18" charset="0"/>
            </a:endParaRPr>
          </a:p>
        </p:txBody>
      </p:sp>
      <p:cxnSp>
        <p:nvCxnSpPr>
          <p:cNvPr id="36" name="Straight Arrow Connector 35">
            <a:extLst>
              <a:ext uri="{FF2B5EF4-FFF2-40B4-BE49-F238E27FC236}">
                <a16:creationId xmlns:a16="http://schemas.microsoft.com/office/drawing/2014/main" id="{A73CCB4C-3FA0-A890-C1E9-6C4046FDC591}"/>
              </a:ext>
            </a:extLst>
          </p:cNvPr>
          <p:cNvCxnSpPr>
            <a:cxnSpLocks/>
          </p:cNvCxnSpPr>
          <p:nvPr/>
        </p:nvCxnSpPr>
        <p:spPr>
          <a:xfrm flipH="1">
            <a:off x="7278435" y="2355890"/>
            <a:ext cx="0" cy="182880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54470F7-2B25-DDB0-8A57-19C7022A7ACB}"/>
              </a:ext>
            </a:extLst>
          </p:cNvPr>
          <p:cNvSpPr txBox="1"/>
          <p:nvPr/>
        </p:nvSpPr>
        <p:spPr>
          <a:xfrm>
            <a:off x="7330440" y="2865120"/>
            <a:ext cx="2590797" cy="646331"/>
          </a:xfrm>
          <a:prstGeom prst="rect">
            <a:avLst/>
          </a:prstGeom>
          <a:noFill/>
        </p:spPr>
        <p:txBody>
          <a:bodyPr wrap="square" rtlCol="0">
            <a:spAutoFit/>
          </a:bodyPr>
          <a:lstStyle/>
          <a:p>
            <a:r>
              <a:rPr lang="en-US" b="1">
                <a:solidFill>
                  <a:srgbClr val="C00000"/>
                </a:solidFill>
                <a:latin typeface="Georgia" panose="02040502050405020303" pitchFamily="18" charset="0"/>
              </a:rPr>
              <a:t>Phenylalanine hydroxylase</a:t>
            </a:r>
            <a:endParaRPr lang="en-US" b="1" dirty="0">
              <a:solidFill>
                <a:srgbClr val="C00000"/>
              </a:solidFill>
              <a:latin typeface="Georgia" panose="02040502050405020303" pitchFamily="18" charset="0"/>
            </a:endParaRPr>
          </a:p>
        </p:txBody>
      </p:sp>
      <p:sp>
        <p:nvSpPr>
          <p:cNvPr id="38" name="Arrow: Curved Right 37">
            <a:extLst>
              <a:ext uri="{FF2B5EF4-FFF2-40B4-BE49-F238E27FC236}">
                <a16:creationId xmlns:a16="http://schemas.microsoft.com/office/drawing/2014/main" id="{6196ABB2-B62D-50AB-E20B-B3BE5FAADBAA}"/>
              </a:ext>
            </a:extLst>
          </p:cNvPr>
          <p:cNvSpPr/>
          <p:nvPr/>
        </p:nvSpPr>
        <p:spPr>
          <a:xfrm>
            <a:off x="7337766" y="2408571"/>
            <a:ext cx="967272" cy="1658227"/>
          </a:xfrm>
          <a:prstGeom prst="curvedRightArrow">
            <a:avLst>
              <a:gd name="adj1" fmla="val 38594"/>
              <a:gd name="adj2" fmla="val 204"/>
              <a:gd name="adj3" fmla="val 28151"/>
            </a:avLst>
          </a:prstGeom>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Straight Arrow Connector 39">
            <a:extLst>
              <a:ext uri="{FF2B5EF4-FFF2-40B4-BE49-F238E27FC236}">
                <a16:creationId xmlns:a16="http://schemas.microsoft.com/office/drawing/2014/main" id="{08D71BDC-CCA2-C25A-F283-F760E7930E5F}"/>
              </a:ext>
            </a:extLst>
          </p:cNvPr>
          <p:cNvCxnSpPr>
            <a:cxnSpLocks/>
          </p:cNvCxnSpPr>
          <p:nvPr/>
        </p:nvCxnSpPr>
        <p:spPr>
          <a:xfrm flipV="1">
            <a:off x="8305038" y="4061385"/>
            <a:ext cx="182880" cy="4426"/>
          </a:xfrm>
          <a:prstGeom prst="straightConnector1">
            <a:avLst/>
          </a:prstGeom>
          <a:ln w="952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619961A-8AC9-D70D-5FE1-D837CBE4C9CF}"/>
              </a:ext>
            </a:extLst>
          </p:cNvPr>
          <p:cNvSpPr txBox="1"/>
          <p:nvPr/>
        </p:nvSpPr>
        <p:spPr>
          <a:xfrm>
            <a:off x="8487918" y="2218730"/>
            <a:ext cx="2560320" cy="430887"/>
          </a:xfrm>
          <a:prstGeom prst="rect">
            <a:avLst/>
          </a:prstGeom>
          <a:noFill/>
        </p:spPr>
        <p:txBody>
          <a:bodyPr wrap="square" rtlCol="0">
            <a:spAutoFit/>
          </a:bodyPr>
          <a:lstStyle/>
          <a:p>
            <a:r>
              <a:rPr lang="en-US" sz="2200">
                <a:solidFill>
                  <a:srgbClr val="00B050"/>
                </a:solidFill>
                <a:latin typeface="Georgia" panose="02040502050405020303" pitchFamily="18" charset="0"/>
              </a:rPr>
              <a:t>H4</a:t>
            </a:r>
            <a:r>
              <a:rPr lang="en-US" sz="2200" baseline="-25000">
                <a:solidFill>
                  <a:srgbClr val="00B050"/>
                </a:solidFill>
                <a:latin typeface="Georgia" panose="02040502050405020303" pitchFamily="18" charset="0"/>
              </a:rPr>
              <a:t> </a:t>
            </a:r>
            <a:r>
              <a:rPr lang="en-US" sz="2200">
                <a:solidFill>
                  <a:srgbClr val="00B050"/>
                </a:solidFill>
                <a:latin typeface="Georgia" panose="02040502050405020303" pitchFamily="18" charset="0"/>
              </a:rPr>
              <a:t>Biopterin + O</a:t>
            </a:r>
            <a:r>
              <a:rPr lang="en-US" sz="2200" baseline="-25000">
                <a:solidFill>
                  <a:srgbClr val="00B050"/>
                </a:solidFill>
                <a:latin typeface="Georgia" panose="02040502050405020303" pitchFamily="18" charset="0"/>
              </a:rPr>
              <a:t>2</a:t>
            </a:r>
            <a:r>
              <a:rPr lang="en-US" sz="2200">
                <a:solidFill>
                  <a:srgbClr val="00B050"/>
                </a:solidFill>
                <a:latin typeface="Georgia" panose="02040502050405020303" pitchFamily="18" charset="0"/>
              </a:rPr>
              <a:t> </a:t>
            </a:r>
            <a:endParaRPr lang="en-US" sz="2200" dirty="0">
              <a:solidFill>
                <a:srgbClr val="00B050"/>
              </a:solidFill>
              <a:latin typeface="Georgia" panose="02040502050405020303" pitchFamily="18" charset="0"/>
            </a:endParaRPr>
          </a:p>
        </p:txBody>
      </p:sp>
      <p:sp>
        <p:nvSpPr>
          <p:cNvPr id="42" name="TextBox 41">
            <a:extLst>
              <a:ext uri="{FF2B5EF4-FFF2-40B4-BE49-F238E27FC236}">
                <a16:creationId xmlns:a16="http://schemas.microsoft.com/office/drawing/2014/main" id="{73FB4093-C44F-3FBC-D004-8C0D96FE7D44}"/>
              </a:ext>
            </a:extLst>
          </p:cNvPr>
          <p:cNvSpPr txBox="1"/>
          <p:nvPr/>
        </p:nvSpPr>
        <p:spPr>
          <a:xfrm>
            <a:off x="8411718" y="3824271"/>
            <a:ext cx="2743200" cy="457200"/>
          </a:xfrm>
          <a:prstGeom prst="rect">
            <a:avLst/>
          </a:prstGeom>
          <a:noFill/>
        </p:spPr>
        <p:txBody>
          <a:bodyPr wrap="square" rtlCol="0">
            <a:spAutoFit/>
          </a:bodyPr>
          <a:lstStyle/>
          <a:p>
            <a:r>
              <a:rPr lang="en-US" sz="2200">
                <a:solidFill>
                  <a:srgbClr val="00B050"/>
                </a:solidFill>
                <a:latin typeface="Georgia" panose="02040502050405020303" pitchFamily="18" charset="0"/>
              </a:rPr>
              <a:t>H2</a:t>
            </a:r>
            <a:r>
              <a:rPr lang="en-US" sz="2200" baseline="-25000">
                <a:solidFill>
                  <a:srgbClr val="00B050"/>
                </a:solidFill>
                <a:latin typeface="Georgia" panose="02040502050405020303" pitchFamily="18" charset="0"/>
              </a:rPr>
              <a:t> </a:t>
            </a:r>
            <a:r>
              <a:rPr lang="en-US" sz="2200">
                <a:solidFill>
                  <a:srgbClr val="00B050"/>
                </a:solidFill>
                <a:latin typeface="Georgia" panose="02040502050405020303" pitchFamily="18" charset="0"/>
              </a:rPr>
              <a:t>Biopterin + H2O </a:t>
            </a:r>
            <a:endParaRPr lang="en-US" sz="2200" dirty="0">
              <a:solidFill>
                <a:srgbClr val="00B050"/>
              </a:solidFill>
              <a:latin typeface="Georgia" panose="02040502050405020303" pitchFamily="18" charset="0"/>
            </a:endParaRPr>
          </a:p>
        </p:txBody>
      </p:sp>
      <p:sp>
        <p:nvSpPr>
          <p:cNvPr id="43" name="TextBox 42">
            <a:extLst>
              <a:ext uri="{FF2B5EF4-FFF2-40B4-BE49-F238E27FC236}">
                <a16:creationId xmlns:a16="http://schemas.microsoft.com/office/drawing/2014/main" id="{10EB813B-58C1-8EBF-7C1D-D3B69C5FDC4B}"/>
              </a:ext>
            </a:extLst>
          </p:cNvPr>
          <p:cNvSpPr txBox="1"/>
          <p:nvPr/>
        </p:nvSpPr>
        <p:spPr>
          <a:xfrm>
            <a:off x="5608320" y="1695510"/>
            <a:ext cx="4206240" cy="548640"/>
          </a:xfrm>
          <a:prstGeom prst="rect">
            <a:avLst/>
          </a:prstGeom>
          <a:solidFill>
            <a:schemeClr val="bg2"/>
          </a:solidFill>
        </p:spPr>
        <p:txBody>
          <a:bodyPr wrap="square" rtlCol="0">
            <a:spAutoFit/>
          </a:bodyPr>
          <a:lstStyle/>
          <a:p>
            <a:r>
              <a:rPr lang="en-US" sz="2800" dirty="0">
                <a:latin typeface="Georgia" panose="02040502050405020303" pitchFamily="18" charset="0"/>
              </a:rPr>
              <a:t>Dihydroxy-phenylalanine</a:t>
            </a:r>
          </a:p>
        </p:txBody>
      </p:sp>
      <p:cxnSp>
        <p:nvCxnSpPr>
          <p:cNvPr id="45" name="Straight Arrow Connector 44">
            <a:extLst>
              <a:ext uri="{FF2B5EF4-FFF2-40B4-BE49-F238E27FC236}">
                <a16:creationId xmlns:a16="http://schemas.microsoft.com/office/drawing/2014/main" id="{5227B117-B5A8-CAD9-1426-7CD04C6BA588}"/>
              </a:ext>
            </a:extLst>
          </p:cNvPr>
          <p:cNvCxnSpPr/>
          <p:nvPr/>
        </p:nvCxnSpPr>
        <p:spPr>
          <a:xfrm flipV="1">
            <a:off x="7196563" y="2352020"/>
            <a:ext cx="29868" cy="1785565"/>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Arrow: Curved Right 45">
            <a:extLst>
              <a:ext uri="{FF2B5EF4-FFF2-40B4-BE49-F238E27FC236}">
                <a16:creationId xmlns:a16="http://schemas.microsoft.com/office/drawing/2014/main" id="{94214CE2-DF1C-2504-4C09-98165817CC64}"/>
              </a:ext>
            </a:extLst>
          </p:cNvPr>
          <p:cNvSpPr/>
          <p:nvPr/>
        </p:nvSpPr>
        <p:spPr>
          <a:xfrm>
            <a:off x="7246326" y="2484771"/>
            <a:ext cx="967272" cy="1658227"/>
          </a:xfrm>
          <a:prstGeom prst="curvedRightArrow">
            <a:avLst>
              <a:gd name="adj1" fmla="val 38594"/>
              <a:gd name="adj2" fmla="val 204"/>
              <a:gd name="adj3" fmla="val 28151"/>
            </a:avLst>
          </a:prstGeom>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7" name="Straight Arrow Connector 46">
            <a:extLst>
              <a:ext uri="{FF2B5EF4-FFF2-40B4-BE49-F238E27FC236}">
                <a16:creationId xmlns:a16="http://schemas.microsoft.com/office/drawing/2014/main" id="{B86A4D43-100E-BAF7-CECC-8224648D3B46}"/>
              </a:ext>
            </a:extLst>
          </p:cNvPr>
          <p:cNvCxnSpPr>
            <a:cxnSpLocks/>
          </p:cNvCxnSpPr>
          <p:nvPr/>
        </p:nvCxnSpPr>
        <p:spPr>
          <a:xfrm flipV="1">
            <a:off x="8213598" y="2491665"/>
            <a:ext cx="182880" cy="4426"/>
          </a:xfrm>
          <a:prstGeom prst="straightConnector1">
            <a:avLst/>
          </a:prstGeom>
          <a:ln w="952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B714176-B6C8-2FDA-0A80-36AB1F1AC40A}"/>
              </a:ext>
            </a:extLst>
          </p:cNvPr>
          <p:cNvSpPr txBox="1"/>
          <p:nvPr/>
        </p:nvSpPr>
        <p:spPr>
          <a:xfrm>
            <a:off x="8396478" y="2254418"/>
            <a:ext cx="2743200" cy="457200"/>
          </a:xfrm>
          <a:prstGeom prst="rect">
            <a:avLst/>
          </a:prstGeom>
          <a:noFill/>
        </p:spPr>
        <p:txBody>
          <a:bodyPr wrap="square" rtlCol="0">
            <a:spAutoFit/>
          </a:bodyPr>
          <a:lstStyle/>
          <a:p>
            <a:r>
              <a:rPr lang="en-US" sz="2200">
                <a:solidFill>
                  <a:srgbClr val="00B050"/>
                </a:solidFill>
                <a:latin typeface="Georgia" panose="02040502050405020303" pitchFamily="18" charset="0"/>
              </a:rPr>
              <a:t>H2</a:t>
            </a:r>
            <a:r>
              <a:rPr lang="en-US" sz="2200" baseline="-25000">
                <a:solidFill>
                  <a:srgbClr val="00B050"/>
                </a:solidFill>
                <a:latin typeface="Georgia" panose="02040502050405020303" pitchFamily="18" charset="0"/>
              </a:rPr>
              <a:t> </a:t>
            </a:r>
            <a:r>
              <a:rPr lang="en-US" sz="2200">
                <a:solidFill>
                  <a:srgbClr val="00B050"/>
                </a:solidFill>
                <a:latin typeface="Georgia" panose="02040502050405020303" pitchFamily="18" charset="0"/>
              </a:rPr>
              <a:t>Biopterin + H2O </a:t>
            </a:r>
            <a:endParaRPr lang="en-US" sz="2200" dirty="0">
              <a:solidFill>
                <a:srgbClr val="00B050"/>
              </a:solidFill>
              <a:latin typeface="Georgia" panose="02040502050405020303" pitchFamily="18" charset="0"/>
            </a:endParaRPr>
          </a:p>
        </p:txBody>
      </p:sp>
      <p:sp>
        <p:nvSpPr>
          <p:cNvPr id="49" name="TextBox 48">
            <a:extLst>
              <a:ext uri="{FF2B5EF4-FFF2-40B4-BE49-F238E27FC236}">
                <a16:creationId xmlns:a16="http://schemas.microsoft.com/office/drawing/2014/main" id="{19943CDB-3955-A25D-716E-9599BFF82D37}"/>
              </a:ext>
            </a:extLst>
          </p:cNvPr>
          <p:cNvSpPr txBox="1"/>
          <p:nvPr/>
        </p:nvSpPr>
        <p:spPr>
          <a:xfrm>
            <a:off x="8244952" y="3889455"/>
            <a:ext cx="2560320" cy="430887"/>
          </a:xfrm>
          <a:prstGeom prst="rect">
            <a:avLst/>
          </a:prstGeom>
          <a:noFill/>
        </p:spPr>
        <p:txBody>
          <a:bodyPr wrap="square" rtlCol="0">
            <a:spAutoFit/>
          </a:bodyPr>
          <a:lstStyle/>
          <a:p>
            <a:r>
              <a:rPr lang="en-US" sz="2200">
                <a:solidFill>
                  <a:srgbClr val="00B050"/>
                </a:solidFill>
                <a:latin typeface="Georgia" panose="02040502050405020303" pitchFamily="18" charset="0"/>
              </a:rPr>
              <a:t>H4</a:t>
            </a:r>
            <a:r>
              <a:rPr lang="en-US" sz="2200" baseline="-25000">
                <a:solidFill>
                  <a:srgbClr val="00B050"/>
                </a:solidFill>
                <a:latin typeface="Georgia" panose="02040502050405020303" pitchFamily="18" charset="0"/>
              </a:rPr>
              <a:t> </a:t>
            </a:r>
            <a:r>
              <a:rPr lang="en-US" sz="2200">
                <a:solidFill>
                  <a:srgbClr val="00B050"/>
                </a:solidFill>
                <a:latin typeface="Georgia" panose="02040502050405020303" pitchFamily="18" charset="0"/>
              </a:rPr>
              <a:t>Biopterin + O</a:t>
            </a:r>
            <a:r>
              <a:rPr lang="en-US" sz="2200" baseline="-25000">
                <a:solidFill>
                  <a:srgbClr val="00B050"/>
                </a:solidFill>
                <a:latin typeface="Georgia" panose="02040502050405020303" pitchFamily="18" charset="0"/>
              </a:rPr>
              <a:t>2</a:t>
            </a:r>
            <a:r>
              <a:rPr lang="en-US" sz="2200">
                <a:solidFill>
                  <a:srgbClr val="00B050"/>
                </a:solidFill>
                <a:latin typeface="Georgia" panose="02040502050405020303" pitchFamily="18" charset="0"/>
              </a:rPr>
              <a:t> </a:t>
            </a:r>
            <a:endParaRPr lang="en-US" sz="2200" dirty="0">
              <a:solidFill>
                <a:srgbClr val="00B050"/>
              </a:solidFill>
              <a:latin typeface="Georgia" panose="02040502050405020303" pitchFamily="18" charset="0"/>
            </a:endParaRPr>
          </a:p>
        </p:txBody>
      </p:sp>
      <p:sp>
        <p:nvSpPr>
          <p:cNvPr id="50" name="TextBox 49">
            <a:extLst>
              <a:ext uri="{FF2B5EF4-FFF2-40B4-BE49-F238E27FC236}">
                <a16:creationId xmlns:a16="http://schemas.microsoft.com/office/drawing/2014/main" id="{435B175F-EC97-F108-A7EF-E218163F83CF}"/>
              </a:ext>
            </a:extLst>
          </p:cNvPr>
          <p:cNvSpPr txBox="1"/>
          <p:nvPr/>
        </p:nvSpPr>
        <p:spPr>
          <a:xfrm>
            <a:off x="7414696" y="2926080"/>
            <a:ext cx="2590797" cy="646331"/>
          </a:xfrm>
          <a:prstGeom prst="rect">
            <a:avLst/>
          </a:prstGeom>
          <a:solidFill>
            <a:schemeClr val="bg2"/>
          </a:solidFill>
        </p:spPr>
        <p:txBody>
          <a:bodyPr wrap="square" rtlCol="0">
            <a:spAutoFit/>
          </a:bodyPr>
          <a:lstStyle/>
          <a:p>
            <a:r>
              <a:rPr lang="en-US" b="1" dirty="0">
                <a:solidFill>
                  <a:srgbClr val="C00000"/>
                </a:solidFill>
                <a:latin typeface="Georgia" panose="02040502050405020303" pitchFamily="18" charset="0"/>
              </a:rPr>
              <a:t>Tyrosine hydroxylase</a:t>
            </a:r>
          </a:p>
        </p:txBody>
      </p:sp>
      <p:sp>
        <p:nvSpPr>
          <p:cNvPr id="51" name="TextBox 50">
            <a:extLst>
              <a:ext uri="{FF2B5EF4-FFF2-40B4-BE49-F238E27FC236}">
                <a16:creationId xmlns:a16="http://schemas.microsoft.com/office/drawing/2014/main" id="{066596C7-477B-49D4-EF6A-585A601F2993}"/>
              </a:ext>
            </a:extLst>
          </p:cNvPr>
          <p:cNvSpPr txBox="1"/>
          <p:nvPr/>
        </p:nvSpPr>
        <p:spPr>
          <a:xfrm>
            <a:off x="2926080" y="4922520"/>
            <a:ext cx="1005840" cy="400110"/>
          </a:xfrm>
          <a:prstGeom prst="rect">
            <a:avLst/>
          </a:prstGeom>
          <a:noFill/>
        </p:spPr>
        <p:txBody>
          <a:bodyPr wrap="square" rtlCol="0">
            <a:spAutoFit/>
          </a:bodyPr>
          <a:lstStyle/>
          <a:p>
            <a:pPr algn="ctr"/>
            <a:r>
              <a:rPr lang="en-US" sz="2000" b="1">
                <a:solidFill>
                  <a:schemeClr val="accent6">
                    <a:lumMod val="50000"/>
                  </a:schemeClr>
                </a:solidFill>
                <a:latin typeface="Georgia" panose="02040502050405020303" pitchFamily="18" charset="0"/>
              </a:rPr>
              <a:t>DOPA</a:t>
            </a:r>
            <a:endParaRPr lang="en-US" sz="2000" b="1" dirty="0">
              <a:solidFill>
                <a:schemeClr val="accent6">
                  <a:lumMod val="50000"/>
                </a:schemeClr>
              </a:solidFill>
              <a:latin typeface="Georgia" panose="02040502050405020303" pitchFamily="18" charset="0"/>
            </a:endParaRPr>
          </a:p>
        </p:txBody>
      </p:sp>
      <p:sp>
        <p:nvSpPr>
          <p:cNvPr id="52" name="TextBox 51">
            <a:extLst>
              <a:ext uri="{FF2B5EF4-FFF2-40B4-BE49-F238E27FC236}">
                <a16:creationId xmlns:a16="http://schemas.microsoft.com/office/drawing/2014/main" id="{AF88F95F-9D16-CBC3-CD53-559BDBE1499C}"/>
              </a:ext>
            </a:extLst>
          </p:cNvPr>
          <p:cNvSpPr txBox="1"/>
          <p:nvPr/>
        </p:nvSpPr>
        <p:spPr>
          <a:xfrm>
            <a:off x="2560321" y="2343898"/>
            <a:ext cx="457200" cy="400110"/>
          </a:xfrm>
          <a:prstGeom prst="rect">
            <a:avLst/>
          </a:prstGeom>
          <a:solidFill>
            <a:schemeClr val="bg2"/>
          </a:solidFill>
        </p:spPr>
        <p:txBody>
          <a:bodyPr wrap="square" rtlCol="0">
            <a:spAutoFit/>
          </a:bodyPr>
          <a:lstStyle/>
          <a:p>
            <a:r>
              <a:rPr lang="en-US" sz="2000" b="1"/>
              <a:t>H</a:t>
            </a:r>
            <a:r>
              <a:rPr lang="en-US" sz="2000" b="1" baseline="-25000"/>
              <a:t>2</a:t>
            </a:r>
            <a:endParaRPr lang="en-US" sz="2000" b="1" baseline="-25000" dirty="0"/>
          </a:p>
        </p:txBody>
      </p:sp>
      <p:cxnSp>
        <p:nvCxnSpPr>
          <p:cNvPr id="58" name="Straight Arrow Connector 57">
            <a:extLst>
              <a:ext uri="{FF2B5EF4-FFF2-40B4-BE49-F238E27FC236}">
                <a16:creationId xmlns:a16="http://schemas.microsoft.com/office/drawing/2014/main" id="{42098175-9A63-9882-CA68-314405A528A9}"/>
              </a:ext>
            </a:extLst>
          </p:cNvPr>
          <p:cNvCxnSpPr>
            <a:cxnSpLocks/>
            <a:stCxn id="25" idx="2"/>
            <a:endCxn id="59" idx="0"/>
          </p:cNvCxnSpPr>
          <p:nvPr/>
        </p:nvCxnSpPr>
        <p:spPr>
          <a:xfrm flipH="1">
            <a:off x="7482839" y="2275820"/>
            <a:ext cx="1" cy="2405778"/>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F3F3837-BCEC-A88C-B3B9-D96696DCCC77}"/>
              </a:ext>
            </a:extLst>
          </p:cNvPr>
          <p:cNvSpPr txBox="1"/>
          <p:nvPr/>
        </p:nvSpPr>
        <p:spPr>
          <a:xfrm>
            <a:off x="6400799" y="4681598"/>
            <a:ext cx="2164080" cy="461665"/>
          </a:xfrm>
          <a:prstGeom prst="rect">
            <a:avLst/>
          </a:prstGeom>
          <a:solidFill>
            <a:schemeClr val="bg2"/>
          </a:solidFill>
        </p:spPr>
        <p:txBody>
          <a:bodyPr wrap="square" rtlCol="0">
            <a:spAutoFit/>
          </a:bodyPr>
          <a:lstStyle/>
          <a:p>
            <a:pPr algn="ctr"/>
            <a:r>
              <a:rPr lang="en-US" sz="2400" dirty="0">
                <a:latin typeface="Georgia" panose="02040502050405020303" pitchFamily="18" charset="0"/>
              </a:rPr>
              <a:t>Dopamine</a:t>
            </a:r>
          </a:p>
        </p:txBody>
      </p:sp>
      <p:sp>
        <p:nvSpPr>
          <p:cNvPr id="61" name="TextBox 60">
            <a:extLst>
              <a:ext uri="{FF2B5EF4-FFF2-40B4-BE49-F238E27FC236}">
                <a16:creationId xmlns:a16="http://schemas.microsoft.com/office/drawing/2014/main" id="{7B774567-3899-F956-7E22-C133F38BD77A}"/>
              </a:ext>
            </a:extLst>
          </p:cNvPr>
          <p:cNvSpPr txBox="1"/>
          <p:nvPr/>
        </p:nvSpPr>
        <p:spPr>
          <a:xfrm>
            <a:off x="4995438" y="3048893"/>
            <a:ext cx="2608186" cy="923330"/>
          </a:xfrm>
          <a:prstGeom prst="rect">
            <a:avLst/>
          </a:prstGeom>
          <a:noFill/>
        </p:spPr>
        <p:txBody>
          <a:bodyPr wrap="square" rtlCol="0">
            <a:spAutoFit/>
          </a:bodyPr>
          <a:lstStyle/>
          <a:p>
            <a:pPr algn="ctr"/>
            <a:r>
              <a:rPr lang="en-US" b="1" dirty="0">
                <a:solidFill>
                  <a:srgbClr val="C00000"/>
                </a:solidFill>
                <a:latin typeface="Georgia" panose="02040502050405020303" pitchFamily="18" charset="0"/>
              </a:rPr>
              <a:t>DOPA Decarboxylase</a:t>
            </a:r>
          </a:p>
          <a:p>
            <a:pPr algn="ctr"/>
            <a:r>
              <a:rPr lang="en-US" b="1" dirty="0">
                <a:solidFill>
                  <a:srgbClr val="00B050"/>
                </a:solidFill>
                <a:latin typeface="Georgia" panose="02040502050405020303" pitchFamily="18" charset="0"/>
              </a:rPr>
              <a:t>(PLP)</a:t>
            </a:r>
          </a:p>
        </p:txBody>
      </p:sp>
      <p:cxnSp>
        <p:nvCxnSpPr>
          <p:cNvPr id="63" name="Straight Arrow Connector 62">
            <a:extLst>
              <a:ext uri="{FF2B5EF4-FFF2-40B4-BE49-F238E27FC236}">
                <a16:creationId xmlns:a16="http://schemas.microsoft.com/office/drawing/2014/main" id="{D0AC3B11-6D4C-6908-BE2D-42390EDA8B9B}"/>
              </a:ext>
            </a:extLst>
          </p:cNvPr>
          <p:cNvCxnSpPr>
            <a:cxnSpLocks/>
          </p:cNvCxnSpPr>
          <p:nvPr/>
        </p:nvCxnSpPr>
        <p:spPr>
          <a:xfrm flipV="1">
            <a:off x="3750936" y="1661160"/>
            <a:ext cx="563879" cy="44741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F0902972-16D6-A771-D18E-4FEAA6C80462}"/>
              </a:ext>
            </a:extLst>
          </p:cNvPr>
          <p:cNvSpPr txBox="1"/>
          <p:nvPr/>
        </p:nvSpPr>
        <p:spPr>
          <a:xfrm>
            <a:off x="4221480" y="1306175"/>
            <a:ext cx="731520" cy="461665"/>
          </a:xfrm>
          <a:prstGeom prst="rect">
            <a:avLst/>
          </a:prstGeom>
          <a:noFill/>
        </p:spPr>
        <p:txBody>
          <a:bodyPr wrap="square" rtlCol="0">
            <a:spAutoFit/>
          </a:bodyPr>
          <a:lstStyle/>
          <a:p>
            <a:r>
              <a:rPr lang="en-US" sz="2400" dirty="0">
                <a:solidFill>
                  <a:srgbClr val="FF0000"/>
                </a:solidFill>
                <a:latin typeface="Georgia" panose="02040502050405020303" pitchFamily="18" charset="0"/>
              </a:rPr>
              <a:t>CO</a:t>
            </a:r>
            <a:r>
              <a:rPr lang="en-US" sz="2400" baseline="-25000" dirty="0">
                <a:solidFill>
                  <a:srgbClr val="FF0000"/>
                </a:solidFill>
                <a:latin typeface="Georgia" panose="02040502050405020303" pitchFamily="18" charset="0"/>
              </a:rPr>
              <a:t>2</a:t>
            </a:r>
          </a:p>
        </p:txBody>
      </p:sp>
      <p:sp>
        <p:nvSpPr>
          <p:cNvPr id="66" name="TextBox 65">
            <a:extLst>
              <a:ext uri="{FF2B5EF4-FFF2-40B4-BE49-F238E27FC236}">
                <a16:creationId xmlns:a16="http://schemas.microsoft.com/office/drawing/2014/main" id="{0FD98F74-D288-4415-62CC-FAA19824579B}"/>
              </a:ext>
            </a:extLst>
          </p:cNvPr>
          <p:cNvSpPr txBox="1"/>
          <p:nvPr/>
        </p:nvSpPr>
        <p:spPr>
          <a:xfrm>
            <a:off x="3246133" y="2841467"/>
            <a:ext cx="640080" cy="365760"/>
          </a:xfrm>
          <a:prstGeom prst="rect">
            <a:avLst/>
          </a:prstGeom>
          <a:noFill/>
        </p:spPr>
        <p:txBody>
          <a:bodyPr wrap="square" rtlCol="0">
            <a:spAutoFit/>
          </a:bodyPr>
          <a:lstStyle/>
          <a:p>
            <a:r>
              <a:rPr lang="en-US" sz="2000" b="1">
                <a:latin typeface="+mj-lt"/>
              </a:rPr>
              <a:t>CH</a:t>
            </a:r>
            <a:endParaRPr lang="en-US" sz="2000" b="1" dirty="0">
              <a:latin typeface="+mj-lt"/>
            </a:endParaRPr>
          </a:p>
        </p:txBody>
      </p:sp>
      <p:cxnSp>
        <p:nvCxnSpPr>
          <p:cNvPr id="68" name="Straight Connector 67">
            <a:extLst>
              <a:ext uri="{FF2B5EF4-FFF2-40B4-BE49-F238E27FC236}">
                <a16:creationId xmlns:a16="http://schemas.microsoft.com/office/drawing/2014/main" id="{3FB28CB6-1BA5-7E90-EEA0-0ECB99341DEB}"/>
              </a:ext>
            </a:extLst>
          </p:cNvPr>
          <p:cNvCxnSpPr>
            <a:cxnSpLocks/>
          </p:cNvCxnSpPr>
          <p:nvPr/>
        </p:nvCxnSpPr>
        <p:spPr>
          <a:xfrm>
            <a:off x="2908714" y="3046873"/>
            <a:ext cx="365760" cy="0"/>
          </a:xfrm>
          <a:prstGeom prst="line">
            <a:avLst/>
          </a:prstGeom>
          <a:ln/>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4C5BDB21-002C-70A6-9B48-626655DF6663}"/>
              </a:ext>
            </a:extLst>
          </p:cNvPr>
          <p:cNvSpPr txBox="1"/>
          <p:nvPr/>
        </p:nvSpPr>
        <p:spPr>
          <a:xfrm>
            <a:off x="2452562" y="2846818"/>
            <a:ext cx="564717" cy="400110"/>
          </a:xfrm>
          <a:prstGeom prst="rect">
            <a:avLst/>
          </a:prstGeom>
          <a:noFill/>
        </p:spPr>
        <p:txBody>
          <a:bodyPr wrap="square" rtlCol="0">
            <a:spAutoFit/>
          </a:bodyPr>
          <a:lstStyle/>
          <a:p>
            <a:r>
              <a:rPr lang="en-US" sz="2000" b="1" dirty="0"/>
              <a:t>HO</a:t>
            </a:r>
          </a:p>
        </p:txBody>
      </p:sp>
      <p:sp>
        <p:nvSpPr>
          <p:cNvPr id="71" name="TextBox 70">
            <a:extLst>
              <a:ext uri="{FF2B5EF4-FFF2-40B4-BE49-F238E27FC236}">
                <a16:creationId xmlns:a16="http://schemas.microsoft.com/office/drawing/2014/main" id="{0417F74E-06C9-6050-27AF-856F5FFB06FF}"/>
              </a:ext>
            </a:extLst>
          </p:cNvPr>
          <p:cNvSpPr txBox="1"/>
          <p:nvPr/>
        </p:nvSpPr>
        <p:spPr>
          <a:xfrm>
            <a:off x="5646420" y="1722120"/>
            <a:ext cx="4168140" cy="461665"/>
          </a:xfrm>
          <a:prstGeom prst="rect">
            <a:avLst/>
          </a:prstGeom>
          <a:solidFill>
            <a:schemeClr val="bg2"/>
          </a:solidFill>
        </p:spPr>
        <p:txBody>
          <a:bodyPr wrap="square" rtlCol="0">
            <a:spAutoFit/>
          </a:bodyPr>
          <a:lstStyle/>
          <a:p>
            <a:pPr algn="ctr"/>
            <a:r>
              <a:rPr lang="en-US" sz="2400" dirty="0">
                <a:latin typeface="Georgia" panose="02040502050405020303" pitchFamily="18" charset="0"/>
              </a:rPr>
              <a:t>Norepinephrine</a:t>
            </a:r>
          </a:p>
        </p:txBody>
      </p:sp>
      <p:cxnSp>
        <p:nvCxnSpPr>
          <p:cNvPr id="73" name="Straight Arrow Connector 72">
            <a:extLst>
              <a:ext uri="{FF2B5EF4-FFF2-40B4-BE49-F238E27FC236}">
                <a16:creationId xmlns:a16="http://schemas.microsoft.com/office/drawing/2014/main" id="{46041983-0180-19EB-D71B-555BAC667AEB}"/>
              </a:ext>
            </a:extLst>
          </p:cNvPr>
          <p:cNvCxnSpPr/>
          <p:nvPr/>
        </p:nvCxnSpPr>
        <p:spPr>
          <a:xfrm flipV="1">
            <a:off x="7337766" y="2167950"/>
            <a:ext cx="0" cy="26087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4" name="TextBox 73">
            <a:extLst>
              <a:ext uri="{FF2B5EF4-FFF2-40B4-BE49-F238E27FC236}">
                <a16:creationId xmlns:a16="http://schemas.microsoft.com/office/drawing/2014/main" id="{435415BC-AEEA-0150-C418-E905C5EA5E39}"/>
              </a:ext>
            </a:extLst>
          </p:cNvPr>
          <p:cNvSpPr txBox="1"/>
          <p:nvPr/>
        </p:nvSpPr>
        <p:spPr>
          <a:xfrm>
            <a:off x="4790358" y="2880658"/>
            <a:ext cx="2286000" cy="1200329"/>
          </a:xfrm>
          <a:prstGeom prst="rect">
            <a:avLst/>
          </a:prstGeom>
          <a:solidFill>
            <a:schemeClr val="bg2"/>
          </a:solidFill>
        </p:spPr>
        <p:txBody>
          <a:bodyPr wrap="square" rtlCol="0">
            <a:spAutoFit/>
          </a:bodyPr>
          <a:lstStyle/>
          <a:p>
            <a:pPr algn="ctr"/>
            <a:r>
              <a:rPr lang="en-US" b="1" dirty="0">
                <a:solidFill>
                  <a:srgbClr val="C00000"/>
                </a:solidFill>
                <a:latin typeface="Georgia" panose="02040502050405020303" pitchFamily="18" charset="0"/>
              </a:rPr>
              <a:t>Dopamine </a:t>
            </a:r>
            <a:r>
              <a:rPr lang="el-GR" b="1" dirty="0">
                <a:solidFill>
                  <a:srgbClr val="C00000"/>
                </a:solidFill>
                <a:latin typeface="Georgia" panose="02040502050405020303" pitchFamily="18" charset="0"/>
              </a:rPr>
              <a:t>β</a:t>
            </a:r>
            <a:r>
              <a:rPr lang="en-US" b="1" dirty="0">
                <a:solidFill>
                  <a:srgbClr val="C00000"/>
                </a:solidFill>
                <a:latin typeface="Georgia" panose="02040502050405020303" pitchFamily="18" charset="0"/>
              </a:rPr>
              <a:t>-Hydroxylase</a:t>
            </a:r>
          </a:p>
          <a:p>
            <a:pPr algn="ctr"/>
            <a:r>
              <a:rPr lang="en-US" b="1" dirty="0">
                <a:solidFill>
                  <a:srgbClr val="00B050"/>
                </a:solidFill>
                <a:latin typeface="Georgia" panose="02040502050405020303" pitchFamily="18" charset="0"/>
              </a:rPr>
              <a:t>(Cu</a:t>
            </a:r>
            <a:r>
              <a:rPr lang="en-US" b="1" baseline="30000" dirty="0">
                <a:solidFill>
                  <a:srgbClr val="00B050"/>
                </a:solidFill>
                <a:latin typeface="Georgia" panose="02040502050405020303" pitchFamily="18" charset="0"/>
              </a:rPr>
              <a:t>2+</a:t>
            </a:r>
            <a:r>
              <a:rPr lang="en-US" b="1" dirty="0">
                <a:solidFill>
                  <a:srgbClr val="00B050"/>
                </a:solidFill>
                <a:latin typeface="Georgia" panose="02040502050405020303" pitchFamily="18" charset="0"/>
              </a:rPr>
              <a:t>, Vitamin C)</a:t>
            </a:r>
          </a:p>
        </p:txBody>
      </p:sp>
      <p:sp>
        <p:nvSpPr>
          <p:cNvPr id="76" name="TextBox 75">
            <a:extLst>
              <a:ext uri="{FF2B5EF4-FFF2-40B4-BE49-F238E27FC236}">
                <a16:creationId xmlns:a16="http://schemas.microsoft.com/office/drawing/2014/main" id="{C6A30C0C-7B15-7D17-7A6E-130FDF0B61DD}"/>
              </a:ext>
            </a:extLst>
          </p:cNvPr>
          <p:cNvSpPr txBox="1"/>
          <p:nvPr/>
        </p:nvSpPr>
        <p:spPr>
          <a:xfrm>
            <a:off x="1341437" y="2040155"/>
            <a:ext cx="591706" cy="461665"/>
          </a:xfrm>
          <a:prstGeom prst="rect">
            <a:avLst/>
          </a:prstGeom>
          <a:noFill/>
          <a:ln>
            <a:noFill/>
          </a:ln>
        </p:spPr>
        <p:txBody>
          <a:bodyPr wrap="square" rtlCol="0">
            <a:spAutoFit/>
          </a:bodyPr>
          <a:lstStyle/>
          <a:p>
            <a:r>
              <a:rPr lang="en-US" sz="2400" dirty="0">
                <a:solidFill>
                  <a:srgbClr val="FF0000"/>
                </a:solidFill>
                <a:latin typeface="Georgia" panose="02040502050405020303" pitchFamily="18" charset="0"/>
              </a:rPr>
              <a:t>O</a:t>
            </a:r>
            <a:r>
              <a:rPr lang="en-US" sz="2400" baseline="-25000" dirty="0">
                <a:solidFill>
                  <a:srgbClr val="FF0000"/>
                </a:solidFill>
                <a:latin typeface="Georgia" panose="02040502050405020303" pitchFamily="18" charset="0"/>
              </a:rPr>
              <a:t>2</a:t>
            </a:r>
          </a:p>
        </p:txBody>
      </p:sp>
      <p:cxnSp>
        <p:nvCxnSpPr>
          <p:cNvPr id="80" name="Straight Arrow Connector 79">
            <a:extLst>
              <a:ext uri="{FF2B5EF4-FFF2-40B4-BE49-F238E27FC236}">
                <a16:creationId xmlns:a16="http://schemas.microsoft.com/office/drawing/2014/main" id="{6461BA55-35EA-8923-B352-EFD33579199A}"/>
              </a:ext>
            </a:extLst>
          </p:cNvPr>
          <p:cNvCxnSpPr/>
          <p:nvPr/>
        </p:nvCxnSpPr>
        <p:spPr>
          <a:xfrm>
            <a:off x="1737360" y="2484771"/>
            <a:ext cx="655320" cy="392527"/>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F1F796B1-9CF9-48EE-6DD9-A7225E4B6FB4}"/>
              </a:ext>
            </a:extLst>
          </p:cNvPr>
          <p:cNvSpPr txBox="1"/>
          <p:nvPr/>
        </p:nvSpPr>
        <p:spPr>
          <a:xfrm>
            <a:off x="3793234" y="2348616"/>
            <a:ext cx="777241" cy="400110"/>
          </a:xfrm>
          <a:prstGeom prst="rect">
            <a:avLst/>
          </a:prstGeom>
          <a:noFill/>
        </p:spPr>
        <p:txBody>
          <a:bodyPr wrap="square" rtlCol="0">
            <a:spAutoFit/>
          </a:bodyPr>
          <a:lstStyle/>
          <a:p>
            <a:r>
              <a:rPr lang="en-US" sz="2000" b="1" dirty="0"/>
              <a:t>NH</a:t>
            </a:r>
          </a:p>
        </p:txBody>
      </p:sp>
      <p:sp>
        <p:nvSpPr>
          <p:cNvPr id="82" name="TextBox 81">
            <a:extLst>
              <a:ext uri="{FF2B5EF4-FFF2-40B4-BE49-F238E27FC236}">
                <a16:creationId xmlns:a16="http://schemas.microsoft.com/office/drawing/2014/main" id="{02DE431F-AEA9-395F-4C6B-1B024061694D}"/>
              </a:ext>
            </a:extLst>
          </p:cNvPr>
          <p:cNvSpPr txBox="1"/>
          <p:nvPr/>
        </p:nvSpPr>
        <p:spPr>
          <a:xfrm rot="10800000" flipH="1" flipV="1">
            <a:off x="3824285" y="1788214"/>
            <a:ext cx="731815" cy="400110"/>
          </a:xfrm>
          <a:prstGeom prst="rect">
            <a:avLst/>
          </a:prstGeom>
          <a:noFill/>
        </p:spPr>
        <p:txBody>
          <a:bodyPr wrap="square" rtlCol="0">
            <a:spAutoFit/>
          </a:bodyPr>
          <a:lstStyle/>
          <a:p>
            <a:r>
              <a:rPr lang="en-US" sz="2000" b="1" dirty="0"/>
              <a:t>CH</a:t>
            </a:r>
            <a:r>
              <a:rPr lang="en-US" sz="2000" b="1" baseline="-25000" dirty="0"/>
              <a:t>3</a:t>
            </a:r>
          </a:p>
        </p:txBody>
      </p:sp>
      <p:cxnSp>
        <p:nvCxnSpPr>
          <p:cNvPr id="84" name="Straight Connector 83">
            <a:extLst>
              <a:ext uri="{FF2B5EF4-FFF2-40B4-BE49-F238E27FC236}">
                <a16:creationId xmlns:a16="http://schemas.microsoft.com/office/drawing/2014/main" id="{728A7985-1A4E-9A8F-46D7-D7527D32850B}"/>
              </a:ext>
            </a:extLst>
          </p:cNvPr>
          <p:cNvCxnSpPr>
            <a:cxnSpLocks/>
          </p:cNvCxnSpPr>
          <p:nvPr/>
        </p:nvCxnSpPr>
        <p:spPr>
          <a:xfrm flipV="1">
            <a:off x="3993692" y="2103347"/>
            <a:ext cx="0" cy="294525"/>
          </a:xfrm>
          <a:prstGeom prst="line">
            <a:avLst/>
          </a:prstGeom>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30F3B5F1-5BDF-E833-85D2-0F8A421FC1B8}"/>
              </a:ext>
            </a:extLst>
          </p:cNvPr>
          <p:cNvSpPr txBox="1"/>
          <p:nvPr/>
        </p:nvSpPr>
        <p:spPr>
          <a:xfrm>
            <a:off x="6002794" y="4665912"/>
            <a:ext cx="2960089" cy="461665"/>
          </a:xfrm>
          <a:prstGeom prst="rect">
            <a:avLst/>
          </a:prstGeom>
          <a:noFill/>
        </p:spPr>
        <p:txBody>
          <a:bodyPr wrap="square" rtlCol="0">
            <a:spAutoFit/>
          </a:bodyPr>
          <a:lstStyle/>
          <a:p>
            <a:pPr algn="ctr"/>
            <a:r>
              <a:rPr lang="en-US" sz="2400" dirty="0">
                <a:latin typeface="Georgia" panose="02040502050405020303" pitchFamily="18" charset="0"/>
              </a:rPr>
              <a:t>Epinephrine</a:t>
            </a:r>
          </a:p>
        </p:txBody>
      </p:sp>
      <p:cxnSp>
        <p:nvCxnSpPr>
          <p:cNvPr id="90" name="Straight Arrow Connector 89">
            <a:extLst>
              <a:ext uri="{FF2B5EF4-FFF2-40B4-BE49-F238E27FC236}">
                <a16:creationId xmlns:a16="http://schemas.microsoft.com/office/drawing/2014/main" id="{AE1EB4B2-F97E-EDC9-4F24-B37F802C56FA}"/>
              </a:ext>
            </a:extLst>
          </p:cNvPr>
          <p:cNvCxnSpPr>
            <a:endCxn id="59" idx="0"/>
          </p:cNvCxnSpPr>
          <p:nvPr/>
        </p:nvCxnSpPr>
        <p:spPr>
          <a:xfrm>
            <a:off x="7482839" y="2218730"/>
            <a:ext cx="0" cy="24628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BAF5EB25-AD58-E88C-3896-03EA4DF360CF}"/>
              </a:ext>
            </a:extLst>
          </p:cNvPr>
          <p:cNvSpPr txBox="1"/>
          <p:nvPr/>
        </p:nvSpPr>
        <p:spPr>
          <a:xfrm>
            <a:off x="4898430" y="2978173"/>
            <a:ext cx="2741302" cy="646331"/>
          </a:xfrm>
          <a:prstGeom prst="rect">
            <a:avLst/>
          </a:prstGeom>
          <a:noFill/>
        </p:spPr>
        <p:txBody>
          <a:bodyPr wrap="square" rtlCol="0">
            <a:spAutoFit/>
          </a:bodyPr>
          <a:lstStyle/>
          <a:p>
            <a:r>
              <a:rPr lang="en-US" b="1" dirty="0" err="1">
                <a:solidFill>
                  <a:srgbClr val="C00000"/>
                </a:solidFill>
                <a:latin typeface="Georgia" panose="02040502050405020303" pitchFamily="18" charset="0"/>
              </a:rPr>
              <a:t>Phenylethanolamine</a:t>
            </a:r>
            <a:endParaRPr lang="en-US" b="1" dirty="0">
              <a:solidFill>
                <a:srgbClr val="C00000"/>
              </a:solidFill>
              <a:latin typeface="Georgia" panose="02040502050405020303" pitchFamily="18" charset="0"/>
            </a:endParaRPr>
          </a:p>
          <a:p>
            <a:r>
              <a:rPr lang="en-US" b="1" dirty="0">
                <a:solidFill>
                  <a:srgbClr val="C00000"/>
                </a:solidFill>
                <a:latin typeface="Georgia" panose="02040502050405020303" pitchFamily="18" charset="0"/>
              </a:rPr>
              <a:t>N-methyltransferase</a:t>
            </a:r>
          </a:p>
        </p:txBody>
      </p:sp>
      <p:sp>
        <p:nvSpPr>
          <p:cNvPr id="92" name="TextBox 91">
            <a:extLst>
              <a:ext uri="{FF2B5EF4-FFF2-40B4-BE49-F238E27FC236}">
                <a16:creationId xmlns:a16="http://schemas.microsoft.com/office/drawing/2014/main" id="{3DDF74CA-4195-DF51-9886-F34CAB5023A6}"/>
              </a:ext>
            </a:extLst>
          </p:cNvPr>
          <p:cNvSpPr txBox="1"/>
          <p:nvPr/>
        </p:nvSpPr>
        <p:spPr>
          <a:xfrm>
            <a:off x="7369876" y="2339999"/>
            <a:ext cx="3314529" cy="707886"/>
          </a:xfrm>
          <a:prstGeom prst="rect">
            <a:avLst/>
          </a:prstGeom>
          <a:noFill/>
        </p:spPr>
        <p:txBody>
          <a:bodyPr wrap="square" rtlCol="0">
            <a:spAutoFit/>
          </a:bodyPr>
          <a:lstStyle/>
          <a:p>
            <a:pPr algn="ctr"/>
            <a:r>
              <a:rPr lang="en-US" sz="2000" dirty="0">
                <a:solidFill>
                  <a:srgbClr val="FF0000"/>
                </a:solidFill>
                <a:latin typeface="Georgia" panose="02040502050405020303" pitchFamily="18" charset="0"/>
              </a:rPr>
              <a:t>S-adenosyl </a:t>
            </a:r>
            <a:r>
              <a:rPr lang="en-US" sz="2000" dirty="0" err="1">
                <a:solidFill>
                  <a:srgbClr val="FF0000"/>
                </a:solidFill>
                <a:latin typeface="Georgia" panose="02040502050405020303" pitchFamily="18" charset="0"/>
              </a:rPr>
              <a:t>Metheonine</a:t>
            </a:r>
            <a:r>
              <a:rPr lang="en-US" sz="2000" dirty="0">
                <a:solidFill>
                  <a:srgbClr val="FF0000"/>
                </a:solidFill>
                <a:latin typeface="Georgia" panose="02040502050405020303" pitchFamily="18" charset="0"/>
              </a:rPr>
              <a:t> (SAM)</a:t>
            </a:r>
          </a:p>
        </p:txBody>
      </p:sp>
      <p:sp>
        <p:nvSpPr>
          <p:cNvPr id="98" name="TextBox 97">
            <a:extLst>
              <a:ext uri="{FF2B5EF4-FFF2-40B4-BE49-F238E27FC236}">
                <a16:creationId xmlns:a16="http://schemas.microsoft.com/office/drawing/2014/main" id="{CD2DE182-03E8-E20C-2A4E-CDF582E65F39}"/>
              </a:ext>
            </a:extLst>
          </p:cNvPr>
          <p:cNvSpPr txBox="1"/>
          <p:nvPr/>
        </p:nvSpPr>
        <p:spPr>
          <a:xfrm>
            <a:off x="7717266" y="3704482"/>
            <a:ext cx="3282696" cy="707886"/>
          </a:xfrm>
          <a:prstGeom prst="rect">
            <a:avLst/>
          </a:prstGeom>
          <a:noFill/>
        </p:spPr>
        <p:txBody>
          <a:bodyPr wrap="square" rtlCol="0">
            <a:spAutoFit/>
          </a:bodyPr>
          <a:lstStyle/>
          <a:p>
            <a:pPr algn="ctr"/>
            <a:r>
              <a:rPr lang="en-US" sz="2000" dirty="0">
                <a:solidFill>
                  <a:srgbClr val="FF0000"/>
                </a:solidFill>
                <a:latin typeface="Georgia" panose="02040502050405020303" pitchFamily="18" charset="0"/>
              </a:rPr>
              <a:t>S-</a:t>
            </a:r>
            <a:r>
              <a:rPr lang="en-US" sz="2000" dirty="0" err="1">
                <a:solidFill>
                  <a:srgbClr val="FF0000"/>
                </a:solidFill>
                <a:latin typeface="Georgia" panose="02040502050405020303" pitchFamily="18" charset="0"/>
              </a:rPr>
              <a:t>AdenosylHomocysteine</a:t>
            </a:r>
            <a:r>
              <a:rPr lang="en-US" sz="2000" dirty="0">
                <a:solidFill>
                  <a:srgbClr val="FF0000"/>
                </a:solidFill>
                <a:latin typeface="Georgia" panose="02040502050405020303" pitchFamily="18" charset="0"/>
              </a:rPr>
              <a:t> (SAH)</a:t>
            </a:r>
          </a:p>
        </p:txBody>
      </p:sp>
      <p:sp>
        <p:nvSpPr>
          <p:cNvPr id="114" name="Arrow: Curved Right 113">
            <a:extLst>
              <a:ext uri="{FF2B5EF4-FFF2-40B4-BE49-F238E27FC236}">
                <a16:creationId xmlns:a16="http://schemas.microsoft.com/office/drawing/2014/main" id="{D159269A-521D-67D5-0591-F1F56790EA6B}"/>
              </a:ext>
            </a:extLst>
          </p:cNvPr>
          <p:cNvSpPr/>
          <p:nvPr/>
        </p:nvSpPr>
        <p:spPr>
          <a:xfrm>
            <a:off x="7547235" y="2683374"/>
            <a:ext cx="443486" cy="1200329"/>
          </a:xfrm>
          <a:prstGeom prst="curvedRightArrow">
            <a:avLst>
              <a:gd name="adj1" fmla="val 0"/>
              <a:gd name="adj2" fmla="val 50000"/>
              <a:gd name="adj3" fmla="val 25000"/>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23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3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8"/>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0"/>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42"/>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50"/>
                                        </p:tgtEl>
                                        <p:attrNameLst>
                                          <p:attrName>style.visibility</p:attrName>
                                        </p:attrNameLst>
                                      </p:cBhvr>
                                      <p:to>
                                        <p:strVal val="hidden"/>
                                      </p:to>
                                    </p:set>
                                  </p:childTnLst>
                                </p:cTn>
                              </p:par>
                              <p:par>
                                <p:cTn id="63" presetID="1" presetClass="entr" presetSubtype="0" fill="hold" grpId="2"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46"/>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47"/>
                                        </p:tgtEl>
                                        <p:attrNameLst>
                                          <p:attrName>style.visibility</p:attrName>
                                        </p:attrNameLst>
                                      </p:cBhvr>
                                      <p:to>
                                        <p:strVal val="hidden"/>
                                      </p:to>
                                    </p:set>
                                  </p:childTnLst>
                                </p:cTn>
                              </p:par>
                              <p:par>
                                <p:cTn id="79" presetID="1" presetClass="entr" presetSubtype="0" fill="hold" grpId="2" nodeType="with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48"/>
                                        </p:tgtEl>
                                        <p:attrNameLst>
                                          <p:attrName>style.visibility</p:attrName>
                                        </p:attrNameLst>
                                      </p:cBhvr>
                                      <p:to>
                                        <p:strVal val="hidden"/>
                                      </p:to>
                                    </p:set>
                                  </p:childTnLst>
                                </p:cTn>
                              </p:par>
                              <p:par>
                                <p:cTn id="87" presetID="1" presetClass="entr" presetSubtype="0" fill="hold" grpId="2" nodeType="with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51"/>
                                        </p:tgtEl>
                                        <p:attrNameLst>
                                          <p:attrName>style.visibility</p:attrName>
                                        </p:attrNameLst>
                                      </p:cBhvr>
                                      <p:to>
                                        <p:strVal val="hidden"/>
                                      </p:to>
                                    </p:set>
                                  </p:childTnLst>
                                </p:cTn>
                              </p:par>
                              <p:par>
                                <p:cTn id="99" presetID="1" presetClass="exit"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7"/>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par>
                                <p:cTn id="105" presetID="1" presetClass="exit" presetSubtype="0" fill="hold" grpId="3" nodeType="withEffect">
                                  <p:stCondLst>
                                    <p:cond delay="0"/>
                                  </p:stCondLst>
                                  <p:childTnLst>
                                    <p:set>
                                      <p:cBhvr>
                                        <p:cTn id="106" dur="1" fill="hold">
                                          <p:stCondLst>
                                            <p:cond delay="0"/>
                                          </p:stCondLst>
                                        </p:cTn>
                                        <p:tgtEl>
                                          <p:spTgt spid="46"/>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47"/>
                                        </p:tgtEl>
                                        <p:attrNameLst>
                                          <p:attrName>style.visibility</p:attrName>
                                        </p:attrNameLst>
                                      </p:cBhvr>
                                      <p:to>
                                        <p:strVal val="hidden"/>
                                      </p:to>
                                    </p:set>
                                  </p:childTnLst>
                                </p:cTn>
                              </p:par>
                              <p:par>
                                <p:cTn id="109" presetID="1" presetClass="exit" presetSubtype="0" fill="hold" grpId="3" nodeType="withEffect">
                                  <p:stCondLst>
                                    <p:cond delay="0"/>
                                  </p:stCondLst>
                                  <p:childTnLst>
                                    <p:set>
                                      <p:cBhvr>
                                        <p:cTn id="110" dur="1" fill="hold">
                                          <p:stCondLst>
                                            <p:cond delay="0"/>
                                          </p:stCondLst>
                                        </p:cTn>
                                        <p:tgtEl>
                                          <p:spTgt spid="48"/>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49"/>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45"/>
                                        </p:tgtEl>
                                        <p:attrNameLst>
                                          <p:attrName>style.visibility</p:attrName>
                                        </p:attrNameLst>
                                      </p:cBhvr>
                                      <p:to>
                                        <p:strVal val="hidden"/>
                                      </p:to>
                                    </p:set>
                                  </p:childTnLst>
                                </p:cTn>
                              </p:par>
                              <p:par>
                                <p:cTn id="115" presetID="1" presetClass="exit" presetSubtype="0" fill="hold" grpId="3" nodeType="withEffect">
                                  <p:stCondLst>
                                    <p:cond delay="0"/>
                                  </p:stCondLst>
                                  <p:childTnLst>
                                    <p:set>
                                      <p:cBhvr>
                                        <p:cTn id="116" dur="1" fill="hold">
                                          <p:stCondLst>
                                            <p:cond delay="0"/>
                                          </p:stCondLst>
                                        </p:cTn>
                                        <p:tgtEl>
                                          <p:spTgt spid="50"/>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34"/>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58"/>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59">
                                            <p:txEl>
                                              <p:pRg st="0" end="0"/>
                                            </p:txEl>
                                          </p:spTgt>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6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66">
                                            <p:txEl>
                                              <p:pRg st="0" end="0"/>
                                            </p:txEl>
                                          </p:spTgt>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68"/>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0">
                                            <p:txEl>
                                              <p:pRg st="0" end="0"/>
                                            </p:txEl>
                                          </p:spTgt>
                                        </p:tgtEl>
                                        <p:attrNameLst>
                                          <p:attrName>style.visibility</p:attrName>
                                        </p:attrNameLst>
                                      </p:cBhvr>
                                      <p:to>
                                        <p:strVal val="visible"/>
                                      </p:to>
                                    </p:set>
                                  </p:childTnLst>
                                </p:cTn>
                              </p:par>
                              <p:par>
                                <p:cTn id="139" presetID="1" presetClass="exit" presetSubtype="0" fill="hold" grpId="1" nodeType="withEffect">
                                  <p:stCondLst>
                                    <p:cond delay="0"/>
                                  </p:stCondLst>
                                  <p:childTnLst>
                                    <p:set>
                                      <p:cBhvr>
                                        <p:cTn id="140" dur="1" fill="hold">
                                          <p:stCondLst>
                                            <p:cond delay="0"/>
                                          </p:stCondLst>
                                        </p:cTn>
                                        <p:tgtEl>
                                          <p:spTgt spid="30"/>
                                        </p:tgtEl>
                                        <p:attrNameLst>
                                          <p:attrName>style.visibility</p:attrName>
                                        </p:attrNameLst>
                                      </p:cBhvr>
                                      <p:to>
                                        <p:strVal val="hidden"/>
                                      </p:to>
                                    </p:set>
                                  </p:childTnLst>
                                </p:cTn>
                              </p:par>
                              <p:par>
                                <p:cTn id="141" presetID="1" presetClass="exit" presetSubtype="0" fill="hold" grpId="2" nodeType="withEffect">
                                  <p:stCondLst>
                                    <p:cond delay="0"/>
                                  </p:stCondLst>
                                  <p:childTnLst>
                                    <p:set>
                                      <p:cBhvr>
                                        <p:cTn id="142" dur="1" fill="hold">
                                          <p:stCondLst>
                                            <p:cond delay="0"/>
                                          </p:stCondLst>
                                        </p:cTn>
                                        <p:tgtEl>
                                          <p:spTgt spid="30"/>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6"/>
                                        </p:tgtEl>
                                        <p:attrNameLst>
                                          <p:attrName>style.visibility</p:attrName>
                                        </p:attrNameLst>
                                      </p:cBhvr>
                                      <p:to>
                                        <p:strVal val="hidden"/>
                                      </p:to>
                                    </p:set>
                                  </p:childTnLst>
                                </p:cTn>
                              </p:par>
                              <p:par>
                                <p:cTn id="145" presetID="1" presetClass="exit" presetSubtype="0" fill="hold" grpId="0"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par>
                                <p:cTn id="147" presetID="1" presetClass="entr" presetSubtype="0" fill="hold" grpId="0" nodeType="withEffect">
                                  <p:stCondLst>
                                    <p:cond delay="0"/>
                                  </p:stCondLst>
                                  <p:childTnLst>
                                    <p:set>
                                      <p:cBhvr>
                                        <p:cTn id="148" dur="1" fill="hold">
                                          <p:stCondLst>
                                            <p:cond delay="0"/>
                                          </p:stCondLst>
                                        </p:cTn>
                                        <p:tgtEl>
                                          <p:spTgt spid="71"/>
                                        </p:tgtEl>
                                        <p:attrNameLst>
                                          <p:attrName>style.visibility</p:attrName>
                                        </p:attrNameLst>
                                      </p:cBhvr>
                                      <p:to>
                                        <p:strVal val="visible"/>
                                      </p:to>
                                    </p:set>
                                  </p:childTnLst>
                                </p:cTn>
                              </p:par>
                              <p:par>
                                <p:cTn id="149" presetID="1" presetClass="exit" presetSubtype="0" fill="hold" nodeType="withEffect">
                                  <p:stCondLst>
                                    <p:cond delay="0"/>
                                  </p:stCondLst>
                                  <p:childTnLst>
                                    <p:set>
                                      <p:cBhvr>
                                        <p:cTn id="150" dur="1" fill="hold">
                                          <p:stCondLst>
                                            <p:cond delay="0"/>
                                          </p:stCondLst>
                                        </p:cTn>
                                        <p:tgtEl>
                                          <p:spTgt spid="63"/>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64"/>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58"/>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61"/>
                                        </p:tgtEl>
                                        <p:attrNameLst>
                                          <p:attrName>style.visibility</p:attrName>
                                        </p:attrNameLst>
                                      </p:cBhvr>
                                      <p:to>
                                        <p:strVal val="hidden"/>
                                      </p:to>
                                    </p:set>
                                  </p:childTnLst>
                                </p:cTn>
                              </p:par>
                              <p:par>
                                <p:cTn id="157" presetID="1" presetClass="entr" presetSubtype="0" fill="hold" nodeType="withEffect">
                                  <p:stCondLst>
                                    <p:cond delay="0"/>
                                  </p:stCondLst>
                                  <p:childTnLst>
                                    <p:set>
                                      <p:cBhvr>
                                        <p:cTn id="158" dur="1" fill="hold">
                                          <p:stCondLst>
                                            <p:cond delay="0"/>
                                          </p:stCondLst>
                                        </p:cTn>
                                        <p:tgtEl>
                                          <p:spTgt spid="7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76"/>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80"/>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74"/>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grpId="1" nodeType="clickEffect">
                                  <p:stCondLst>
                                    <p:cond delay="0"/>
                                  </p:stCondLst>
                                  <p:childTnLst>
                                    <p:set>
                                      <p:cBhvr>
                                        <p:cTn id="168" dur="1" fill="hold">
                                          <p:stCondLst>
                                            <p:cond delay="0"/>
                                          </p:stCondLst>
                                        </p:cTn>
                                        <p:tgtEl>
                                          <p:spTgt spid="76"/>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80"/>
                                        </p:tgtEl>
                                        <p:attrNameLst>
                                          <p:attrName>style.visibility</p:attrName>
                                        </p:attrNameLst>
                                      </p:cBhvr>
                                      <p:to>
                                        <p:strVal val="hidden"/>
                                      </p:to>
                                    </p:set>
                                  </p:childTnLst>
                                </p:cTn>
                              </p:par>
                              <p:par>
                                <p:cTn id="171" presetID="1" presetClass="exit" presetSubtype="0" fill="hold" grpId="0" nodeType="withEffect">
                                  <p:stCondLst>
                                    <p:cond delay="0"/>
                                  </p:stCondLst>
                                  <p:childTnLst>
                                    <p:set>
                                      <p:cBhvr>
                                        <p:cTn id="172" dur="1" fill="hold">
                                          <p:stCondLst>
                                            <p:cond delay="0"/>
                                          </p:stCondLst>
                                        </p:cTn>
                                        <p:tgtEl>
                                          <p:spTgt spid="19"/>
                                        </p:tgtEl>
                                        <p:attrNameLst>
                                          <p:attrName>style.visibility</p:attrName>
                                        </p:attrNameLst>
                                      </p:cBhvr>
                                      <p:to>
                                        <p:strVal val="hidden"/>
                                      </p:to>
                                    </p:set>
                                  </p:childTnLst>
                                </p:cTn>
                              </p:par>
                              <p:par>
                                <p:cTn id="173" presetID="1" presetClass="entr" presetSubtype="0" fill="hold" grpId="0" nodeType="withEffect">
                                  <p:stCondLst>
                                    <p:cond delay="0"/>
                                  </p:stCondLst>
                                  <p:childTnLst>
                                    <p:set>
                                      <p:cBhvr>
                                        <p:cTn id="174" dur="1" fill="hold">
                                          <p:stCondLst>
                                            <p:cond delay="0"/>
                                          </p:stCondLst>
                                        </p:cTn>
                                        <p:tgtEl>
                                          <p:spTgt spid="81"/>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82">
                                            <p:txEl>
                                              <p:pRg st="0" end="0"/>
                                            </p:txEl>
                                          </p:spTgt>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84"/>
                                        </p:tgtEl>
                                        <p:attrNameLst>
                                          <p:attrName>style.visibility</p:attrName>
                                        </p:attrNameLst>
                                      </p:cBhvr>
                                      <p:to>
                                        <p:strVal val="visible"/>
                                      </p:to>
                                    </p:set>
                                  </p:childTnLst>
                                </p:cTn>
                              </p:par>
                              <p:par>
                                <p:cTn id="179" presetID="1" presetClass="exit" presetSubtype="0" fill="hold" nodeType="withEffect">
                                  <p:stCondLst>
                                    <p:cond delay="0"/>
                                  </p:stCondLst>
                                  <p:childTnLst>
                                    <p:set>
                                      <p:cBhvr>
                                        <p:cTn id="180" dur="1" fill="hold">
                                          <p:stCondLst>
                                            <p:cond delay="0"/>
                                          </p:stCondLst>
                                        </p:cTn>
                                        <p:tgtEl>
                                          <p:spTgt spid="73"/>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74"/>
                                        </p:tgtEl>
                                        <p:attrNameLst>
                                          <p:attrName>style.visibility</p:attrName>
                                        </p:attrNameLst>
                                      </p:cBhvr>
                                      <p:to>
                                        <p:strVal val="hidden"/>
                                      </p:to>
                                    </p:set>
                                  </p:childTnLst>
                                </p:cTn>
                              </p:par>
                              <p:par>
                                <p:cTn id="183" presetID="1" presetClass="exit" presetSubtype="0" fill="hold" grpId="0" nodeType="withEffect">
                                  <p:stCondLst>
                                    <p:cond delay="0"/>
                                  </p:stCondLst>
                                  <p:childTnLst>
                                    <p:set>
                                      <p:cBhvr>
                                        <p:cTn id="184" dur="1" fill="hold">
                                          <p:stCondLst>
                                            <p:cond delay="0"/>
                                          </p:stCondLst>
                                        </p:cTn>
                                        <p:tgtEl>
                                          <p:spTgt spid="59">
                                            <p:txEl>
                                              <p:pRg st="0" end="0"/>
                                            </p:txEl>
                                          </p:spTgt>
                                        </p:tgtEl>
                                        <p:attrNameLst>
                                          <p:attrName>style.visibility</p:attrName>
                                        </p:attrNameLst>
                                      </p:cBhvr>
                                      <p:to>
                                        <p:strVal val="hidden"/>
                                      </p:to>
                                    </p:set>
                                  </p:childTnLst>
                                </p:cTn>
                              </p:par>
                              <p:par>
                                <p:cTn id="185" presetID="1" presetClass="exit" presetSubtype="0" fill="hold" grpId="0" nodeType="withEffect">
                                  <p:stCondLst>
                                    <p:cond delay="0"/>
                                  </p:stCondLst>
                                  <p:childTnLst>
                                    <p:set>
                                      <p:cBhvr>
                                        <p:cTn id="186" dur="1" fill="hold">
                                          <p:stCondLst>
                                            <p:cond delay="0"/>
                                          </p:stCondLst>
                                        </p:cTn>
                                        <p:tgtEl>
                                          <p:spTgt spid="59">
                                            <p:bg/>
                                          </p:spTgt>
                                        </p:tgtEl>
                                        <p:attrNameLst>
                                          <p:attrName>style.visibility</p:attrName>
                                        </p:attrNameLst>
                                      </p:cBhvr>
                                      <p:to>
                                        <p:strVal val="hidden"/>
                                      </p:to>
                                    </p:set>
                                  </p:childTnLst>
                                </p:cTn>
                              </p:par>
                              <p:par>
                                <p:cTn id="187" presetID="1" presetClass="entr" presetSubtype="0" fill="hold" grpId="0" nodeType="withEffect">
                                  <p:stCondLst>
                                    <p:cond delay="0"/>
                                  </p:stCondLst>
                                  <p:childTnLst>
                                    <p:set>
                                      <p:cBhvr>
                                        <p:cTn id="188" dur="1" fill="hold">
                                          <p:stCondLst>
                                            <p:cond delay="0"/>
                                          </p:stCondLst>
                                        </p:cTn>
                                        <p:tgtEl>
                                          <p:spTgt spid="88"/>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90"/>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91"/>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92"/>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98"/>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18" grpId="0"/>
      <p:bldP spid="19" grpId="0"/>
      <p:bldP spid="22" grpId="0"/>
      <p:bldP spid="26" grpId="0" animBg="1"/>
      <p:bldP spid="26" grpId="1" animBg="1"/>
      <p:bldP spid="27" grpId="0" animBg="1"/>
      <p:bldP spid="30" grpId="0" animBg="1"/>
      <p:bldP spid="30" grpId="1" animBg="1"/>
      <p:bldP spid="30" grpId="2" animBg="1"/>
      <p:bldP spid="33" grpId="0" animBg="1"/>
      <p:bldP spid="34" grpId="0"/>
      <p:bldP spid="34" grpId="1"/>
      <p:bldP spid="37" grpId="0"/>
      <p:bldP spid="37" grpId="1"/>
      <p:bldP spid="37" grpId="2"/>
      <p:bldP spid="38" grpId="0" animBg="1"/>
      <p:bldP spid="38" grpId="1" animBg="1"/>
      <p:bldP spid="41" grpId="0"/>
      <p:bldP spid="41" grpId="1"/>
      <p:bldP spid="42" grpId="0"/>
      <p:bldP spid="42" grpId="1"/>
      <p:bldP spid="43" grpId="0" animBg="1"/>
      <p:bldP spid="46" grpId="0" animBg="1"/>
      <p:bldP spid="46" grpId="1" animBg="1"/>
      <p:bldP spid="46" grpId="2" animBg="1"/>
      <p:bldP spid="46" grpId="3" animBg="1"/>
      <p:bldP spid="48" grpId="0"/>
      <p:bldP spid="48" grpId="1"/>
      <p:bldP spid="48" grpId="2"/>
      <p:bldP spid="48" grpId="3"/>
      <p:bldP spid="49" grpId="0"/>
      <p:bldP spid="49" grpId="1"/>
      <p:bldP spid="50" grpId="0" animBg="1"/>
      <p:bldP spid="50" grpId="1" animBg="1"/>
      <p:bldP spid="50" grpId="2" animBg="1"/>
      <p:bldP spid="50" grpId="3" animBg="1"/>
      <p:bldP spid="51" grpId="0"/>
      <p:bldP spid="51" grpId="1"/>
      <p:bldP spid="52" grpId="0" animBg="1"/>
      <p:bldP spid="59" grpId="0" build="allAtOnce" animBg="1"/>
      <p:bldP spid="61" grpId="0"/>
      <p:bldP spid="61" grpId="1"/>
      <p:bldP spid="64" grpId="0"/>
      <p:bldP spid="64" grpId="1"/>
      <p:bldP spid="71" grpId="0" animBg="1"/>
      <p:bldP spid="74" grpId="0" animBg="1"/>
      <p:bldP spid="74" grpId="1" animBg="1"/>
      <p:bldP spid="76" grpId="0" animBg="1"/>
      <p:bldP spid="76" grpId="1"/>
      <p:bldP spid="81" grpId="0"/>
      <p:bldP spid="88" grpId="0"/>
      <p:bldP spid="91" grpId="0"/>
      <p:bldP spid="92" grpId="0"/>
      <p:bldP spid="98" grpId="0"/>
      <p:bldP spid="1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C494D7-0E52-ED4A-D4A8-373B819A23F8}"/>
              </a:ext>
            </a:extLst>
          </p:cNvPr>
          <p:cNvSpPr txBox="1"/>
          <p:nvPr/>
        </p:nvSpPr>
        <p:spPr>
          <a:xfrm>
            <a:off x="1752600" y="1090970"/>
            <a:ext cx="1645920" cy="400110"/>
          </a:xfrm>
          <a:prstGeom prst="rect">
            <a:avLst/>
          </a:prstGeom>
          <a:noFill/>
        </p:spPr>
        <p:txBody>
          <a:bodyPr wrap="square" rtlCol="0">
            <a:spAutoFit/>
          </a:bodyPr>
          <a:lstStyle/>
          <a:p>
            <a:r>
              <a:rPr lang="en-US" sz="2000" dirty="0">
                <a:latin typeface="Georgia" panose="02040502050405020303" pitchFamily="18" charset="0"/>
              </a:rPr>
              <a:t>Dopamine</a:t>
            </a:r>
          </a:p>
        </p:txBody>
      </p:sp>
      <p:sp>
        <p:nvSpPr>
          <p:cNvPr id="8" name="Arrow: Right 7">
            <a:extLst>
              <a:ext uri="{FF2B5EF4-FFF2-40B4-BE49-F238E27FC236}">
                <a16:creationId xmlns:a16="http://schemas.microsoft.com/office/drawing/2014/main" id="{5C112189-2C4D-9375-B06D-D6EA548594CD}"/>
              </a:ext>
            </a:extLst>
          </p:cNvPr>
          <p:cNvSpPr/>
          <p:nvPr/>
        </p:nvSpPr>
        <p:spPr>
          <a:xfrm>
            <a:off x="7208520" y="1276080"/>
            <a:ext cx="1737360" cy="182880"/>
          </a:xfrm>
          <a:prstGeom prst="rightArrow">
            <a:avLst>
              <a:gd name="adj1" fmla="val 50000"/>
              <a:gd name="adj2" fmla="val 95848"/>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394C27-C136-EBDF-0625-24CE1A7461AF}"/>
              </a:ext>
            </a:extLst>
          </p:cNvPr>
          <p:cNvSpPr txBox="1"/>
          <p:nvPr/>
        </p:nvSpPr>
        <p:spPr>
          <a:xfrm>
            <a:off x="8915400" y="1128147"/>
            <a:ext cx="1920240" cy="400110"/>
          </a:xfrm>
          <a:prstGeom prst="rect">
            <a:avLst/>
          </a:prstGeom>
          <a:noFill/>
        </p:spPr>
        <p:txBody>
          <a:bodyPr wrap="square" rtlCol="0">
            <a:spAutoFit/>
          </a:bodyPr>
          <a:lstStyle/>
          <a:p>
            <a:r>
              <a:rPr lang="en-US" sz="2000" dirty="0">
                <a:latin typeface="Georgia" panose="02040502050405020303" pitchFamily="18" charset="0"/>
              </a:rPr>
              <a:t>Epinephrine</a:t>
            </a:r>
          </a:p>
        </p:txBody>
      </p:sp>
      <p:sp>
        <p:nvSpPr>
          <p:cNvPr id="10" name="TextBox 9">
            <a:extLst>
              <a:ext uri="{FF2B5EF4-FFF2-40B4-BE49-F238E27FC236}">
                <a16:creationId xmlns:a16="http://schemas.microsoft.com/office/drawing/2014/main" id="{0A22D4E2-AB91-313D-136C-F4216CAB13AA}"/>
              </a:ext>
            </a:extLst>
          </p:cNvPr>
          <p:cNvSpPr txBox="1"/>
          <p:nvPr/>
        </p:nvSpPr>
        <p:spPr>
          <a:xfrm>
            <a:off x="5044440" y="1128147"/>
            <a:ext cx="2377440" cy="400110"/>
          </a:xfrm>
          <a:prstGeom prst="rect">
            <a:avLst/>
          </a:prstGeom>
          <a:noFill/>
        </p:spPr>
        <p:txBody>
          <a:bodyPr wrap="square" rtlCol="0">
            <a:spAutoFit/>
          </a:bodyPr>
          <a:lstStyle/>
          <a:p>
            <a:r>
              <a:rPr lang="en-US" sz="2000" dirty="0">
                <a:latin typeface="Georgia" panose="02040502050405020303" pitchFamily="18" charset="0"/>
              </a:rPr>
              <a:t>Norepinephrine</a:t>
            </a:r>
          </a:p>
        </p:txBody>
      </p:sp>
      <p:sp>
        <p:nvSpPr>
          <p:cNvPr id="11" name="Arrow: Right 10">
            <a:extLst>
              <a:ext uri="{FF2B5EF4-FFF2-40B4-BE49-F238E27FC236}">
                <a16:creationId xmlns:a16="http://schemas.microsoft.com/office/drawing/2014/main" id="{2992367C-EFB6-4FFB-2D92-55C334823AC5}"/>
              </a:ext>
            </a:extLst>
          </p:cNvPr>
          <p:cNvSpPr/>
          <p:nvPr/>
        </p:nvSpPr>
        <p:spPr>
          <a:xfrm>
            <a:off x="3322320" y="1260840"/>
            <a:ext cx="1554480" cy="182880"/>
          </a:xfrm>
          <a:prstGeom prst="rightArrow">
            <a:avLst>
              <a:gd name="adj1" fmla="val 50000"/>
              <a:gd name="adj2" fmla="val 75220"/>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A5E7027B-4703-5AA5-CFBD-18C95F05D46D}"/>
              </a:ext>
            </a:extLst>
          </p:cNvPr>
          <p:cNvPicPr>
            <a:picLocks noChangeAspect="1"/>
          </p:cNvPicPr>
          <p:nvPr/>
        </p:nvPicPr>
        <p:blipFill>
          <a:blip r:embed="rId3"/>
          <a:stretch>
            <a:fillRect/>
          </a:stretch>
        </p:blipFill>
        <p:spPr>
          <a:xfrm>
            <a:off x="1423647" y="1372370"/>
            <a:ext cx="2172993" cy="1264535"/>
          </a:xfrm>
          <a:prstGeom prst="rect">
            <a:avLst/>
          </a:prstGeom>
        </p:spPr>
      </p:pic>
      <p:sp>
        <p:nvSpPr>
          <p:cNvPr id="16" name="TextBox 15">
            <a:extLst>
              <a:ext uri="{FF2B5EF4-FFF2-40B4-BE49-F238E27FC236}">
                <a16:creationId xmlns:a16="http://schemas.microsoft.com/office/drawing/2014/main" id="{DBD6EBE0-B13E-0D58-5EB3-279119DFABF9}"/>
              </a:ext>
            </a:extLst>
          </p:cNvPr>
          <p:cNvSpPr txBox="1"/>
          <p:nvPr/>
        </p:nvSpPr>
        <p:spPr>
          <a:xfrm>
            <a:off x="2202965" y="3331487"/>
            <a:ext cx="762254" cy="400110"/>
          </a:xfrm>
          <a:prstGeom prst="rect">
            <a:avLst/>
          </a:prstGeom>
          <a:noFill/>
        </p:spPr>
        <p:txBody>
          <a:bodyPr wrap="square" rtlCol="0">
            <a:spAutoFit/>
          </a:bodyPr>
          <a:lstStyle/>
          <a:p>
            <a:r>
              <a:rPr lang="en-US" sz="2000" b="1" dirty="0">
                <a:solidFill>
                  <a:srgbClr val="FF0000"/>
                </a:solidFill>
              </a:rPr>
              <a:t>MAO</a:t>
            </a:r>
          </a:p>
        </p:txBody>
      </p:sp>
      <p:sp>
        <p:nvSpPr>
          <p:cNvPr id="17" name="TextBox 16">
            <a:extLst>
              <a:ext uri="{FF2B5EF4-FFF2-40B4-BE49-F238E27FC236}">
                <a16:creationId xmlns:a16="http://schemas.microsoft.com/office/drawing/2014/main" id="{798BFFC7-B325-FDD9-A977-7BE97083061E}"/>
              </a:ext>
            </a:extLst>
          </p:cNvPr>
          <p:cNvSpPr txBox="1"/>
          <p:nvPr/>
        </p:nvSpPr>
        <p:spPr>
          <a:xfrm>
            <a:off x="2372158" y="4525825"/>
            <a:ext cx="109728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-CHO</a:t>
            </a:r>
          </a:p>
        </p:txBody>
      </p:sp>
      <p:sp>
        <p:nvSpPr>
          <p:cNvPr id="30" name="TextBox 29">
            <a:extLst>
              <a:ext uri="{FF2B5EF4-FFF2-40B4-BE49-F238E27FC236}">
                <a16:creationId xmlns:a16="http://schemas.microsoft.com/office/drawing/2014/main" id="{869166E4-CA61-8A64-8910-1043A8C33819}"/>
              </a:ext>
            </a:extLst>
          </p:cNvPr>
          <p:cNvSpPr txBox="1"/>
          <p:nvPr/>
        </p:nvSpPr>
        <p:spPr>
          <a:xfrm>
            <a:off x="5544655" y="3873514"/>
            <a:ext cx="118872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-COOH</a:t>
            </a:r>
          </a:p>
        </p:txBody>
      </p:sp>
      <p:sp>
        <p:nvSpPr>
          <p:cNvPr id="32" name="TextBox 31">
            <a:extLst>
              <a:ext uri="{FF2B5EF4-FFF2-40B4-BE49-F238E27FC236}">
                <a16:creationId xmlns:a16="http://schemas.microsoft.com/office/drawing/2014/main" id="{96896A55-A31A-CC4F-B2A4-88593A7B7524}"/>
              </a:ext>
            </a:extLst>
          </p:cNvPr>
          <p:cNvSpPr txBox="1"/>
          <p:nvPr/>
        </p:nvSpPr>
        <p:spPr>
          <a:xfrm>
            <a:off x="3855969" y="4301001"/>
            <a:ext cx="548640" cy="400110"/>
          </a:xfrm>
          <a:prstGeom prst="rect">
            <a:avLst/>
          </a:prstGeom>
          <a:noFill/>
        </p:spPr>
        <p:txBody>
          <a:bodyPr wrap="square" rtlCol="0">
            <a:spAutoFit/>
          </a:bodyPr>
          <a:lstStyle/>
          <a:p>
            <a:r>
              <a:rPr lang="en-US" sz="2000" b="1" dirty="0">
                <a:solidFill>
                  <a:srgbClr val="FF0000"/>
                </a:solidFill>
              </a:rPr>
              <a:t>AD</a:t>
            </a:r>
          </a:p>
        </p:txBody>
      </p:sp>
      <p:sp>
        <p:nvSpPr>
          <p:cNvPr id="36" name="TextBox 35">
            <a:extLst>
              <a:ext uri="{FF2B5EF4-FFF2-40B4-BE49-F238E27FC236}">
                <a16:creationId xmlns:a16="http://schemas.microsoft.com/office/drawing/2014/main" id="{5B7001A4-4319-B884-39BE-9E936CAA9D2A}"/>
              </a:ext>
            </a:extLst>
          </p:cNvPr>
          <p:cNvSpPr txBox="1"/>
          <p:nvPr/>
        </p:nvSpPr>
        <p:spPr>
          <a:xfrm>
            <a:off x="5177798" y="4229400"/>
            <a:ext cx="2011680" cy="1015663"/>
          </a:xfrm>
          <a:prstGeom prst="rect">
            <a:avLst/>
          </a:prstGeom>
          <a:noFill/>
          <a:ln>
            <a:solidFill>
              <a:srgbClr val="00B050"/>
            </a:solidFill>
          </a:ln>
        </p:spPr>
        <p:txBody>
          <a:bodyPr wrap="square" rtlCol="0">
            <a:spAutoFit/>
          </a:bodyPr>
          <a:lstStyle/>
          <a:p>
            <a:pPr algn="ctr"/>
            <a:r>
              <a:rPr lang="en-US" sz="2000" dirty="0">
                <a:solidFill>
                  <a:srgbClr val="00B050"/>
                </a:solidFill>
                <a:latin typeface="Georgia" panose="02040502050405020303" pitchFamily="18" charset="0"/>
              </a:rPr>
              <a:t>Dihydroxy-phenyl-acetic acid(DOPAC)</a:t>
            </a:r>
          </a:p>
        </p:txBody>
      </p:sp>
      <p:sp>
        <p:nvSpPr>
          <p:cNvPr id="39" name="TextBox 38">
            <a:extLst>
              <a:ext uri="{FF2B5EF4-FFF2-40B4-BE49-F238E27FC236}">
                <a16:creationId xmlns:a16="http://schemas.microsoft.com/office/drawing/2014/main" id="{D4296F14-924D-0D73-E1DE-F6877B4B6DF6}"/>
              </a:ext>
            </a:extLst>
          </p:cNvPr>
          <p:cNvSpPr txBox="1"/>
          <p:nvPr/>
        </p:nvSpPr>
        <p:spPr>
          <a:xfrm>
            <a:off x="8444108" y="4383289"/>
            <a:ext cx="1920240" cy="707886"/>
          </a:xfrm>
          <a:prstGeom prst="rect">
            <a:avLst/>
          </a:prstGeom>
          <a:noFill/>
          <a:ln>
            <a:solidFill>
              <a:schemeClr val="tx1"/>
            </a:solidFill>
          </a:ln>
        </p:spPr>
        <p:txBody>
          <a:bodyPr wrap="square" rtlCol="0">
            <a:spAutoFit/>
          </a:bodyPr>
          <a:lstStyle/>
          <a:p>
            <a:pPr algn="ctr"/>
            <a:r>
              <a:rPr lang="en-US" sz="2000" b="1" dirty="0" err="1">
                <a:latin typeface="Georgia" panose="02040502050405020303" pitchFamily="18" charset="0"/>
              </a:rPr>
              <a:t>Homovanilic</a:t>
            </a:r>
            <a:r>
              <a:rPr lang="en-US" sz="2000" b="1" dirty="0">
                <a:latin typeface="Georgia" panose="02040502050405020303" pitchFamily="18" charset="0"/>
              </a:rPr>
              <a:t> Acid (HVA)</a:t>
            </a:r>
          </a:p>
        </p:txBody>
      </p:sp>
      <p:sp>
        <p:nvSpPr>
          <p:cNvPr id="40" name="Arrow: Right 39">
            <a:extLst>
              <a:ext uri="{FF2B5EF4-FFF2-40B4-BE49-F238E27FC236}">
                <a16:creationId xmlns:a16="http://schemas.microsoft.com/office/drawing/2014/main" id="{5987367F-7430-BA60-BB88-1BA75470AECC}"/>
              </a:ext>
            </a:extLst>
          </p:cNvPr>
          <p:cNvSpPr/>
          <p:nvPr/>
        </p:nvSpPr>
        <p:spPr>
          <a:xfrm rot="5400000">
            <a:off x="1730779" y="3234228"/>
            <a:ext cx="2286000" cy="182880"/>
          </a:xfrm>
          <a:prstGeom prst="rightArrow">
            <a:avLst>
              <a:gd name="adj1" fmla="val 50000"/>
              <a:gd name="adj2" fmla="val 75220"/>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D7EEAE2D-8A9F-AC9A-CB20-A62FEC03EBFA}"/>
              </a:ext>
            </a:extLst>
          </p:cNvPr>
          <p:cNvSpPr/>
          <p:nvPr/>
        </p:nvSpPr>
        <p:spPr>
          <a:xfrm>
            <a:off x="3239239" y="4659898"/>
            <a:ext cx="1828800" cy="209125"/>
          </a:xfrm>
          <a:prstGeom prst="rightArrow">
            <a:avLst>
              <a:gd name="adj1" fmla="val 50000"/>
              <a:gd name="adj2" fmla="val 75220"/>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281B3FEF-82A0-B8A5-16A9-3AA4DC6F0449}"/>
              </a:ext>
            </a:extLst>
          </p:cNvPr>
          <p:cNvSpPr/>
          <p:nvPr/>
        </p:nvSpPr>
        <p:spPr>
          <a:xfrm>
            <a:off x="7352756" y="4757540"/>
            <a:ext cx="1097280" cy="182880"/>
          </a:xfrm>
          <a:prstGeom prst="rightArrow">
            <a:avLst>
              <a:gd name="adj1" fmla="val 50000"/>
              <a:gd name="adj2" fmla="val 95848"/>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9179561-18A8-56EE-C9BA-4EE757AE1863}"/>
              </a:ext>
            </a:extLst>
          </p:cNvPr>
          <p:cNvSpPr txBox="1"/>
          <p:nvPr/>
        </p:nvSpPr>
        <p:spPr>
          <a:xfrm>
            <a:off x="7465992" y="4398529"/>
            <a:ext cx="822960" cy="365760"/>
          </a:xfrm>
          <a:prstGeom prst="rect">
            <a:avLst/>
          </a:prstGeom>
          <a:noFill/>
        </p:spPr>
        <p:txBody>
          <a:bodyPr wrap="square" rtlCol="0">
            <a:spAutoFit/>
          </a:bodyPr>
          <a:lstStyle/>
          <a:p>
            <a:r>
              <a:rPr lang="en-US" sz="2000" b="1" dirty="0">
                <a:solidFill>
                  <a:srgbClr val="FF0000"/>
                </a:solidFill>
              </a:rPr>
              <a:t>COMT</a:t>
            </a:r>
          </a:p>
        </p:txBody>
      </p:sp>
      <p:cxnSp>
        <p:nvCxnSpPr>
          <p:cNvPr id="71" name="Straight Arrow Connector 70">
            <a:extLst>
              <a:ext uri="{FF2B5EF4-FFF2-40B4-BE49-F238E27FC236}">
                <a16:creationId xmlns:a16="http://schemas.microsoft.com/office/drawing/2014/main" id="{625DA4B2-7A0E-F820-C651-17A2E5898F27}"/>
              </a:ext>
            </a:extLst>
          </p:cNvPr>
          <p:cNvCxnSpPr>
            <a:cxnSpLocks/>
          </p:cNvCxnSpPr>
          <p:nvPr/>
        </p:nvCxnSpPr>
        <p:spPr>
          <a:xfrm>
            <a:off x="3401121" y="1974055"/>
            <a:ext cx="2085279" cy="7812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2" name="TextBox 71">
            <a:extLst>
              <a:ext uri="{FF2B5EF4-FFF2-40B4-BE49-F238E27FC236}">
                <a16:creationId xmlns:a16="http://schemas.microsoft.com/office/drawing/2014/main" id="{855EB7E8-73EF-769D-FE56-E85FD5BB1449}"/>
              </a:ext>
            </a:extLst>
          </p:cNvPr>
          <p:cNvSpPr txBox="1"/>
          <p:nvPr/>
        </p:nvSpPr>
        <p:spPr>
          <a:xfrm>
            <a:off x="4513232" y="2074478"/>
            <a:ext cx="822960" cy="365760"/>
          </a:xfrm>
          <a:prstGeom prst="rect">
            <a:avLst/>
          </a:prstGeom>
          <a:noFill/>
        </p:spPr>
        <p:txBody>
          <a:bodyPr wrap="square" rtlCol="0">
            <a:spAutoFit/>
          </a:bodyPr>
          <a:lstStyle/>
          <a:p>
            <a:r>
              <a:rPr lang="en-US" sz="2000" b="1" dirty="0">
                <a:solidFill>
                  <a:srgbClr val="FF0000"/>
                </a:solidFill>
              </a:rPr>
              <a:t>COMT</a:t>
            </a:r>
          </a:p>
        </p:txBody>
      </p:sp>
      <p:sp>
        <p:nvSpPr>
          <p:cNvPr id="73" name="TextBox 72">
            <a:extLst>
              <a:ext uri="{FF2B5EF4-FFF2-40B4-BE49-F238E27FC236}">
                <a16:creationId xmlns:a16="http://schemas.microsoft.com/office/drawing/2014/main" id="{3C1594B0-1D57-B04A-C1A7-14499F755007}"/>
              </a:ext>
            </a:extLst>
          </p:cNvPr>
          <p:cNvSpPr txBox="1"/>
          <p:nvPr/>
        </p:nvSpPr>
        <p:spPr>
          <a:xfrm>
            <a:off x="4932033" y="2788152"/>
            <a:ext cx="2468880" cy="731520"/>
          </a:xfrm>
          <a:prstGeom prst="rect">
            <a:avLst/>
          </a:prstGeom>
          <a:noFill/>
        </p:spPr>
        <p:txBody>
          <a:bodyPr wrap="square" rtlCol="0">
            <a:spAutoFit/>
          </a:bodyPr>
          <a:lstStyle/>
          <a:p>
            <a:r>
              <a:rPr lang="en-US" sz="2000" dirty="0">
                <a:latin typeface="Georgia" panose="02040502050405020303" pitchFamily="18" charset="0"/>
              </a:rPr>
              <a:t>3-Methoxytyramine</a:t>
            </a:r>
          </a:p>
          <a:p>
            <a:pPr algn="ctr"/>
            <a:r>
              <a:rPr lang="en-US" sz="2000" dirty="0">
                <a:latin typeface="Georgia" panose="02040502050405020303" pitchFamily="18" charset="0"/>
              </a:rPr>
              <a:t>(3-MT)</a:t>
            </a:r>
          </a:p>
        </p:txBody>
      </p:sp>
      <p:cxnSp>
        <p:nvCxnSpPr>
          <p:cNvPr id="74" name="Straight Arrow Connector 73">
            <a:extLst>
              <a:ext uri="{FF2B5EF4-FFF2-40B4-BE49-F238E27FC236}">
                <a16:creationId xmlns:a16="http://schemas.microsoft.com/office/drawing/2014/main" id="{E9672B8E-7981-F102-B588-6213980DE11E}"/>
              </a:ext>
            </a:extLst>
          </p:cNvPr>
          <p:cNvCxnSpPr>
            <a:cxnSpLocks/>
          </p:cNvCxnSpPr>
          <p:nvPr/>
        </p:nvCxnSpPr>
        <p:spPr>
          <a:xfrm>
            <a:off x="6893080" y="3264113"/>
            <a:ext cx="2333701" cy="10593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8" name="TextBox 77">
            <a:extLst>
              <a:ext uri="{FF2B5EF4-FFF2-40B4-BE49-F238E27FC236}">
                <a16:creationId xmlns:a16="http://schemas.microsoft.com/office/drawing/2014/main" id="{D6707696-8C00-BAEE-7003-14C9837DBC33}"/>
              </a:ext>
            </a:extLst>
          </p:cNvPr>
          <p:cNvSpPr txBox="1"/>
          <p:nvPr/>
        </p:nvSpPr>
        <p:spPr>
          <a:xfrm>
            <a:off x="8465016" y="3306220"/>
            <a:ext cx="928492" cy="707886"/>
          </a:xfrm>
          <a:prstGeom prst="rect">
            <a:avLst/>
          </a:prstGeom>
          <a:noFill/>
        </p:spPr>
        <p:txBody>
          <a:bodyPr wrap="square" rtlCol="0">
            <a:spAutoFit/>
          </a:bodyPr>
          <a:lstStyle/>
          <a:p>
            <a:r>
              <a:rPr lang="en-US" sz="2000" b="1" dirty="0">
                <a:solidFill>
                  <a:srgbClr val="FF0000"/>
                </a:solidFill>
              </a:rPr>
              <a:t>MAO</a:t>
            </a:r>
          </a:p>
          <a:p>
            <a:r>
              <a:rPr lang="en-US" sz="2000" b="1" dirty="0">
                <a:solidFill>
                  <a:srgbClr val="FF0000"/>
                </a:solidFill>
              </a:rPr>
              <a:t>AD</a:t>
            </a:r>
          </a:p>
        </p:txBody>
      </p:sp>
      <p:cxnSp>
        <p:nvCxnSpPr>
          <p:cNvPr id="81" name="Straight Arrow Connector 80">
            <a:extLst>
              <a:ext uri="{FF2B5EF4-FFF2-40B4-BE49-F238E27FC236}">
                <a16:creationId xmlns:a16="http://schemas.microsoft.com/office/drawing/2014/main" id="{3998F532-C694-02B2-5FF0-C98DE4049D94}"/>
              </a:ext>
            </a:extLst>
          </p:cNvPr>
          <p:cNvCxnSpPr/>
          <p:nvPr/>
        </p:nvCxnSpPr>
        <p:spPr>
          <a:xfrm>
            <a:off x="7344072" y="2988207"/>
            <a:ext cx="9617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3" name="TextBox 82">
            <a:extLst>
              <a:ext uri="{FF2B5EF4-FFF2-40B4-BE49-F238E27FC236}">
                <a16:creationId xmlns:a16="http://schemas.microsoft.com/office/drawing/2014/main" id="{1F1E1B51-4D01-E4B0-5BC8-F6ECDB3E0D4B}"/>
              </a:ext>
            </a:extLst>
          </p:cNvPr>
          <p:cNvSpPr txBox="1"/>
          <p:nvPr/>
        </p:nvSpPr>
        <p:spPr>
          <a:xfrm>
            <a:off x="8265748" y="2788398"/>
            <a:ext cx="1188720" cy="400110"/>
          </a:xfrm>
          <a:prstGeom prst="rect">
            <a:avLst/>
          </a:prstGeom>
          <a:noFill/>
        </p:spPr>
        <p:txBody>
          <a:bodyPr wrap="square" rtlCol="0">
            <a:spAutoFit/>
          </a:bodyPr>
          <a:lstStyle/>
          <a:p>
            <a:r>
              <a:rPr lang="en-US" sz="2000" dirty="0">
                <a:latin typeface="Georgia" panose="02040502050405020303" pitchFamily="18" charset="0"/>
              </a:rPr>
              <a:t>MT-SO4</a:t>
            </a:r>
          </a:p>
        </p:txBody>
      </p:sp>
      <p:sp>
        <p:nvSpPr>
          <p:cNvPr id="87" name="TextBox 86">
            <a:extLst>
              <a:ext uri="{FF2B5EF4-FFF2-40B4-BE49-F238E27FC236}">
                <a16:creationId xmlns:a16="http://schemas.microsoft.com/office/drawing/2014/main" id="{A024924A-0512-40C7-C97C-5BE166C50DB7}"/>
              </a:ext>
            </a:extLst>
          </p:cNvPr>
          <p:cNvSpPr txBox="1"/>
          <p:nvPr/>
        </p:nvSpPr>
        <p:spPr>
          <a:xfrm>
            <a:off x="10161628" y="3075057"/>
            <a:ext cx="1188720" cy="707886"/>
          </a:xfrm>
          <a:prstGeom prst="rect">
            <a:avLst/>
          </a:prstGeom>
          <a:noFill/>
        </p:spPr>
        <p:txBody>
          <a:bodyPr wrap="square" rtlCol="0">
            <a:spAutoFit/>
          </a:bodyPr>
          <a:lstStyle/>
          <a:p>
            <a:r>
              <a:rPr lang="en-US" sz="2000" dirty="0"/>
              <a:t>Urinary</a:t>
            </a:r>
          </a:p>
          <a:p>
            <a:r>
              <a:rPr lang="en-US" sz="2000" dirty="0"/>
              <a:t>Excretion</a:t>
            </a:r>
          </a:p>
        </p:txBody>
      </p:sp>
      <p:sp>
        <p:nvSpPr>
          <p:cNvPr id="88" name="Oval 87">
            <a:extLst>
              <a:ext uri="{FF2B5EF4-FFF2-40B4-BE49-F238E27FC236}">
                <a16:creationId xmlns:a16="http://schemas.microsoft.com/office/drawing/2014/main" id="{80C31188-03FF-0D74-1ADD-96A5610CFE05}"/>
              </a:ext>
            </a:extLst>
          </p:cNvPr>
          <p:cNvSpPr/>
          <p:nvPr/>
        </p:nvSpPr>
        <p:spPr>
          <a:xfrm>
            <a:off x="10012680" y="2871426"/>
            <a:ext cx="1478280" cy="1041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Arrow Connector 89">
            <a:extLst>
              <a:ext uri="{FF2B5EF4-FFF2-40B4-BE49-F238E27FC236}">
                <a16:creationId xmlns:a16="http://schemas.microsoft.com/office/drawing/2014/main" id="{2A526965-B6FA-EE23-694A-3AF802D7577B}"/>
              </a:ext>
            </a:extLst>
          </p:cNvPr>
          <p:cNvCxnSpPr>
            <a:cxnSpLocks/>
            <a:stCxn id="83" idx="3"/>
          </p:cNvCxnSpPr>
          <p:nvPr/>
        </p:nvCxnSpPr>
        <p:spPr>
          <a:xfrm>
            <a:off x="9454468" y="2988453"/>
            <a:ext cx="558212" cy="2416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2" name="Straight Arrow Connector 91">
            <a:extLst>
              <a:ext uri="{FF2B5EF4-FFF2-40B4-BE49-F238E27FC236}">
                <a16:creationId xmlns:a16="http://schemas.microsoft.com/office/drawing/2014/main" id="{9854742A-8A2D-4613-5353-5737997E3A1F}"/>
              </a:ext>
            </a:extLst>
          </p:cNvPr>
          <p:cNvCxnSpPr>
            <a:cxnSpLocks/>
            <a:endCxn id="88" idx="3"/>
          </p:cNvCxnSpPr>
          <p:nvPr/>
        </p:nvCxnSpPr>
        <p:spPr>
          <a:xfrm flipV="1">
            <a:off x="9779809" y="3760766"/>
            <a:ext cx="449360" cy="5808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5" name="TextBox 94">
            <a:extLst>
              <a:ext uri="{FF2B5EF4-FFF2-40B4-BE49-F238E27FC236}">
                <a16:creationId xmlns:a16="http://schemas.microsoft.com/office/drawing/2014/main" id="{B6546558-FF2F-9C40-8F24-A882B6DF81A5}"/>
              </a:ext>
            </a:extLst>
          </p:cNvPr>
          <p:cNvSpPr txBox="1"/>
          <p:nvPr/>
        </p:nvSpPr>
        <p:spPr>
          <a:xfrm>
            <a:off x="7276296" y="2622857"/>
            <a:ext cx="1188720" cy="182880"/>
          </a:xfrm>
          <a:prstGeom prst="rect">
            <a:avLst/>
          </a:prstGeom>
          <a:noFill/>
        </p:spPr>
        <p:txBody>
          <a:bodyPr wrap="square" rtlCol="0">
            <a:spAutoFit/>
          </a:bodyPr>
          <a:lstStyle/>
          <a:p>
            <a:r>
              <a:rPr lang="en-US" sz="2000" b="1" dirty="0">
                <a:solidFill>
                  <a:srgbClr val="FF0000"/>
                </a:solidFill>
              </a:rPr>
              <a:t>SULT1A3</a:t>
            </a:r>
          </a:p>
        </p:txBody>
      </p:sp>
    </p:spTree>
    <p:extLst>
      <p:ext uri="{BB962C8B-B14F-4D97-AF65-F5344CB8AC3E}">
        <p14:creationId xmlns:p14="http://schemas.microsoft.com/office/powerpoint/2010/main" val="72616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9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0" grpId="0"/>
      <p:bldP spid="32" grpId="0"/>
      <p:bldP spid="36" grpId="0" animBg="1"/>
      <p:bldP spid="39" grpId="0" animBg="1"/>
      <p:bldP spid="40" grpId="0" animBg="1"/>
      <p:bldP spid="41" grpId="0" animBg="1"/>
      <p:bldP spid="42" grpId="0" animBg="1"/>
      <p:bldP spid="43" grpId="0"/>
      <p:bldP spid="72" grpId="0"/>
      <p:bldP spid="73" grpId="0"/>
      <p:bldP spid="78" grpId="0"/>
      <p:bldP spid="83" grpId="0"/>
      <p:bldP spid="87" grpId="0"/>
      <p:bldP spid="88" grpId="0" animBg="1"/>
      <p:bldP spid="95" grpId="0"/>
      <p:bldP spid="9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C494D7-0E52-ED4A-D4A8-373B819A23F8}"/>
              </a:ext>
            </a:extLst>
          </p:cNvPr>
          <p:cNvSpPr txBox="1"/>
          <p:nvPr/>
        </p:nvSpPr>
        <p:spPr>
          <a:xfrm>
            <a:off x="1752600" y="1090970"/>
            <a:ext cx="1645920" cy="400110"/>
          </a:xfrm>
          <a:prstGeom prst="rect">
            <a:avLst/>
          </a:prstGeom>
          <a:noFill/>
        </p:spPr>
        <p:txBody>
          <a:bodyPr wrap="square" rtlCol="0">
            <a:spAutoFit/>
          </a:bodyPr>
          <a:lstStyle/>
          <a:p>
            <a:r>
              <a:rPr lang="en-US" sz="2000" dirty="0">
                <a:latin typeface="Georgia" panose="02040502050405020303" pitchFamily="18" charset="0"/>
              </a:rPr>
              <a:t>Dopamine</a:t>
            </a:r>
          </a:p>
        </p:txBody>
      </p:sp>
      <p:sp>
        <p:nvSpPr>
          <p:cNvPr id="8" name="Arrow: Right 7">
            <a:extLst>
              <a:ext uri="{FF2B5EF4-FFF2-40B4-BE49-F238E27FC236}">
                <a16:creationId xmlns:a16="http://schemas.microsoft.com/office/drawing/2014/main" id="{5C112189-2C4D-9375-B06D-D6EA548594CD}"/>
              </a:ext>
            </a:extLst>
          </p:cNvPr>
          <p:cNvSpPr/>
          <p:nvPr/>
        </p:nvSpPr>
        <p:spPr>
          <a:xfrm>
            <a:off x="7208520" y="1276080"/>
            <a:ext cx="1737360" cy="182880"/>
          </a:xfrm>
          <a:prstGeom prst="rightArrow">
            <a:avLst>
              <a:gd name="adj1" fmla="val 50000"/>
              <a:gd name="adj2" fmla="val 95848"/>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394C27-C136-EBDF-0625-24CE1A7461AF}"/>
              </a:ext>
            </a:extLst>
          </p:cNvPr>
          <p:cNvSpPr txBox="1"/>
          <p:nvPr/>
        </p:nvSpPr>
        <p:spPr>
          <a:xfrm>
            <a:off x="8915400" y="1128147"/>
            <a:ext cx="1920240" cy="400110"/>
          </a:xfrm>
          <a:prstGeom prst="rect">
            <a:avLst/>
          </a:prstGeom>
          <a:noFill/>
        </p:spPr>
        <p:txBody>
          <a:bodyPr wrap="square" rtlCol="0">
            <a:spAutoFit/>
          </a:bodyPr>
          <a:lstStyle/>
          <a:p>
            <a:r>
              <a:rPr lang="en-US" sz="2000" dirty="0">
                <a:latin typeface="Georgia" panose="02040502050405020303" pitchFamily="18" charset="0"/>
              </a:rPr>
              <a:t>Epinephrine</a:t>
            </a:r>
          </a:p>
        </p:txBody>
      </p:sp>
      <p:sp>
        <p:nvSpPr>
          <p:cNvPr id="10" name="TextBox 9">
            <a:extLst>
              <a:ext uri="{FF2B5EF4-FFF2-40B4-BE49-F238E27FC236}">
                <a16:creationId xmlns:a16="http://schemas.microsoft.com/office/drawing/2014/main" id="{0A22D4E2-AB91-313D-136C-F4216CAB13AA}"/>
              </a:ext>
            </a:extLst>
          </p:cNvPr>
          <p:cNvSpPr txBox="1"/>
          <p:nvPr/>
        </p:nvSpPr>
        <p:spPr>
          <a:xfrm>
            <a:off x="5044440" y="1128147"/>
            <a:ext cx="2377440" cy="400110"/>
          </a:xfrm>
          <a:prstGeom prst="rect">
            <a:avLst/>
          </a:prstGeom>
          <a:noFill/>
        </p:spPr>
        <p:txBody>
          <a:bodyPr wrap="square" rtlCol="0">
            <a:spAutoFit/>
          </a:bodyPr>
          <a:lstStyle/>
          <a:p>
            <a:r>
              <a:rPr lang="en-US" sz="2000" dirty="0">
                <a:latin typeface="Georgia" panose="02040502050405020303" pitchFamily="18" charset="0"/>
              </a:rPr>
              <a:t>Norepinephrine</a:t>
            </a:r>
          </a:p>
        </p:txBody>
      </p:sp>
      <p:sp>
        <p:nvSpPr>
          <p:cNvPr id="11" name="Arrow: Right 10">
            <a:extLst>
              <a:ext uri="{FF2B5EF4-FFF2-40B4-BE49-F238E27FC236}">
                <a16:creationId xmlns:a16="http://schemas.microsoft.com/office/drawing/2014/main" id="{2992367C-EFB6-4FFB-2D92-55C334823AC5}"/>
              </a:ext>
            </a:extLst>
          </p:cNvPr>
          <p:cNvSpPr/>
          <p:nvPr/>
        </p:nvSpPr>
        <p:spPr>
          <a:xfrm>
            <a:off x="3322320" y="1260840"/>
            <a:ext cx="1554480" cy="182880"/>
          </a:xfrm>
          <a:prstGeom prst="rightArrow">
            <a:avLst>
              <a:gd name="adj1" fmla="val 50000"/>
              <a:gd name="adj2" fmla="val 75220"/>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AD9F0FC-271F-4DA2-F5EF-AC69B0F4F86B}"/>
              </a:ext>
            </a:extLst>
          </p:cNvPr>
          <p:cNvSpPr txBox="1"/>
          <p:nvPr/>
        </p:nvSpPr>
        <p:spPr>
          <a:xfrm>
            <a:off x="5379720" y="2101868"/>
            <a:ext cx="1828800" cy="707886"/>
          </a:xfrm>
          <a:prstGeom prst="rect">
            <a:avLst/>
          </a:prstGeom>
          <a:noFill/>
          <a:ln>
            <a:solidFill>
              <a:schemeClr val="tx1"/>
            </a:solidFill>
          </a:ln>
        </p:spPr>
        <p:txBody>
          <a:bodyPr wrap="square" rtlCol="0">
            <a:spAutoFit/>
          </a:bodyPr>
          <a:lstStyle/>
          <a:p>
            <a:pPr algn="ctr"/>
            <a:r>
              <a:rPr lang="en-US" sz="2000" dirty="0" err="1">
                <a:solidFill>
                  <a:srgbClr val="00B050"/>
                </a:solidFill>
              </a:rPr>
              <a:t>Extraneuronal</a:t>
            </a:r>
            <a:endParaRPr lang="en-US" sz="2000" dirty="0">
              <a:solidFill>
                <a:srgbClr val="00B050"/>
              </a:solidFill>
            </a:endParaRPr>
          </a:p>
          <a:p>
            <a:pPr algn="ctr"/>
            <a:r>
              <a:rPr lang="en-US" sz="2000" dirty="0">
                <a:solidFill>
                  <a:srgbClr val="00B050"/>
                </a:solidFill>
              </a:rPr>
              <a:t>tissues</a:t>
            </a:r>
          </a:p>
        </p:txBody>
      </p:sp>
      <p:sp>
        <p:nvSpPr>
          <p:cNvPr id="3" name="TextBox 2">
            <a:extLst>
              <a:ext uri="{FF2B5EF4-FFF2-40B4-BE49-F238E27FC236}">
                <a16:creationId xmlns:a16="http://schemas.microsoft.com/office/drawing/2014/main" id="{D739A1D9-541C-56E4-1831-C59E292CA0E8}"/>
              </a:ext>
            </a:extLst>
          </p:cNvPr>
          <p:cNvSpPr txBox="1"/>
          <p:nvPr/>
        </p:nvSpPr>
        <p:spPr>
          <a:xfrm>
            <a:off x="8061960" y="2101868"/>
            <a:ext cx="2194560" cy="731520"/>
          </a:xfrm>
          <a:prstGeom prst="rect">
            <a:avLst/>
          </a:prstGeom>
          <a:noFill/>
          <a:ln>
            <a:solidFill>
              <a:schemeClr val="tx1"/>
            </a:solidFill>
          </a:ln>
        </p:spPr>
        <p:txBody>
          <a:bodyPr wrap="square" rtlCol="0">
            <a:spAutoFit/>
          </a:bodyPr>
          <a:lstStyle/>
          <a:p>
            <a:pPr algn="ctr"/>
            <a:r>
              <a:rPr lang="en-US" sz="2000" dirty="0">
                <a:solidFill>
                  <a:srgbClr val="00B050"/>
                </a:solidFill>
              </a:rPr>
              <a:t>Adrenal Chromaffin cells</a:t>
            </a:r>
          </a:p>
        </p:txBody>
      </p:sp>
      <p:sp>
        <p:nvSpPr>
          <p:cNvPr id="4" name="TextBox 3">
            <a:extLst>
              <a:ext uri="{FF2B5EF4-FFF2-40B4-BE49-F238E27FC236}">
                <a16:creationId xmlns:a16="http://schemas.microsoft.com/office/drawing/2014/main" id="{A7C980C2-5D10-EF30-4721-1C5B5296B03D}"/>
              </a:ext>
            </a:extLst>
          </p:cNvPr>
          <p:cNvSpPr txBox="1"/>
          <p:nvPr/>
        </p:nvSpPr>
        <p:spPr>
          <a:xfrm>
            <a:off x="2971800" y="2090051"/>
            <a:ext cx="1828800" cy="646331"/>
          </a:xfrm>
          <a:prstGeom prst="rect">
            <a:avLst/>
          </a:prstGeom>
          <a:noFill/>
          <a:ln>
            <a:solidFill>
              <a:schemeClr val="tx1"/>
            </a:solidFill>
          </a:ln>
        </p:spPr>
        <p:txBody>
          <a:bodyPr wrap="square" rtlCol="0">
            <a:spAutoFit/>
          </a:bodyPr>
          <a:lstStyle/>
          <a:p>
            <a:pPr algn="ctr"/>
            <a:r>
              <a:rPr lang="en-US" dirty="0">
                <a:solidFill>
                  <a:srgbClr val="00B050"/>
                </a:solidFill>
              </a:rPr>
              <a:t>Sympathetic nerves</a:t>
            </a:r>
          </a:p>
        </p:txBody>
      </p:sp>
      <p:cxnSp>
        <p:nvCxnSpPr>
          <p:cNvPr id="6" name="Straight Connector 5">
            <a:extLst>
              <a:ext uri="{FF2B5EF4-FFF2-40B4-BE49-F238E27FC236}">
                <a16:creationId xmlns:a16="http://schemas.microsoft.com/office/drawing/2014/main" id="{7B029EDF-F751-F3F6-F87B-4ABA60B5851D}"/>
              </a:ext>
            </a:extLst>
          </p:cNvPr>
          <p:cNvCxnSpPr>
            <a:cxnSpLocks/>
          </p:cNvCxnSpPr>
          <p:nvPr/>
        </p:nvCxnSpPr>
        <p:spPr>
          <a:xfrm flipH="1">
            <a:off x="3886200" y="1528257"/>
            <a:ext cx="1920240" cy="561794"/>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854064E4-F23F-D2AB-4A43-E60F0F8EA412}"/>
              </a:ext>
            </a:extLst>
          </p:cNvPr>
          <p:cNvCxnSpPr>
            <a:cxnSpLocks/>
            <a:endCxn id="2" idx="0"/>
          </p:cNvCxnSpPr>
          <p:nvPr/>
        </p:nvCxnSpPr>
        <p:spPr>
          <a:xfrm>
            <a:off x="6096000" y="1528257"/>
            <a:ext cx="198120" cy="573611"/>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AD951B9A-FA03-4F92-C471-90E1662A9572}"/>
              </a:ext>
            </a:extLst>
          </p:cNvPr>
          <p:cNvCxnSpPr>
            <a:cxnSpLocks/>
            <a:endCxn id="3" idx="0"/>
          </p:cNvCxnSpPr>
          <p:nvPr/>
        </p:nvCxnSpPr>
        <p:spPr>
          <a:xfrm>
            <a:off x="6446520" y="1491080"/>
            <a:ext cx="2712720" cy="610788"/>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54DD0E4C-7A93-7899-F7FC-4D06A64F72BD}"/>
              </a:ext>
            </a:extLst>
          </p:cNvPr>
          <p:cNvCxnSpPr>
            <a:stCxn id="4" idx="2"/>
          </p:cNvCxnSpPr>
          <p:nvPr/>
        </p:nvCxnSpPr>
        <p:spPr>
          <a:xfrm>
            <a:off x="3886200" y="2736382"/>
            <a:ext cx="0" cy="7862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59DDB512-53E1-A237-157C-5342716532B5}"/>
              </a:ext>
            </a:extLst>
          </p:cNvPr>
          <p:cNvSpPr txBox="1"/>
          <p:nvPr/>
        </p:nvSpPr>
        <p:spPr>
          <a:xfrm>
            <a:off x="3810002" y="2849880"/>
            <a:ext cx="1234438" cy="400110"/>
          </a:xfrm>
          <a:prstGeom prst="rect">
            <a:avLst/>
          </a:prstGeom>
          <a:noFill/>
        </p:spPr>
        <p:txBody>
          <a:bodyPr wrap="square" rtlCol="0">
            <a:spAutoFit/>
          </a:bodyPr>
          <a:lstStyle/>
          <a:p>
            <a:r>
              <a:rPr lang="en-US" sz="2000" b="1" dirty="0">
                <a:solidFill>
                  <a:srgbClr val="FF0000"/>
                </a:solidFill>
              </a:rPr>
              <a:t>MAO, AR</a:t>
            </a:r>
          </a:p>
        </p:txBody>
      </p:sp>
      <p:sp>
        <p:nvSpPr>
          <p:cNvPr id="15" name="TextBox 14">
            <a:extLst>
              <a:ext uri="{FF2B5EF4-FFF2-40B4-BE49-F238E27FC236}">
                <a16:creationId xmlns:a16="http://schemas.microsoft.com/office/drawing/2014/main" id="{BCBED2FB-80B4-139E-AD95-7F3A057976ED}"/>
              </a:ext>
            </a:extLst>
          </p:cNvPr>
          <p:cNvSpPr txBox="1"/>
          <p:nvPr/>
        </p:nvSpPr>
        <p:spPr>
          <a:xfrm>
            <a:off x="2956560" y="3543630"/>
            <a:ext cx="1844040" cy="923330"/>
          </a:xfrm>
          <a:prstGeom prst="rect">
            <a:avLst/>
          </a:prstGeom>
          <a:noFill/>
        </p:spPr>
        <p:txBody>
          <a:bodyPr wrap="square" rtlCol="0">
            <a:spAutoFit/>
          </a:bodyPr>
          <a:lstStyle/>
          <a:p>
            <a:pPr algn="ctr"/>
            <a:r>
              <a:rPr lang="en-US" dirty="0">
                <a:latin typeface="Georgia" panose="02040502050405020303" pitchFamily="18" charset="0"/>
                <a:cs typeface="Times New Roman" panose="02020603050405020304" pitchFamily="18" charset="0"/>
              </a:rPr>
              <a:t>Dihydroxy-phenyl-glycol</a:t>
            </a:r>
          </a:p>
          <a:p>
            <a:pPr algn="ctr"/>
            <a:r>
              <a:rPr lang="en-US" dirty="0">
                <a:latin typeface="Georgia" panose="02040502050405020303" pitchFamily="18" charset="0"/>
                <a:cs typeface="Times New Roman" panose="02020603050405020304" pitchFamily="18" charset="0"/>
              </a:rPr>
              <a:t>(DHPG)</a:t>
            </a:r>
          </a:p>
        </p:txBody>
      </p:sp>
      <p:cxnSp>
        <p:nvCxnSpPr>
          <p:cNvPr id="23" name="Straight Arrow Connector 22">
            <a:extLst>
              <a:ext uri="{FF2B5EF4-FFF2-40B4-BE49-F238E27FC236}">
                <a16:creationId xmlns:a16="http://schemas.microsoft.com/office/drawing/2014/main" id="{D34E6241-406D-477E-64E5-A837FD574F2D}"/>
              </a:ext>
            </a:extLst>
          </p:cNvPr>
          <p:cNvCxnSpPr/>
          <p:nvPr/>
        </p:nvCxnSpPr>
        <p:spPr>
          <a:xfrm>
            <a:off x="6294120" y="2809754"/>
            <a:ext cx="0" cy="7862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7C4D8FED-A997-5AFF-D22D-D3AE07F455EB}"/>
              </a:ext>
            </a:extLst>
          </p:cNvPr>
          <p:cNvCxnSpPr>
            <a:cxnSpLocks/>
          </p:cNvCxnSpPr>
          <p:nvPr/>
        </p:nvCxnSpPr>
        <p:spPr>
          <a:xfrm flipH="1">
            <a:off x="6720840" y="2842702"/>
            <a:ext cx="2468880" cy="6686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F5E07B06-C43E-3249-2C36-B752A7C0D150}"/>
              </a:ext>
            </a:extLst>
          </p:cNvPr>
          <p:cNvSpPr txBox="1"/>
          <p:nvPr/>
        </p:nvSpPr>
        <p:spPr>
          <a:xfrm>
            <a:off x="5135880" y="3511389"/>
            <a:ext cx="2377440" cy="923330"/>
          </a:xfrm>
          <a:prstGeom prst="rect">
            <a:avLst/>
          </a:prstGeom>
          <a:noFill/>
        </p:spPr>
        <p:txBody>
          <a:bodyPr wrap="square" rtlCol="0">
            <a:spAutoFit/>
          </a:bodyPr>
          <a:lstStyle/>
          <a:p>
            <a:pPr algn="ctr"/>
            <a:r>
              <a:rPr lang="en-US" b="1" dirty="0">
                <a:solidFill>
                  <a:schemeClr val="accent6">
                    <a:lumMod val="50000"/>
                  </a:schemeClr>
                </a:solidFill>
                <a:latin typeface="Georgia" panose="02040502050405020303" pitchFamily="18" charset="0"/>
                <a:cs typeface="Times New Roman" panose="02020603050405020304" pitchFamily="18" charset="0"/>
              </a:rPr>
              <a:t>Normetanephrine</a:t>
            </a:r>
          </a:p>
          <a:p>
            <a:pPr algn="ctr"/>
            <a:r>
              <a:rPr lang="en-US" b="1" dirty="0">
                <a:solidFill>
                  <a:schemeClr val="accent6">
                    <a:lumMod val="50000"/>
                  </a:schemeClr>
                </a:solidFill>
                <a:latin typeface="Georgia" panose="02040502050405020303" pitchFamily="18" charset="0"/>
                <a:cs typeface="Times New Roman" panose="02020603050405020304" pitchFamily="18" charset="0"/>
              </a:rPr>
              <a:t>(NMN)</a:t>
            </a:r>
          </a:p>
        </p:txBody>
      </p:sp>
      <p:sp>
        <p:nvSpPr>
          <p:cNvPr id="27" name="TextBox 26">
            <a:extLst>
              <a:ext uri="{FF2B5EF4-FFF2-40B4-BE49-F238E27FC236}">
                <a16:creationId xmlns:a16="http://schemas.microsoft.com/office/drawing/2014/main" id="{3A7D7914-7E8A-85D6-3476-A28DDF708CF4}"/>
              </a:ext>
            </a:extLst>
          </p:cNvPr>
          <p:cNvSpPr txBox="1"/>
          <p:nvPr/>
        </p:nvSpPr>
        <p:spPr>
          <a:xfrm>
            <a:off x="6294120" y="2949652"/>
            <a:ext cx="822960" cy="400110"/>
          </a:xfrm>
          <a:prstGeom prst="rect">
            <a:avLst/>
          </a:prstGeom>
          <a:noFill/>
        </p:spPr>
        <p:txBody>
          <a:bodyPr wrap="square" rtlCol="0">
            <a:spAutoFit/>
          </a:bodyPr>
          <a:lstStyle/>
          <a:p>
            <a:r>
              <a:rPr lang="en-US" sz="2000" b="1" dirty="0">
                <a:solidFill>
                  <a:srgbClr val="FF0000"/>
                </a:solidFill>
              </a:rPr>
              <a:t>COMT</a:t>
            </a:r>
          </a:p>
        </p:txBody>
      </p:sp>
      <p:sp>
        <p:nvSpPr>
          <p:cNvPr id="28" name="TextBox 27">
            <a:extLst>
              <a:ext uri="{FF2B5EF4-FFF2-40B4-BE49-F238E27FC236}">
                <a16:creationId xmlns:a16="http://schemas.microsoft.com/office/drawing/2014/main" id="{1912B9D0-E88C-D44E-9514-05C2A8E1C7F1}"/>
              </a:ext>
            </a:extLst>
          </p:cNvPr>
          <p:cNvSpPr txBox="1"/>
          <p:nvPr/>
        </p:nvSpPr>
        <p:spPr>
          <a:xfrm>
            <a:off x="8061960" y="3129496"/>
            <a:ext cx="822960" cy="400110"/>
          </a:xfrm>
          <a:prstGeom prst="rect">
            <a:avLst/>
          </a:prstGeom>
          <a:noFill/>
        </p:spPr>
        <p:txBody>
          <a:bodyPr wrap="square" rtlCol="0">
            <a:spAutoFit/>
          </a:bodyPr>
          <a:lstStyle/>
          <a:p>
            <a:r>
              <a:rPr lang="en-US" sz="2000" b="1" dirty="0">
                <a:solidFill>
                  <a:srgbClr val="FF0000"/>
                </a:solidFill>
              </a:rPr>
              <a:t>COMT</a:t>
            </a:r>
          </a:p>
        </p:txBody>
      </p:sp>
      <p:sp>
        <p:nvSpPr>
          <p:cNvPr id="30" name="TextBox 29">
            <a:extLst>
              <a:ext uri="{FF2B5EF4-FFF2-40B4-BE49-F238E27FC236}">
                <a16:creationId xmlns:a16="http://schemas.microsoft.com/office/drawing/2014/main" id="{D4F5C7BF-FF9C-3894-3C7D-160276BD79F8}"/>
              </a:ext>
            </a:extLst>
          </p:cNvPr>
          <p:cNvSpPr txBox="1"/>
          <p:nvPr/>
        </p:nvSpPr>
        <p:spPr>
          <a:xfrm>
            <a:off x="4968240" y="4519610"/>
            <a:ext cx="2651760" cy="923330"/>
          </a:xfrm>
          <a:prstGeom prst="rect">
            <a:avLst/>
          </a:prstGeom>
          <a:noFill/>
        </p:spPr>
        <p:txBody>
          <a:bodyPr wrap="square" rtlCol="0">
            <a:spAutoFit/>
          </a:bodyPr>
          <a:lstStyle/>
          <a:p>
            <a:pPr algn="ctr"/>
            <a:r>
              <a:rPr lang="en-US" dirty="0">
                <a:latin typeface="Georgia" panose="02040502050405020303" pitchFamily="18" charset="0"/>
                <a:cs typeface="Times New Roman" panose="02020603050405020304" pitchFamily="18" charset="0"/>
              </a:rPr>
              <a:t>Methoxy-hydroxy-phenyl-glycol</a:t>
            </a:r>
          </a:p>
          <a:p>
            <a:pPr algn="ctr"/>
            <a:r>
              <a:rPr lang="en-US" dirty="0">
                <a:latin typeface="Georgia" panose="02040502050405020303" pitchFamily="18" charset="0"/>
                <a:cs typeface="Times New Roman" panose="02020603050405020304" pitchFamily="18" charset="0"/>
              </a:rPr>
              <a:t>(MHPG)</a:t>
            </a:r>
          </a:p>
        </p:txBody>
      </p:sp>
      <p:cxnSp>
        <p:nvCxnSpPr>
          <p:cNvPr id="32" name="Straight Arrow Connector 31">
            <a:extLst>
              <a:ext uri="{FF2B5EF4-FFF2-40B4-BE49-F238E27FC236}">
                <a16:creationId xmlns:a16="http://schemas.microsoft.com/office/drawing/2014/main" id="{D372FDEF-24E7-1C08-3AE7-AB2348EA9DFD}"/>
              </a:ext>
            </a:extLst>
          </p:cNvPr>
          <p:cNvCxnSpPr>
            <a:cxnSpLocks/>
            <a:stCxn id="15" idx="2"/>
          </p:cNvCxnSpPr>
          <p:nvPr/>
        </p:nvCxnSpPr>
        <p:spPr>
          <a:xfrm>
            <a:off x="3878580" y="4466960"/>
            <a:ext cx="1436370" cy="37995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F772B451-E1B8-D562-9FF4-3ED9A9F36ED4}"/>
              </a:ext>
            </a:extLst>
          </p:cNvPr>
          <p:cNvCxnSpPr>
            <a:cxnSpLocks/>
          </p:cNvCxnSpPr>
          <p:nvPr/>
        </p:nvCxnSpPr>
        <p:spPr>
          <a:xfrm>
            <a:off x="6294120" y="4081495"/>
            <a:ext cx="0" cy="5143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9" name="TextBox 38">
            <a:extLst>
              <a:ext uri="{FF2B5EF4-FFF2-40B4-BE49-F238E27FC236}">
                <a16:creationId xmlns:a16="http://schemas.microsoft.com/office/drawing/2014/main" id="{2CACDDF4-2FD2-61D7-02AA-0A21EE63D263}"/>
              </a:ext>
            </a:extLst>
          </p:cNvPr>
          <p:cNvSpPr txBox="1"/>
          <p:nvPr/>
        </p:nvSpPr>
        <p:spPr>
          <a:xfrm>
            <a:off x="6286501" y="4018625"/>
            <a:ext cx="1234438" cy="400110"/>
          </a:xfrm>
          <a:prstGeom prst="rect">
            <a:avLst/>
          </a:prstGeom>
          <a:noFill/>
        </p:spPr>
        <p:txBody>
          <a:bodyPr wrap="square" rtlCol="0">
            <a:spAutoFit/>
          </a:bodyPr>
          <a:lstStyle/>
          <a:p>
            <a:r>
              <a:rPr lang="en-US" sz="2000" b="1" dirty="0">
                <a:solidFill>
                  <a:srgbClr val="FF0000"/>
                </a:solidFill>
              </a:rPr>
              <a:t>MAO, AR</a:t>
            </a:r>
          </a:p>
        </p:txBody>
      </p:sp>
      <p:sp>
        <p:nvSpPr>
          <p:cNvPr id="40" name="TextBox 39">
            <a:extLst>
              <a:ext uri="{FF2B5EF4-FFF2-40B4-BE49-F238E27FC236}">
                <a16:creationId xmlns:a16="http://schemas.microsoft.com/office/drawing/2014/main" id="{DB45266C-DCD8-17F6-A486-25220B72A3E6}"/>
              </a:ext>
            </a:extLst>
          </p:cNvPr>
          <p:cNvSpPr txBox="1"/>
          <p:nvPr/>
        </p:nvSpPr>
        <p:spPr>
          <a:xfrm>
            <a:off x="3773805" y="4595810"/>
            <a:ext cx="822960" cy="400110"/>
          </a:xfrm>
          <a:prstGeom prst="rect">
            <a:avLst/>
          </a:prstGeom>
          <a:noFill/>
        </p:spPr>
        <p:txBody>
          <a:bodyPr wrap="square" rtlCol="0">
            <a:spAutoFit/>
          </a:bodyPr>
          <a:lstStyle/>
          <a:p>
            <a:r>
              <a:rPr lang="en-US" sz="2000" b="1" dirty="0">
                <a:solidFill>
                  <a:srgbClr val="FF0000"/>
                </a:solidFill>
              </a:rPr>
              <a:t>COMT</a:t>
            </a:r>
          </a:p>
        </p:txBody>
      </p:sp>
      <p:sp>
        <p:nvSpPr>
          <p:cNvPr id="41" name="TextBox 40">
            <a:extLst>
              <a:ext uri="{FF2B5EF4-FFF2-40B4-BE49-F238E27FC236}">
                <a16:creationId xmlns:a16="http://schemas.microsoft.com/office/drawing/2014/main" id="{CC6BC1AF-D1D2-6270-CB6C-66DCB0529EC1}"/>
              </a:ext>
            </a:extLst>
          </p:cNvPr>
          <p:cNvSpPr txBox="1"/>
          <p:nvPr/>
        </p:nvSpPr>
        <p:spPr>
          <a:xfrm>
            <a:off x="4968241" y="5822898"/>
            <a:ext cx="2651760" cy="646331"/>
          </a:xfrm>
          <a:prstGeom prst="rect">
            <a:avLst/>
          </a:prstGeom>
          <a:noFill/>
        </p:spPr>
        <p:txBody>
          <a:bodyPr wrap="square" rtlCol="0">
            <a:spAutoFit/>
          </a:bodyPr>
          <a:lstStyle/>
          <a:p>
            <a:pPr algn="ctr"/>
            <a:r>
              <a:rPr lang="en-US" dirty="0">
                <a:latin typeface="Georgia" panose="02040502050405020303" pitchFamily="18" charset="0"/>
                <a:cs typeface="Times New Roman" panose="02020603050405020304" pitchFamily="18" charset="0"/>
              </a:rPr>
              <a:t>Vanillylmandelic acid</a:t>
            </a:r>
          </a:p>
          <a:p>
            <a:pPr algn="ctr"/>
            <a:r>
              <a:rPr lang="en-US" dirty="0">
                <a:latin typeface="Georgia" panose="02040502050405020303" pitchFamily="18" charset="0"/>
                <a:cs typeface="Times New Roman" panose="02020603050405020304" pitchFamily="18" charset="0"/>
              </a:rPr>
              <a:t>(VMA)</a:t>
            </a:r>
          </a:p>
        </p:txBody>
      </p:sp>
      <p:cxnSp>
        <p:nvCxnSpPr>
          <p:cNvPr id="43" name="Straight Arrow Connector 42">
            <a:extLst>
              <a:ext uri="{FF2B5EF4-FFF2-40B4-BE49-F238E27FC236}">
                <a16:creationId xmlns:a16="http://schemas.microsoft.com/office/drawing/2014/main" id="{49B5A11C-64E8-7800-5755-E2F0327B9B1F}"/>
              </a:ext>
            </a:extLst>
          </p:cNvPr>
          <p:cNvCxnSpPr>
            <a:cxnSpLocks/>
          </p:cNvCxnSpPr>
          <p:nvPr/>
        </p:nvCxnSpPr>
        <p:spPr>
          <a:xfrm>
            <a:off x="6294120" y="5397219"/>
            <a:ext cx="0"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68650F8E-673A-86D9-C0B0-497ED7F7FCB7}"/>
              </a:ext>
            </a:extLst>
          </p:cNvPr>
          <p:cNvSpPr txBox="1"/>
          <p:nvPr/>
        </p:nvSpPr>
        <p:spPr>
          <a:xfrm>
            <a:off x="6332222" y="5392931"/>
            <a:ext cx="1234438" cy="400110"/>
          </a:xfrm>
          <a:prstGeom prst="rect">
            <a:avLst/>
          </a:prstGeom>
          <a:noFill/>
        </p:spPr>
        <p:txBody>
          <a:bodyPr wrap="square" rtlCol="0">
            <a:spAutoFit/>
          </a:bodyPr>
          <a:lstStyle/>
          <a:p>
            <a:r>
              <a:rPr lang="en-US" sz="2000" b="1" dirty="0">
                <a:solidFill>
                  <a:srgbClr val="FF0000"/>
                </a:solidFill>
              </a:rPr>
              <a:t>ADH, AD</a:t>
            </a:r>
          </a:p>
        </p:txBody>
      </p:sp>
      <p:sp>
        <p:nvSpPr>
          <p:cNvPr id="45" name="TextBox 44">
            <a:extLst>
              <a:ext uri="{FF2B5EF4-FFF2-40B4-BE49-F238E27FC236}">
                <a16:creationId xmlns:a16="http://schemas.microsoft.com/office/drawing/2014/main" id="{E8E31377-F0E0-341B-4095-AF1093102448}"/>
              </a:ext>
            </a:extLst>
          </p:cNvPr>
          <p:cNvSpPr txBox="1"/>
          <p:nvPr/>
        </p:nvSpPr>
        <p:spPr>
          <a:xfrm>
            <a:off x="8389620" y="5807921"/>
            <a:ext cx="2651760" cy="461665"/>
          </a:xfrm>
          <a:prstGeom prst="rect">
            <a:avLst/>
          </a:prstGeom>
          <a:noFill/>
        </p:spPr>
        <p:txBody>
          <a:bodyPr wrap="square" rtlCol="0">
            <a:spAutoFit/>
          </a:bodyPr>
          <a:lstStyle/>
          <a:p>
            <a:pPr algn="ctr"/>
            <a:r>
              <a:rPr lang="en-US" sz="2400" dirty="0">
                <a:latin typeface="Georgia" panose="02040502050405020303" pitchFamily="18" charset="0"/>
                <a:cs typeface="Times New Roman" panose="02020603050405020304" pitchFamily="18" charset="0"/>
              </a:rPr>
              <a:t>Urinary Excretion</a:t>
            </a:r>
          </a:p>
        </p:txBody>
      </p:sp>
      <p:cxnSp>
        <p:nvCxnSpPr>
          <p:cNvPr id="47" name="Straight Arrow Connector 46">
            <a:extLst>
              <a:ext uri="{FF2B5EF4-FFF2-40B4-BE49-F238E27FC236}">
                <a16:creationId xmlns:a16="http://schemas.microsoft.com/office/drawing/2014/main" id="{F40B196D-E456-BB0D-D04C-98FB355D3835}"/>
              </a:ext>
            </a:extLst>
          </p:cNvPr>
          <p:cNvCxnSpPr>
            <a:cxnSpLocks/>
          </p:cNvCxnSpPr>
          <p:nvPr/>
        </p:nvCxnSpPr>
        <p:spPr>
          <a:xfrm flipV="1">
            <a:off x="7543801" y="6069863"/>
            <a:ext cx="769619"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7FF1DB15-180D-B5FD-B16A-F2356831A896}"/>
              </a:ext>
            </a:extLst>
          </p:cNvPr>
          <p:cNvCxnSpPr>
            <a:cxnSpLocks/>
            <a:endCxn id="50" idx="1"/>
          </p:cNvCxnSpPr>
          <p:nvPr/>
        </p:nvCxnSpPr>
        <p:spPr>
          <a:xfrm flipV="1">
            <a:off x="7376160" y="3889561"/>
            <a:ext cx="1737360" cy="17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0" name="TextBox 49">
            <a:extLst>
              <a:ext uri="{FF2B5EF4-FFF2-40B4-BE49-F238E27FC236}">
                <a16:creationId xmlns:a16="http://schemas.microsoft.com/office/drawing/2014/main" id="{A4E42C02-1233-7223-E18D-B2DF365B094B}"/>
              </a:ext>
            </a:extLst>
          </p:cNvPr>
          <p:cNvSpPr txBox="1"/>
          <p:nvPr/>
        </p:nvSpPr>
        <p:spPr>
          <a:xfrm>
            <a:off x="9113520" y="3706681"/>
            <a:ext cx="1554480" cy="365760"/>
          </a:xfrm>
          <a:prstGeom prst="rect">
            <a:avLst/>
          </a:prstGeom>
          <a:noFill/>
        </p:spPr>
        <p:txBody>
          <a:bodyPr wrap="square" rtlCol="0">
            <a:spAutoFit/>
          </a:bodyPr>
          <a:lstStyle/>
          <a:p>
            <a:pPr algn="ctr"/>
            <a:r>
              <a:rPr lang="en-US" b="1" dirty="0">
                <a:solidFill>
                  <a:schemeClr val="accent6">
                    <a:lumMod val="50000"/>
                  </a:schemeClr>
                </a:solidFill>
                <a:latin typeface="Georgia" panose="02040502050405020303" pitchFamily="18" charset="0"/>
                <a:cs typeface="Times New Roman" panose="02020603050405020304" pitchFamily="18" charset="0"/>
              </a:rPr>
              <a:t>NMN-SO4</a:t>
            </a:r>
          </a:p>
        </p:txBody>
      </p:sp>
      <p:sp>
        <p:nvSpPr>
          <p:cNvPr id="52" name="TextBox 51">
            <a:extLst>
              <a:ext uri="{FF2B5EF4-FFF2-40B4-BE49-F238E27FC236}">
                <a16:creationId xmlns:a16="http://schemas.microsoft.com/office/drawing/2014/main" id="{758CC85E-331C-BEF3-52B4-FF5A1B4A1AB3}"/>
              </a:ext>
            </a:extLst>
          </p:cNvPr>
          <p:cNvSpPr txBox="1"/>
          <p:nvPr/>
        </p:nvSpPr>
        <p:spPr>
          <a:xfrm>
            <a:off x="7711442" y="3852113"/>
            <a:ext cx="1234438" cy="400110"/>
          </a:xfrm>
          <a:prstGeom prst="rect">
            <a:avLst/>
          </a:prstGeom>
          <a:noFill/>
        </p:spPr>
        <p:txBody>
          <a:bodyPr wrap="square" rtlCol="0">
            <a:spAutoFit/>
          </a:bodyPr>
          <a:lstStyle/>
          <a:p>
            <a:r>
              <a:rPr lang="en-US" sz="2000" b="1" dirty="0">
                <a:solidFill>
                  <a:srgbClr val="FF0000"/>
                </a:solidFill>
              </a:rPr>
              <a:t>SULT1A3</a:t>
            </a:r>
          </a:p>
        </p:txBody>
      </p:sp>
      <p:cxnSp>
        <p:nvCxnSpPr>
          <p:cNvPr id="54" name="Straight Arrow Connector 53">
            <a:extLst>
              <a:ext uri="{FF2B5EF4-FFF2-40B4-BE49-F238E27FC236}">
                <a16:creationId xmlns:a16="http://schemas.microsoft.com/office/drawing/2014/main" id="{20ED55F2-6BF2-2FB5-22A2-5204C6F6D614}"/>
              </a:ext>
            </a:extLst>
          </p:cNvPr>
          <p:cNvCxnSpPr>
            <a:cxnSpLocks/>
          </p:cNvCxnSpPr>
          <p:nvPr/>
        </p:nvCxnSpPr>
        <p:spPr>
          <a:xfrm>
            <a:off x="9814560" y="4076013"/>
            <a:ext cx="0" cy="17468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7339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3" grpId="0"/>
      <p:bldP spid="15" grpId="0"/>
      <p:bldP spid="25" grpId="0"/>
      <p:bldP spid="27" grpId="0"/>
      <p:bldP spid="28" grpId="0"/>
      <p:bldP spid="30" grpId="0"/>
      <p:bldP spid="39" grpId="0"/>
      <p:bldP spid="40" grpId="0"/>
      <p:bldP spid="41" grpId="0"/>
      <p:bldP spid="44" grpId="0"/>
      <p:bldP spid="45" grpId="0"/>
      <p:bldP spid="50"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C494D7-0E52-ED4A-D4A8-373B819A23F8}"/>
              </a:ext>
            </a:extLst>
          </p:cNvPr>
          <p:cNvSpPr txBox="1"/>
          <p:nvPr/>
        </p:nvSpPr>
        <p:spPr>
          <a:xfrm>
            <a:off x="1752600" y="1090970"/>
            <a:ext cx="1645920" cy="400110"/>
          </a:xfrm>
          <a:prstGeom prst="rect">
            <a:avLst/>
          </a:prstGeom>
          <a:noFill/>
        </p:spPr>
        <p:txBody>
          <a:bodyPr wrap="square" rtlCol="0">
            <a:spAutoFit/>
          </a:bodyPr>
          <a:lstStyle/>
          <a:p>
            <a:r>
              <a:rPr lang="en-US" sz="2000" dirty="0">
                <a:latin typeface="Georgia" panose="02040502050405020303" pitchFamily="18" charset="0"/>
              </a:rPr>
              <a:t>Dopamine</a:t>
            </a:r>
          </a:p>
        </p:txBody>
      </p:sp>
      <p:sp>
        <p:nvSpPr>
          <p:cNvPr id="8" name="Arrow: Right 7">
            <a:extLst>
              <a:ext uri="{FF2B5EF4-FFF2-40B4-BE49-F238E27FC236}">
                <a16:creationId xmlns:a16="http://schemas.microsoft.com/office/drawing/2014/main" id="{5C112189-2C4D-9375-B06D-D6EA548594CD}"/>
              </a:ext>
            </a:extLst>
          </p:cNvPr>
          <p:cNvSpPr/>
          <p:nvPr/>
        </p:nvSpPr>
        <p:spPr>
          <a:xfrm>
            <a:off x="7208520" y="1276080"/>
            <a:ext cx="1737360" cy="182880"/>
          </a:xfrm>
          <a:prstGeom prst="rightArrow">
            <a:avLst>
              <a:gd name="adj1" fmla="val 50000"/>
              <a:gd name="adj2" fmla="val 95848"/>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394C27-C136-EBDF-0625-24CE1A7461AF}"/>
              </a:ext>
            </a:extLst>
          </p:cNvPr>
          <p:cNvSpPr txBox="1"/>
          <p:nvPr/>
        </p:nvSpPr>
        <p:spPr>
          <a:xfrm>
            <a:off x="8915400" y="1128147"/>
            <a:ext cx="1920240" cy="400110"/>
          </a:xfrm>
          <a:prstGeom prst="rect">
            <a:avLst/>
          </a:prstGeom>
          <a:noFill/>
        </p:spPr>
        <p:txBody>
          <a:bodyPr wrap="square" rtlCol="0">
            <a:spAutoFit/>
          </a:bodyPr>
          <a:lstStyle/>
          <a:p>
            <a:r>
              <a:rPr lang="en-US" sz="2000" dirty="0">
                <a:latin typeface="Georgia" panose="02040502050405020303" pitchFamily="18" charset="0"/>
              </a:rPr>
              <a:t>Epinephrine</a:t>
            </a:r>
          </a:p>
        </p:txBody>
      </p:sp>
      <p:sp>
        <p:nvSpPr>
          <p:cNvPr id="10" name="TextBox 9">
            <a:extLst>
              <a:ext uri="{FF2B5EF4-FFF2-40B4-BE49-F238E27FC236}">
                <a16:creationId xmlns:a16="http://schemas.microsoft.com/office/drawing/2014/main" id="{0A22D4E2-AB91-313D-136C-F4216CAB13AA}"/>
              </a:ext>
            </a:extLst>
          </p:cNvPr>
          <p:cNvSpPr txBox="1"/>
          <p:nvPr/>
        </p:nvSpPr>
        <p:spPr>
          <a:xfrm>
            <a:off x="5044440" y="1128147"/>
            <a:ext cx="2377440" cy="400110"/>
          </a:xfrm>
          <a:prstGeom prst="rect">
            <a:avLst/>
          </a:prstGeom>
          <a:noFill/>
        </p:spPr>
        <p:txBody>
          <a:bodyPr wrap="square" rtlCol="0">
            <a:spAutoFit/>
          </a:bodyPr>
          <a:lstStyle/>
          <a:p>
            <a:r>
              <a:rPr lang="en-US" sz="2000" dirty="0">
                <a:latin typeface="Georgia" panose="02040502050405020303" pitchFamily="18" charset="0"/>
              </a:rPr>
              <a:t>Norepinephrine</a:t>
            </a:r>
          </a:p>
        </p:txBody>
      </p:sp>
      <p:sp>
        <p:nvSpPr>
          <p:cNvPr id="11" name="Arrow: Right 10">
            <a:extLst>
              <a:ext uri="{FF2B5EF4-FFF2-40B4-BE49-F238E27FC236}">
                <a16:creationId xmlns:a16="http://schemas.microsoft.com/office/drawing/2014/main" id="{2992367C-EFB6-4FFB-2D92-55C334823AC5}"/>
              </a:ext>
            </a:extLst>
          </p:cNvPr>
          <p:cNvSpPr/>
          <p:nvPr/>
        </p:nvSpPr>
        <p:spPr>
          <a:xfrm>
            <a:off x="3322320" y="1260840"/>
            <a:ext cx="1554480" cy="182880"/>
          </a:xfrm>
          <a:prstGeom prst="rightArrow">
            <a:avLst>
              <a:gd name="adj1" fmla="val 50000"/>
              <a:gd name="adj2" fmla="val 75220"/>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AD9F0FC-271F-4DA2-F5EF-AC69B0F4F86B}"/>
              </a:ext>
            </a:extLst>
          </p:cNvPr>
          <p:cNvSpPr txBox="1"/>
          <p:nvPr/>
        </p:nvSpPr>
        <p:spPr>
          <a:xfrm>
            <a:off x="5379720" y="2101868"/>
            <a:ext cx="1828800" cy="707886"/>
          </a:xfrm>
          <a:prstGeom prst="rect">
            <a:avLst/>
          </a:prstGeom>
          <a:noFill/>
          <a:ln>
            <a:solidFill>
              <a:schemeClr val="tx1"/>
            </a:solidFill>
          </a:ln>
        </p:spPr>
        <p:txBody>
          <a:bodyPr wrap="square" rtlCol="0">
            <a:spAutoFit/>
          </a:bodyPr>
          <a:lstStyle/>
          <a:p>
            <a:pPr algn="ctr"/>
            <a:r>
              <a:rPr lang="en-US" sz="2000" dirty="0" err="1">
                <a:solidFill>
                  <a:srgbClr val="00B050"/>
                </a:solidFill>
              </a:rPr>
              <a:t>Extraneuronal</a:t>
            </a:r>
            <a:endParaRPr lang="en-US" sz="2000" dirty="0">
              <a:solidFill>
                <a:srgbClr val="00B050"/>
              </a:solidFill>
            </a:endParaRPr>
          </a:p>
          <a:p>
            <a:pPr algn="ctr"/>
            <a:r>
              <a:rPr lang="en-US" sz="2000" dirty="0">
                <a:solidFill>
                  <a:srgbClr val="00B050"/>
                </a:solidFill>
              </a:rPr>
              <a:t>tissues</a:t>
            </a:r>
          </a:p>
        </p:txBody>
      </p:sp>
      <p:sp>
        <p:nvSpPr>
          <p:cNvPr id="3" name="TextBox 2">
            <a:extLst>
              <a:ext uri="{FF2B5EF4-FFF2-40B4-BE49-F238E27FC236}">
                <a16:creationId xmlns:a16="http://schemas.microsoft.com/office/drawing/2014/main" id="{D739A1D9-541C-56E4-1831-C59E292CA0E8}"/>
              </a:ext>
            </a:extLst>
          </p:cNvPr>
          <p:cNvSpPr txBox="1"/>
          <p:nvPr/>
        </p:nvSpPr>
        <p:spPr>
          <a:xfrm>
            <a:off x="8061960" y="2101868"/>
            <a:ext cx="2194560" cy="731520"/>
          </a:xfrm>
          <a:prstGeom prst="rect">
            <a:avLst/>
          </a:prstGeom>
          <a:noFill/>
          <a:ln>
            <a:solidFill>
              <a:schemeClr val="tx1"/>
            </a:solidFill>
          </a:ln>
        </p:spPr>
        <p:txBody>
          <a:bodyPr wrap="square" rtlCol="0">
            <a:spAutoFit/>
          </a:bodyPr>
          <a:lstStyle/>
          <a:p>
            <a:pPr algn="ctr"/>
            <a:r>
              <a:rPr lang="en-US" sz="2000" dirty="0">
                <a:solidFill>
                  <a:srgbClr val="00B050"/>
                </a:solidFill>
              </a:rPr>
              <a:t>Adrenal Chromaffin cells</a:t>
            </a:r>
          </a:p>
        </p:txBody>
      </p:sp>
      <p:cxnSp>
        <p:nvCxnSpPr>
          <p:cNvPr id="14" name="Straight Connector 13">
            <a:extLst>
              <a:ext uri="{FF2B5EF4-FFF2-40B4-BE49-F238E27FC236}">
                <a16:creationId xmlns:a16="http://schemas.microsoft.com/office/drawing/2014/main" id="{854064E4-F23F-D2AB-4A43-E60F0F8EA412}"/>
              </a:ext>
            </a:extLst>
          </p:cNvPr>
          <p:cNvCxnSpPr>
            <a:cxnSpLocks/>
            <a:endCxn id="2" idx="0"/>
          </p:cNvCxnSpPr>
          <p:nvPr/>
        </p:nvCxnSpPr>
        <p:spPr>
          <a:xfrm flipH="1">
            <a:off x="6294120" y="1491080"/>
            <a:ext cx="3230880" cy="610788"/>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AD951B9A-FA03-4F92-C471-90E1662A9572}"/>
              </a:ext>
            </a:extLst>
          </p:cNvPr>
          <p:cNvCxnSpPr>
            <a:cxnSpLocks/>
            <a:stCxn id="9" idx="2"/>
            <a:endCxn id="3" idx="0"/>
          </p:cNvCxnSpPr>
          <p:nvPr/>
        </p:nvCxnSpPr>
        <p:spPr>
          <a:xfrm flipH="1">
            <a:off x="9159240" y="1528257"/>
            <a:ext cx="716280" cy="573611"/>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D34E6241-406D-477E-64E5-A837FD574F2D}"/>
              </a:ext>
            </a:extLst>
          </p:cNvPr>
          <p:cNvCxnSpPr/>
          <p:nvPr/>
        </p:nvCxnSpPr>
        <p:spPr>
          <a:xfrm>
            <a:off x="6294120" y="2809754"/>
            <a:ext cx="0" cy="7862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7C4D8FED-A997-5AFF-D22D-D3AE07F455EB}"/>
              </a:ext>
            </a:extLst>
          </p:cNvPr>
          <p:cNvCxnSpPr>
            <a:cxnSpLocks/>
          </p:cNvCxnSpPr>
          <p:nvPr/>
        </p:nvCxnSpPr>
        <p:spPr>
          <a:xfrm flipH="1">
            <a:off x="6720840" y="2842702"/>
            <a:ext cx="2468880" cy="6686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F5E07B06-C43E-3249-2C36-B752A7C0D150}"/>
              </a:ext>
            </a:extLst>
          </p:cNvPr>
          <p:cNvSpPr txBox="1"/>
          <p:nvPr/>
        </p:nvSpPr>
        <p:spPr>
          <a:xfrm>
            <a:off x="5135880" y="3511389"/>
            <a:ext cx="2377440" cy="646331"/>
          </a:xfrm>
          <a:prstGeom prst="rect">
            <a:avLst/>
          </a:prstGeom>
          <a:noFill/>
        </p:spPr>
        <p:txBody>
          <a:bodyPr wrap="square" rtlCol="0">
            <a:spAutoFit/>
          </a:bodyPr>
          <a:lstStyle/>
          <a:p>
            <a:pPr algn="ctr"/>
            <a:r>
              <a:rPr lang="en-US" b="1" dirty="0" err="1">
                <a:solidFill>
                  <a:schemeClr val="accent6">
                    <a:lumMod val="50000"/>
                  </a:schemeClr>
                </a:solidFill>
                <a:latin typeface="Georgia" panose="02040502050405020303" pitchFamily="18" charset="0"/>
                <a:cs typeface="Times New Roman" panose="02020603050405020304" pitchFamily="18" charset="0"/>
              </a:rPr>
              <a:t>Metanephrine</a:t>
            </a:r>
            <a:endParaRPr lang="en-US" b="1" dirty="0">
              <a:solidFill>
                <a:schemeClr val="accent6">
                  <a:lumMod val="50000"/>
                </a:schemeClr>
              </a:solidFill>
              <a:latin typeface="Georgia" panose="02040502050405020303" pitchFamily="18" charset="0"/>
              <a:cs typeface="Times New Roman" panose="02020603050405020304" pitchFamily="18" charset="0"/>
            </a:endParaRPr>
          </a:p>
          <a:p>
            <a:pPr algn="ctr"/>
            <a:r>
              <a:rPr lang="en-US" b="1" dirty="0">
                <a:solidFill>
                  <a:schemeClr val="accent6">
                    <a:lumMod val="50000"/>
                  </a:schemeClr>
                </a:solidFill>
                <a:latin typeface="Georgia" panose="02040502050405020303" pitchFamily="18" charset="0"/>
                <a:cs typeface="Times New Roman" panose="02020603050405020304" pitchFamily="18" charset="0"/>
              </a:rPr>
              <a:t>(NMN)</a:t>
            </a:r>
          </a:p>
        </p:txBody>
      </p:sp>
      <p:sp>
        <p:nvSpPr>
          <p:cNvPr id="27" name="TextBox 26">
            <a:extLst>
              <a:ext uri="{FF2B5EF4-FFF2-40B4-BE49-F238E27FC236}">
                <a16:creationId xmlns:a16="http://schemas.microsoft.com/office/drawing/2014/main" id="{3A7D7914-7E8A-85D6-3476-A28DDF708CF4}"/>
              </a:ext>
            </a:extLst>
          </p:cNvPr>
          <p:cNvSpPr txBox="1"/>
          <p:nvPr/>
        </p:nvSpPr>
        <p:spPr>
          <a:xfrm>
            <a:off x="6294120" y="2949652"/>
            <a:ext cx="822960" cy="400110"/>
          </a:xfrm>
          <a:prstGeom prst="rect">
            <a:avLst/>
          </a:prstGeom>
          <a:noFill/>
        </p:spPr>
        <p:txBody>
          <a:bodyPr wrap="square" rtlCol="0">
            <a:spAutoFit/>
          </a:bodyPr>
          <a:lstStyle/>
          <a:p>
            <a:r>
              <a:rPr lang="en-US" sz="2000" b="1" dirty="0">
                <a:solidFill>
                  <a:srgbClr val="FF0000"/>
                </a:solidFill>
              </a:rPr>
              <a:t>COMT</a:t>
            </a:r>
          </a:p>
        </p:txBody>
      </p:sp>
      <p:sp>
        <p:nvSpPr>
          <p:cNvPr id="28" name="TextBox 27">
            <a:extLst>
              <a:ext uri="{FF2B5EF4-FFF2-40B4-BE49-F238E27FC236}">
                <a16:creationId xmlns:a16="http://schemas.microsoft.com/office/drawing/2014/main" id="{1912B9D0-E88C-D44E-9514-05C2A8E1C7F1}"/>
              </a:ext>
            </a:extLst>
          </p:cNvPr>
          <p:cNvSpPr txBox="1"/>
          <p:nvPr/>
        </p:nvSpPr>
        <p:spPr>
          <a:xfrm>
            <a:off x="8061960" y="3129496"/>
            <a:ext cx="822960" cy="400110"/>
          </a:xfrm>
          <a:prstGeom prst="rect">
            <a:avLst/>
          </a:prstGeom>
          <a:noFill/>
        </p:spPr>
        <p:txBody>
          <a:bodyPr wrap="square" rtlCol="0">
            <a:spAutoFit/>
          </a:bodyPr>
          <a:lstStyle/>
          <a:p>
            <a:r>
              <a:rPr lang="en-US" sz="2000" b="1" dirty="0">
                <a:solidFill>
                  <a:srgbClr val="FF0000"/>
                </a:solidFill>
              </a:rPr>
              <a:t>COMT</a:t>
            </a:r>
          </a:p>
        </p:txBody>
      </p:sp>
      <p:sp>
        <p:nvSpPr>
          <p:cNvPr id="30" name="TextBox 29">
            <a:extLst>
              <a:ext uri="{FF2B5EF4-FFF2-40B4-BE49-F238E27FC236}">
                <a16:creationId xmlns:a16="http://schemas.microsoft.com/office/drawing/2014/main" id="{D4F5C7BF-FF9C-3894-3C7D-160276BD79F8}"/>
              </a:ext>
            </a:extLst>
          </p:cNvPr>
          <p:cNvSpPr txBox="1"/>
          <p:nvPr/>
        </p:nvSpPr>
        <p:spPr>
          <a:xfrm>
            <a:off x="4968240" y="4519610"/>
            <a:ext cx="2651760" cy="923330"/>
          </a:xfrm>
          <a:prstGeom prst="rect">
            <a:avLst/>
          </a:prstGeom>
          <a:noFill/>
        </p:spPr>
        <p:txBody>
          <a:bodyPr wrap="square" rtlCol="0">
            <a:spAutoFit/>
          </a:bodyPr>
          <a:lstStyle/>
          <a:p>
            <a:pPr algn="ctr"/>
            <a:r>
              <a:rPr lang="en-US" dirty="0">
                <a:latin typeface="Georgia" panose="02040502050405020303" pitchFamily="18" charset="0"/>
                <a:cs typeface="Times New Roman" panose="02020603050405020304" pitchFamily="18" charset="0"/>
              </a:rPr>
              <a:t>Methoxy-hydroxy-phenyl-glycol</a:t>
            </a:r>
          </a:p>
          <a:p>
            <a:pPr algn="ctr"/>
            <a:r>
              <a:rPr lang="en-US" dirty="0">
                <a:latin typeface="Georgia" panose="02040502050405020303" pitchFamily="18" charset="0"/>
                <a:cs typeface="Times New Roman" panose="02020603050405020304" pitchFamily="18" charset="0"/>
              </a:rPr>
              <a:t>(MHPG)</a:t>
            </a:r>
          </a:p>
        </p:txBody>
      </p:sp>
      <p:cxnSp>
        <p:nvCxnSpPr>
          <p:cNvPr id="34" name="Straight Arrow Connector 33">
            <a:extLst>
              <a:ext uri="{FF2B5EF4-FFF2-40B4-BE49-F238E27FC236}">
                <a16:creationId xmlns:a16="http://schemas.microsoft.com/office/drawing/2014/main" id="{F772B451-E1B8-D562-9FF4-3ED9A9F36ED4}"/>
              </a:ext>
            </a:extLst>
          </p:cNvPr>
          <p:cNvCxnSpPr>
            <a:cxnSpLocks/>
          </p:cNvCxnSpPr>
          <p:nvPr/>
        </p:nvCxnSpPr>
        <p:spPr>
          <a:xfrm>
            <a:off x="6294120" y="4081495"/>
            <a:ext cx="0" cy="5143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9" name="TextBox 38">
            <a:extLst>
              <a:ext uri="{FF2B5EF4-FFF2-40B4-BE49-F238E27FC236}">
                <a16:creationId xmlns:a16="http://schemas.microsoft.com/office/drawing/2014/main" id="{2CACDDF4-2FD2-61D7-02AA-0A21EE63D263}"/>
              </a:ext>
            </a:extLst>
          </p:cNvPr>
          <p:cNvSpPr txBox="1"/>
          <p:nvPr/>
        </p:nvSpPr>
        <p:spPr>
          <a:xfrm>
            <a:off x="6286501" y="4018625"/>
            <a:ext cx="1234438" cy="400110"/>
          </a:xfrm>
          <a:prstGeom prst="rect">
            <a:avLst/>
          </a:prstGeom>
          <a:noFill/>
        </p:spPr>
        <p:txBody>
          <a:bodyPr wrap="square" rtlCol="0">
            <a:spAutoFit/>
          </a:bodyPr>
          <a:lstStyle/>
          <a:p>
            <a:r>
              <a:rPr lang="en-US" sz="2000" b="1" dirty="0">
                <a:solidFill>
                  <a:srgbClr val="FF0000"/>
                </a:solidFill>
              </a:rPr>
              <a:t>MAO, AR</a:t>
            </a:r>
          </a:p>
        </p:txBody>
      </p:sp>
      <p:sp>
        <p:nvSpPr>
          <p:cNvPr id="41" name="TextBox 40">
            <a:extLst>
              <a:ext uri="{FF2B5EF4-FFF2-40B4-BE49-F238E27FC236}">
                <a16:creationId xmlns:a16="http://schemas.microsoft.com/office/drawing/2014/main" id="{CC6BC1AF-D1D2-6270-CB6C-66DCB0529EC1}"/>
              </a:ext>
            </a:extLst>
          </p:cNvPr>
          <p:cNvSpPr txBox="1"/>
          <p:nvPr/>
        </p:nvSpPr>
        <p:spPr>
          <a:xfrm>
            <a:off x="4968241" y="5822898"/>
            <a:ext cx="2651760" cy="646331"/>
          </a:xfrm>
          <a:prstGeom prst="rect">
            <a:avLst/>
          </a:prstGeom>
          <a:noFill/>
        </p:spPr>
        <p:txBody>
          <a:bodyPr wrap="square" rtlCol="0">
            <a:spAutoFit/>
          </a:bodyPr>
          <a:lstStyle/>
          <a:p>
            <a:pPr algn="ctr"/>
            <a:r>
              <a:rPr lang="en-US" dirty="0">
                <a:latin typeface="Georgia" panose="02040502050405020303" pitchFamily="18" charset="0"/>
                <a:cs typeface="Times New Roman" panose="02020603050405020304" pitchFamily="18" charset="0"/>
              </a:rPr>
              <a:t>Vanillylmandelic acid</a:t>
            </a:r>
          </a:p>
          <a:p>
            <a:pPr algn="ctr"/>
            <a:r>
              <a:rPr lang="en-US" dirty="0">
                <a:latin typeface="Georgia" panose="02040502050405020303" pitchFamily="18" charset="0"/>
                <a:cs typeface="Times New Roman" panose="02020603050405020304" pitchFamily="18" charset="0"/>
              </a:rPr>
              <a:t>(VMA)</a:t>
            </a:r>
          </a:p>
        </p:txBody>
      </p:sp>
      <p:cxnSp>
        <p:nvCxnSpPr>
          <p:cNvPr id="43" name="Straight Arrow Connector 42">
            <a:extLst>
              <a:ext uri="{FF2B5EF4-FFF2-40B4-BE49-F238E27FC236}">
                <a16:creationId xmlns:a16="http://schemas.microsoft.com/office/drawing/2014/main" id="{49B5A11C-64E8-7800-5755-E2F0327B9B1F}"/>
              </a:ext>
            </a:extLst>
          </p:cNvPr>
          <p:cNvCxnSpPr>
            <a:cxnSpLocks/>
          </p:cNvCxnSpPr>
          <p:nvPr/>
        </p:nvCxnSpPr>
        <p:spPr>
          <a:xfrm>
            <a:off x="6294120" y="5397219"/>
            <a:ext cx="0" cy="457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68650F8E-673A-86D9-C0B0-497ED7F7FCB7}"/>
              </a:ext>
            </a:extLst>
          </p:cNvPr>
          <p:cNvSpPr txBox="1"/>
          <p:nvPr/>
        </p:nvSpPr>
        <p:spPr>
          <a:xfrm>
            <a:off x="6332222" y="5392931"/>
            <a:ext cx="1234438" cy="400110"/>
          </a:xfrm>
          <a:prstGeom prst="rect">
            <a:avLst/>
          </a:prstGeom>
          <a:noFill/>
        </p:spPr>
        <p:txBody>
          <a:bodyPr wrap="square" rtlCol="0">
            <a:spAutoFit/>
          </a:bodyPr>
          <a:lstStyle/>
          <a:p>
            <a:r>
              <a:rPr lang="en-US" sz="2000" b="1" dirty="0">
                <a:solidFill>
                  <a:srgbClr val="FF0000"/>
                </a:solidFill>
              </a:rPr>
              <a:t>ADH, AD</a:t>
            </a:r>
          </a:p>
        </p:txBody>
      </p:sp>
      <p:sp>
        <p:nvSpPr>
          <p:cNvPr id="45" name="TextBox 44">
            <a:extLst>
              <a:ext uri="{FF2B5EF4-FFF2-40B4-BE49-F238E27FC236}">
                <a16:creationId xmlns:a16="http://schemas.microsoft.com/office/drawing/2014/main" id="{E8E31377-F0E0-341B-4095-AF1093102448}"/>
              </a:ext>
            </a:extLst>
          </p:cNvPr>
          <p:cNvSpPr txBox="1"/>
          <p:nvPr/>
        </p:nvSpPr>
        <p:spPr>
          <a:xfrm>
            <a:off x="8389620" y="5807921"/>
            <a:ext cx="2651760" cy="461665"/>
          </a:xfrm>
          <a:prstGeom prst="rect">
            <a:avLst/>
          </a:prstGeom>
          <a:noFill/>
        </p:spPr>
        <p:txBody>
          <a:bodyPr wrap="square" rtlCol="0">
            <a:spAutoFit/>
          </a:bodyPr>
          <a:lstStyle/>
          <a:p>
            <a:pPr algn="ctr"/>
            <a:r>
              <a:rPr lang="en-US" sz="2400" dirty="0">
                <a:latin typeface="Georgia" panose="02040502050405020303" pitchFamily="18" charset="0"/>
                <a:cs typeface="Times New Roman" panose="02020603050405020304" pitchFamily="18" charset="0"/>
              </a:rPr>
              <a:t>Urinary Excretion</a:t>
            </a:r>
          </a:p>
        </p:txBody>
      </p:sp>
      <p:cxnSp>
        <p:nvCxnSpPr>
          <p:cNvPr id="47" name="Straight Arrow Connector 46">
            <a:extLst>
              <a:ext uri="{FF2B5EF4-FFF2-40B4-BE49-F238E27FC236}">
                <a16:creationId xmlns:a16="http://schemas.microsoft.com/office/drawing/2014/main" id="{F40B196D-E456-BB0D-D04C-98FB355D3835}"/>
              </a:ext>
            </a:extLst>
          </p:cNvPr>
          <p:cNvCxnSpPr>
            <a:cxnSpLocks/>
          </p:cNvCxnSpPr>
          <p:nvPr/>
        </p:nvCxnSpPr>
        <p:spPr>
          <a:xfrm flipV="1">
            <a:off x="7543801" y="6069863"/>
            <a:ext cx="769619"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7FF1DB15-180D-B5FD-B16A-F2356831A896}"/>
              </a:ext>
            </a:extLst>
          </p:cNvPr>
          <p:cNvCxnSpPr>
            <a:cxnSpLocks/>
            <a:endCxn id="50" idx="1"/>
          </p:cNvCxnSpPr>
          <p:nvPr/>
        </p:nvCxnSpPr>
        <p:spPr>
          <a:xfrm flipV="1">
            <a:off x="7376160" y="3889561"/>
            <a:ext cx="1737360" cy="17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0" name="TextBox 49">
            <a:extLst>
              <a:ext uri="{FF2B5EF4-FFF2-40B4-BE49-F238E27FC236}">
                <a16:creationId xmlns:a16="http://schemas.microsoft.com/office/drawing/2014/main" id="{A4E42C02-1233-7223-E18D-B2DF365B094B}"/>
              </a:ext>
            </a:extLst>
          </p:cNvPr>
          <p:cNvSpPr txBox="1"/>
          <p:nvPr/>
        </p:nvSpPr>
        <p:spPr>
          <a:xfrm>
            <a:off x="9113520" y="3706681"/>
            <a:ext cx="1554480" cy="365760"/>
          </a:xfrm>
          <a:prstGeom prst="rect">
            <a:avLst/>
          </a:prstGeom>
          <a:noFill/>
        </p:spPr>
        <p:txBody>
          <a:bodyPr wrap="square" rtlCol="0">
            <a:spAutoFit/>
          </a:bodyPr>
          <a:lstStyle/>
          <a:p>
            <a:pPr algn="ctr"/>
            <a:r>
              <a:rPr lang="en-US" b="1" dirty="0">
                <a:solidFill>
                  <a:schemeClr val="accent6">
                    <a:lumMod val="50000"/>
                  </a:schemeClr>
                </a:solidFill>
                <a:latin typeface="Georgia" panose="02040502050405020303" pitchFamily="18" charset="0"/>
                <a:cs typeface="Times New Roman" panose="02020603050405020304" pitchFamily="18" charset="0"/>
              </a:rPr>
              <a:t>MN-SO4</a:t>
            </a:r>
          </a:p>
        </p:txBody>
      </p:sp>
      <p:sp>
        <p:nvSpPr>
          <p:cNvPr id="52" name="TextBox 51">
            <a:extLst>
              <a:ext uri="{FF2B5EF4-FFF2-40B4-BE49-F238E27FC236}">
                <a16:creationId xmlns:a16="http://schemas.microsoft.com/office/drawing/2014/main" id="{758CC85E-331C-BEF3-52B4-FF5A1B4A1AB3}"/>
              </a:ext>
            </a:extLst>
          </p:cNvPr>
          <p:cNvSpPr txBox="1"/>
          <p:nvPr/>
        </p:nvSpPr>
        <p:spPr>
          <a:xfrm>
            <a:off x="7711442" y="3852113"/>
            <a:ext cx="1234438" cy="400110"/>
          </a:xfrm>
          <a:prstGeom prst="rect">
            <a:avLst/>
          </a:prstGeom>
          <a:noFill/>
        </p:spPr>
        <p:txBody>
          <a:bodyPr wrap="square" rtlCol="0">
            <a:spAutoFit/>
          </a:bodyPr>
          <a:lstStyle/>
          <a:p>
            <a:r>
              <a:rPr lang="en-US" sz="2000" b="1" dirty="0">
                <a:solidFill>
                  <a:srgbClr val="FF0000"/>
                </a:solidFill>
              </a:rPr>
              <a:t>SULT1A3</a:t>
            </a:r>
          </a:p>
        </p:txBody>
      </p:sp>
      <p:cxnSp>
        <p:nvCxnSpPr>
          <p:cNvPr id="54" name="Straight Arrow Connector 53">
            <a:extLst>
              <a:ext uri="{FF2B5EF4-FFF2-40B4-BE49-F238E27FC236}">
                <a16:creationId xmlns:a16="http://schemas.microsoft.com/office/drawing/2014/main" id="{20ED55F2-6BF2-2FB5-22A2-5204C6F6D614}"/>
              </a:ext>
            </a:extLst>
          </p:cNvPr>
          <p:cNvCxnSpPr>
            <a:cxnSpLocks/>
          </p:cNvCxnSpPr>
          <p:nvPr/>
        </p:nvCxnSpPr>
        <p:spPr>
          <a:xfrm>
            <a:off x="9814560" y="4076013"/>
            <a:ext cx="0" cy="17468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6654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5" grpId="0"/>
      <p:bldP spid="27" grpId="0"/>
      <p:bldP spid="28" grpId="0"/>
      <p:bldP spid="30" grpId="0"/>
      <p:bldP spid="39" grpId="0"/>
      <p:bldP spid="41" grpId="0"/>
      <p:bldP spid="44" grpId="0"/>
      <p:bldP spid="45" grpId="0"/>
      <p:bldP spid="50"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0" y="800100"/>
            <a:ext cx="10108117" cy="594360"/>
          </a:xfrm>
          <a:solidFill>
            <a:srgbClr val="002060"/>
          </a:solidFill>
        </p:spPr>
        <p:txBody>
          <a:bodyPr>
            <a:normAutofit/>
          </a:bodyPr>
          <a:lstStyle/>
          <a:p>
            <a:r>
              <a:rPr lang="en-US" sz="2800" b="1" dirty="0">
                <a:solidFill>
                  <a:schemeClr val="bg1"/>
                </a:solidFill>
              </a:rPr>
              <a:t>Introduction</a:t>
            </a:r>
          </a:p>
        </p:txBody>
      </p:sp>
      <p:sp>
        <p:nvSpPr>
          <p:cNvPr id="3" name="Content Placeholder 2"/>
          <p:cNvSpPr>
            <a:spLocks noGrp="1"/>
          </p:cNvSpPr>
          <p:nvPr>
            <p:ph idx="1"/>
          </p:nvPr>
        </p:nvSpPr>
        <p:spPr>
          <a:xfrm>
            <a:off x="1154240" y="1587500"/>
            <a:ext cx="10108117" cy="4973320"/>
          </a:xfrm>
        </p:spPr>
        <p:txBody>
          <a:bodyPr>
            <a:noAutofit/>
          </a:bodyPr>
          <a:lstStyle/>
          <a:p>
            <a:pPr marL="342900" marR="0" lvl="0" indent="-342900" algn="just" fontAlgn="base">
              <a:lnSpc>
                <a:spcPct val="115000"/>
              </a:lnSpc>
              <a:spcBef>
                <a:spcPts val="0"/>
              </a:spcBef>
              <a:spcAft>
                <a:spcPts val="1800"/>
              </a:spcAft>
              <a:buSzPts val="1000"/>
              <a:buFont typeface="Symbol" panose="05050102010706020507" pitchFamily="18" charset="2"/>
              <a:buChar char=""/>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According to The Endocrine Society Clinical Practice Guidelines, initial biochemical testing for PPGLs should include measurements of plasma-free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metanephrines</a:t>
            </a:r>
            <a:r>
              <a:rPr lang="en-US" dirty="0">
                <a:effectLst/>
                <a:latin typeface="Times New Roman" panose="02020603050405020304" pitchFamily="18" charset="0"/>
                <a:ea typeface="Calibri" panose="020F0502020204030204" pitchFamily="34" charset="0"/>
                <a:cs typeface="Times New Roman" panose="02020603050405020304" pitchFamily="18" charset="0"/>
              </a:rPr>
              <a:t> or urinary fractionated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metanephrines</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along with plasma or urinary catecholamines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fontAlgn="base">
              <a:lnSpc>
                <a:spcPct val="115000"/>
              </a:lnSpc>
              <a:spcBef>
                <a:spcPts val="0"/>
              </a:spcBef>
              <a:spcAft>
                <a:spcPts val="1800"/>
              </a:spcAft>
              <a:buSzPts val="1000"/>
              <a:buFont typeface="Symbol" panose="05050102010706020507" pitchFamily="18" charset="2"/>
              <a:buChar char=""/>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majority of the dopamine found in urine are due to renal absorption and decarboxylation of circulating L-dopa. Hence additional catecholamine measurements can be useful for diagnosis of dopamine-producing tumors.</a:t>
            </a:r>
          </a:p>
          <a:p>
            <a:pPr marL="342900" marR="0" lvl="0" indent="-342900" algn="just" fontAlgn="base">
              <a:lnSpc>
                <a:spcPct val="115000"/>
              </a:lnSpc>
              <a:spcBef>
                <a:spcPts val="0"/>
              </a:spcBef>
              <a:spcAft>
                <a:spcPts val="1800"/>
              </a:spcAft>
              <a:buSzPts val="1000"/>
              <a:buFont typeface="Symbol" panose="05050102010706020507" pitchFamily="18" charset="2"/>
              <a:buChar char=""/>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Consequently, measurements of plasma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methoxytyramine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are superior to urinary dopamine for the detection of dopamine-producing tumors.</a:t>
            </a:r>
          </a:p>
        </p:txBody>
      </p:sp>
    </p:spTree>
    <p:extLst>
      <p:ext uri="{BB962C8B-B14F-4D97-AF65-F5344CB8AC3E}">
        <p14:creationId xmlns:p14="http://schemas.microsoft.com/office/powerpoint/2010/main" val="1889018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0" y="1611630"/>
            <a:ext cx="9080500" cy="1981200"/>
          </a:xfrm>
        </p:spPr>
        <p:txBody>
          <a:bodyPr>
            <a:noAutofit/>
          </a:bodyPr>
          <a:lstStyle/>
          <a:p>
            <a:pPr marL="0" indent="0" algn="just">
              <a:spcBef>
                <a:spcPts val="1800"/>
              </a:spcBef>
              <a:buNone/>
            </a:pPr>
            <a:r>
              <a:rPr lang="en-US" dirty="0">
                <a:latin typeface="Times New Roman" panose="02020603050405020304" pitchFamily="18" charset="0"/>
                <a:cs typeface="Times New Roman" panose="02020603050405020304" pitchFamily="18" charset="0"/>
              </a:rPr>
              <a:t>	I searched PubMed Central and </a:t>
            </a:r>
            <a:r>
              <a:rPr lang="en-US" dirty="0">
                <a:solidFill>
                  <a:schemeClr val="tx1"/>
                </a:solidFill>
                <a:latin typeface="Times New Roman" panose="02020603050405020304" pitchFamily="18" charset="0"/>
                <a:cs typeface="Times New Roman" panose="02020603050405020304" pitchFamily="18" charset="0"/>
              </a:rPr>
              <a:t>Scopus</a:t>
            </a:r>
            <a:r>
              <a:rPr lang="en-US" dirty="0">
                <a:latin typeface="Times New Roman" panose="02020603050405020304" pitchFamily="18" charset="0"/>
                <a:cs typeface="Times New Roman" panose="02020603050405020304" pitchFamily="18" charset="0"/>
              </a:rPr>
              <a:t>, for English language papers by using the keywords </a:t>
            </a:r>
          </a:p>
          <a:p>
            <a:pPr marL="0" indent="0" algn="just">
              <a:spcBef>
                <a:spcPts val="1800"/>
              </a:spcBef>
              <a:buNone/>
            </a:pPr>
            <a:r>
              <a:rPr lang="en-US" dirty="0">
                <a:latin typeface="Times New Roman" panose="02020603050405020304" pitchFamily="18" charset="0"/>
                <a:cs typeface="Times New Roman" panose="02020603050405020304" pitchFamily="18" charset="0"/>
              </a:rPr>
              <a:t>“</a:t>
            </a:r>
            <a:r>
              <a:rPr lang="en-US" dirty="0">
                <a:solidFill>
                  <a:srgbClr val="C00000"/>
                </a:solidFill>
                <a:latin typeface="Times New Roman" panose="02020603050405020304" pitchFamily="18" charset="0"/>
                <a:cs typeface="Times New Roman" panose="02020603050405020304" pitchFamily="18" charset="0"/>
              </a:rPr>
              <a:t>catecholamine-secreting Neuroendocrinal tumors</a:t>
            </a:r>
            <a:r>
              <a:rPr lang="en-US" dirty="0">
                <a:latin typeface="Times New Roman" panose="02020603050405020304" pitchFamily="18" charset="0"/>
                <a:cs typeface="Times New Roman" panose="02020603050405020304" pitchFamily="18" charset="0"/>
              </a:rPr>
              <a:t>”, </a:t>
            </a:r>
          </a:p>
          <a:p>
            <a:pPr marL="0" indent="0" algn="just">
              <a:spcBef>
                <a:spcPts val="1800"/>
              </a:spcBef>
              <a:buNone/>
            </a:pPr>
            <a:r>
              <a:rPr lang="en-US" dirty="0">
                <a:latin typeface="Times New Roman" panose="02020603050405020304" pitchFamily="18" charset="0"/>
                <a:cs typeface="Times New Roman" panose="02020603050405020304" pitchFamily="18" charset="0"/>
              </a:rPr>
              <a:t>“</a:t>
            </a:r>
            <a:r>
              <a:rPr lang="en-US" dirty="0">
                <a:solidFill>
                  <a:srgbClr val="C00000"/>
                </a:solidFill>
                <a:latin typeface="Times New Roman" panose="02020603050405020304" pitchFamily="18" charset="0"/>
                <a:cs typeface="Times New Roman" panose="02020603050405020304" pitchFamily="18" charset="0"/>
              </a:rPr>
              <a:t>Pheochromocytoma</a:t>
            </a:r>
            <a:r>
              <a:rPr lang="en-US" dirty="0">
                <a:latin typeface="Times New Roman" panose="02020603050405020304" pitchFamily="18" charset="0"/>
                <a:cs typeface="Times New Roman" panose="02020603050405020304" pitchFamily="18" charset="0"/>
              </a:rPr>
              <a:t>”, and </a:t>
            </a:r>
          </a:p>
          <a:p>
            <a:pPr marL="0" indent="0" algn="just">
              <a:spcBef>
                <a:spcPts val="1800"/>
              </a:spcBef>
              <a:buNone/>
            </a:pPr>
            <a:r>
              <a:rPr lang="en-US" dirty="0">
                <a:latin typeface="Times New Roman" panose="02020603050405020304" pitchFamily="18" charset="0"/>
                <a:cs typeface="Times New Roman" panose="02020603050405020304" pitchFamily="18" charset="0"/>
              </a:rPr>
              <a:t>“</a:t>
            </a:r>
            <a:r>
              <a:rPr lang="en-US" dirty="0">
                <a:solidFill>
                  <a:srgbClr val="C00000"/>
                </a:solidFill>
                <a:latin typeface="Times New Roman" panose="02020603050405020304" pitchFamily="18" charset="0"/>
                <a:cs typeface="Times New Roman" panose="02020603050405020304" pitchFamily="18" charset="0"/>
              </a:rPr>
              <a:t>Paraganglioma</a:t>
            </a:r>
            <a:r>
              <a:rPr lang="en-US" dirty="0">
                <a:latin typeface="Times New Roman" panose="02020603050405020304" pitchFamily="18" charset="0"/>
                <a:cs typeface="Times New Roman" panose="02020603050405020304" pitchFamily="18" charset="0"/>
              </a:rPr>
              <a:t>”</a:t>
            </a:r>
          </a:p>
          <a:p>
            <a:pPr marL="0" indent="0" algn="just">
              <a:spcBef>
                <a:spcPts val="1800"/>
              </a:spcBef>
              <a:buNone/>
            </a:pPr>
            <a:r>
              <a:rPr lang="en-US" dirty="0">
                <a:latin typeface="Times New Roman" panose="02020603050405020304" pitchFamily="18" charset="0"/>
                <a:cs typeface="Times New Roman" panose="02020603050405020304" pitchFamily="18" charset="0"/>
              </a:rPr>
              <a:t>“</a:t>
            </a:r>
            <a:r>
              <a:rPr lang="en-US" dirty="0" err="1">
                <a:solidFill>
                  <a:srgbClr val="C00000"/>
                </a:solidFill>
                <a:latin typeface="Times New Roman" panose="02020603050405020304" pitchFamily="18" charset="0"/>
                <a:cs typeface="Times New Roman" panose="02020603050405020304" pitchFamily="18" charset="0"/>
              </a:rPr>
              <a:t>Metanephrines</a:t>
            </a:r>
            <a:r>
              <a:rPr lang="en-US" dirty="0">
                <a:latin typeface="Times New Roman" panose="02020603050405020304" pitchFamily="18" charset="0"/>
                <a:cs typeface="Times New Roman" panose="02020603050405020304" pitchFamily="18" charset="0"/>
              </a:rPr>
              <a:t>” and “</a:t>
            </a:r>
            <a:r>
              <a:rPr lang="en-US" dirty="0">
                <a:solidFill>
                  <a:srgbClr val="C00000"/>
                </a:solidFill>
                <a:latin typeface="Times New Roman" panose="02020603050405020304" pitchFamily="18" charset="0"/>
                <a:cs typeface="Times New Roman" panose="02020603050405020304" pitchFamily="18" charset="0"/>
              </a:rPr>
              <a:t>Normetanephrines</a:t>
            </a:r>
            <a:r>
              <a:rPr lang="en-US" dirty="0">
                <a:latin typeface="Times New Roman" panose="02020603050405020304" pitchFamily="18" charset="0"/>
                <a:cs typeface="Times New Roman" panose="02020603050405020304" pitchFamily="18" charset="0"/>
              </a:rPr>
              <a:t>” and also used a personal archive of references.</a:t>
            </a:r>
          </a:p>
        </p:txBody>
      </p:sp>
    </p:spTree>
    <p:extLst>
      <p:ext uri="{BB962C8B-B14F-4D97-AF65-F5344CB8AC3E}">
        <p14:creationId xmlns:p14="http://schemas.microsoft.com/office/powerpoint/2010/main" val="2900021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0" y="861060"/>
            <a:ext cx="10108117" cy="594360"/>
          </a:xfrm>
          <a:solidFill>
            <a:srgbClr val="002060"/>
          </a:solidFill>
        </p:spPr>
        <p:txBody>
          <a:bodyPr>
            <a:normAutofit/>
          </a:bodyPr>
          <a:lstStyle/>
          <a:p>
            <a:r>
              <a:rPr lang="en-US" sz="2800" b="1" dirty="0">
                <a:solidFill>
                  <a:schemeClr val="bg1"/>
                </a:solidFill>
              </a:rPr>
              <a:t>Cont.</a:t>
            </a:r>
          </a:p>
        </p:txBody>
      </p:sp>
      <p:sp>
        <p:nvSpPr>
          <p:cNvPr id="3" name="Content Placeholder 2"/>
          <p:cNvSpPr>
            <a:spLocks noGrp="1"/>
          </p:cNvSpPr>
          <p:nvPr>
            <p:ph idx="1"/>
          </p:nvPr>
        </p:nvSpPr>
        <p:spPr>
          <a:xfrm>
            <a:off x="1154240" y="1587500"/>
            <a:ext cx="10108117" cy="4973320"/>
          </a:xfrm>
        </p:spPr>
        <p:txBody>
          <a:bodyPr>
            <a:noAutofit/>
          </a:bodyPr>
          <a:lstStyle/>
          <a:p>
            <a:pPr marL="342900" marR="0" lvl="0" indent="-342900" algn="just" fontAlgn="base">
              <a:lnSpc>
                <a:spcPct val="115000"/>
              </a:lnSpc>
              <a:spcBef>
                <a:spcPts val="0"/>
              </a:spcBef>
              <a:spcAft>
                <a:spcPts val="1800"/>
              </a:spcAft>
              <a:buSzPts val="1000"/>
              <a:buFont typeface="Symbol" panose="05050102010706020507" pitchFamily="18" charset="2"/>
              <a:buChar char=""/>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Measurements of plasma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methoxytyramine</a:t>
            </a:r>
            <a:r>
              <a:rPr lang="en-US" dirty="0">
                <a:effectLst/>
                <a:latin typeface="Times New Roman" panose="02020603050405020304" pitchFamily="18" charset="0"/>
                <a:ea typeface="Calibri" panose="020F0502020204030204" pitchFamily="34" charset="0"/>
                <a:cs typeface="Times New Roman" panose="02020603050405020304" pitchFamily="18" charset="0"/>
              </a:rPr>
              <a:t> have been introduced for identifying patients with metastatic PPGLs, HNPGLs and tumors due to mutations of genes encoding succinate dehydrogenase subunits</a:t>
            </a:r>
          </a:p>
          <a:p>
            <a:pPr marL="342900" marR="0" lvl="0" indent="-342900" algn="just" fontAlgn="base">
              <a:lnSpc>
                <a:spcPct val="115000"/>
              </a:lnSpc>
              <a:spcBef>
                <a:spcPts val="0"/>
              </a:spcBef>
              <a:spcAft>
                <a:spcPts val="1800"/>
              </a:spcAft>
              <a:buSzPts val="1000"/>
              <a:buFont typeface="Symbol" panose="05050102010706020507" pitchFamily="18" charset="2"/>
              <a:buChar char=""/>
              <a:tabLst>
                <a:tab pos="457200" algn="l"/>
              </a:tabLst>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Previuosly</a:t>
            </a:r>
            <a:r>
              <a:rPr lang="en-US" dirty="0">
                <a:effectLst/>
                <a:latin typeface="Times New Roman" panose="02020603050405020304" pitchFamily="18" charset="0"/>
                <a:ea typeface="Calibri" panose="020F0502020204030204" pitchFamily="34" charset="0"/>
                <a:cs typeface="Times New Roman" panose="02020603050405020304" pitchFamily="18" charset="0"/>
              </a:rPr>
              <a:t>, it was difficult to measure the very low concentrations of free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methoxytyramine</a:t>
            </a:r>
            <a:r>
              <a:rPr lang="en-US" dirty="0">
                <a:effectLst/>
                <a:latin typeface="Times New Roman" panose="02020603050405020304" pitchFamily="18" charset="0"/>
                <a:ea typeface="Calibri" panose="020F0502020204030204" pitchFamily="34" charset="0"/>
                <a:cs typeface="Times New Roman" panose="02020603050405020304" pitchFamily="18" charset="0"/>
              </a:rPr>
              <a:t> in plasma.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This problem is now overcome by a new generation of mass spectrometers that offer higher analytical sensitivity.</a:t>
            </a:r>
          </a:p>
          <a:p>
            <a:pPr marL="342900" marR="0" lvl="0" indent="-342900" algn="just" fontAlgn="base">
              <a:lnSpc>
                <a:spcPct val="115000"/>
              </a:lnSpc>
              <a:spcBef>
                <a:spcPts val="0"/>
              </a:spcBef>
              <a:spcAft>
                <a:spcPts val="1800"/>
              </a:spcAft>
              <a:buSzPts val="1000"/>
              <a:buFont typeface="Symbol" panose="05050102010706020507" pitchFamily="18" charset="2"/>
              <a:buChar char=""/>
              <a:tabLst>
                <a:tab pos="4572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However, even with this problem solved, it remains unclear how much additional diagnostic utility, if any, measurements of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methoxytyramine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add to standard measurements of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metanephrines</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060309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9601200" cy="1162050"/>
          </a:xfrm>
        </p:spPr>
        <p:txBody>
          <a:bodyPr>
            <a:noAutofit/>
          </a:bodyPr>
          <a:lstStyle/>
          <a:p>
            <a:r>
              <a:rPr lang="en-US" sz="4000" b="1" dirty="0"/>
              <a:t>Critical appraisal of Introduction</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a:xfrm>
            <a:off x="1371600" y="1292512"/>
            <a:ext cx="9738360" cy="4145280"/>
          </a:xfrm>
        </p:spPr>
        <p:txBody>
          <a:bodyPr>
            <a:noAutofit/>
          </a:bodyPr>
          <a:lstStyle/>
          <a:p>
            <a:pPr lvl="0" algn="just">
              <a:spcBef>
                <a:spcPts val="0"/>
              </a:spcBef>
              <a:spcAft>
                <a:spcPts val="1800"/>
              </a:spcAft>
            </a:pPr>
            <a:r>
              <a:rPr lang="en-US" dirty="0">
                <a:latin typeface="Times New Roman" panose="02020603050405020304" pitchFamily="18" charset="0"/>
                <a:cs typeface="Times New Roman" panose="02020603050405020304" pitchFamily="18" charset="0"/>
              </a:rPr>
              <a:t>Clear, concise, and easy to follow.</a:t>
            </a:r>
          </a:p>
          <a:p>
            <a:pPr lvl="0" algn="just">
              <a:spcBef>
                <a:spcPts val="0"/>
              </a:spcBef>
              <a:spcAft>
                <a:spcPts val="1800"/>
              </a:spcAft>
            </a:pPr>
            <a:r>
              <a:rPr lang="en-US" dirty="0">
                <a:latin typeface="Times New Roman" panose="02020603050405020304" pitchFamily="18" charset="0"/>
                <a:cs typeface="Times New Roman" panose="02020603050405020304" pitchFamily="18" charset="0"/>
              </a:rPr>
              <a:t>The language used is appropriate for the target audience of clinical endocrinology researchers and practitioners.</a:t>
            </a:r>
          </a:p>
          <a:p>
            <a:pPr lvl="0" algn="just">
              <a:spcBef>
                <a:spcPts val="0"/>
              </a:spcBef>
              <a:spcAft>
                <a:spcPts val="1800"/>
              </a:spcAft>
            </a:pPr>
            <a:r>
              <a:rPr lang="en-US" dirty="0">
                <a:latin typeface="Times New Roman" panose="02020603050405020304" pitchFamily="18" charset="0"/>
                <a:cs typeface="Times New Roman" panose="02020603050405020304" pitchFamily="18" charset="0"/>
              </a:rPr>
              <a:t>relevant references are cited throughout to support the background information provided.</a:t>
            </a:r>
          </a:p>
          <a:p>
            <a:pPr lvl="0" algn="just">
              <a:spcBef>
                <a:spcPts val="0"/>
              </a:spcBef>
              <a:spcAft>
                <a:spcPts val="1800"/>
              </a:spcAft>
            </a:pPr>
            <a:r>
              <a:rPr lang="en-US" dirty="0">
                <a:latin typeface="Times New Roman" panose="02020603050405020304" pitchFamily="18" charset="0"/>
                <a:cs typeface="Times New Roman" panose="02020603050405020304" pitchFamily="18" charset="0"/>
              </a:rPr>
              <a:t>Cites relevant guidelines recommending measurement of plasma/urinary </a:t>
            </a:r>
            <a:r>
              <a:rPr lang="en-US" dirty="0" err="1">
                <a:latin typeface="Times New Roman" panose="02020603050405020304" pitchFamily="18" charset="0"/>
                <a:cs typeface="Times New Roman" panose="02020603050405020304" pitchFamily="18" charset="0"/>
              </a:rPr>
              <a:t>metanephrines</a:t>
            </a:r>
            <a:r>
              <a:rPr lang="en-US" dirty="0">
                <a:latin typeface="Times New Roman" panose="02020603050405020304" pitchFamily="18" charset="0"/>
                <a:cs typeface="Times New Roman" panose="02020603050405020304" pitchFamily="18" charset="0"/>
              </a:rPr>
              <a:t> as the initial test for PPGLs</a:t>
            </a:r>
          </a:p>
          <a:p>
            <a:pPr lvl="0" algn="just">
              <a:spcBef>
                <a:spcPts val="0"/>
              </a:spcBef>
              <a:spcAft>
                <a:spcPts val="1800"/>
              </a:spcAft>
            </a:pPr>
            <a:r>
              <a:rPr lang="en-US" dirty="0">
                <a:latin typeface="Times New Roman" panose="02020603050405020304" pitchFamily="18" charset="0"/>
                <a:cs typeface="Times New Roman" panose="02020603050405020304" pitchFamily="18" charset="0"/>
              </a:rPr>
              <a:t>Research question and hypothesis is not mentioned.</a:t>
            </a:r>
          </a:p>
        </p:txBody>
      </p:sp>
    </p:spTree>
    <p:extLst>
      <p:ext uri="{BB962C8B-B14F-4D97-AF65-F5344CB8AC3E}">
        <p14:creationId xmlns:p14="http://schemas.microsoft.com/office/powerpoint/2010/main" val="1725519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2" y="297180"/>
            <a:ext cx="10108117" cy="594360"/>
          </a:xfrm>
          <a:solidFill>
            <a:srgbClr val="002060"/>
          </a:solidFill>
        </p:spPr>
        <p:txBody>
          <a:bodyPr>
            <a:normAutofit/>
          </a:bodyPr>
          <a:lstStyle/>
          <a:p>
            <a:r>
              <a:rPr lang="en-US" sz="2800" b="1" dirty="0">
                <a:solidFill>
                  <a:schemeClr val="bg1"/>
                </a:solidFill>
              </a:rPr>
              <a:t>Subjects and Methods</a:t>
            </a:r>
          </a:p>
        </p:txBody>
      </p:sp>
      <p:sp>
        <p:nvSpPr>
          <p:cNvPr id="3" name="Content Placeholder 2"/>
          <p:cNvSpPr>
            <a:spLocks noGrp="1"/>
          </p:cNvSpPr>
          <p:nvPr>
            <p:ph idx="1"/>
          </p:nvPr>
        </p:nvSpPr>
        <p:spPr>
          <a:xfrm>
            <a:off x="929640" y="1076960"/>
            <a:ext cx="10553575" cy="4973320"/>
          </a:xfrm>
        </p:spPr>
        <p:txBody>
          <a:bodyPr>
            <a:noAutofit/>
          </a:bodyPr>
          <a:lstStyle/>
          <a:p>
            <a:pPr marL="0"/>
            <a:r>
              <a:rPr lang="en-US" b="1" dirty="0">
                <a:latin typeface="Times New Roman" panose="02020603050405020304" pitchFamily="18" charset="0"/>
                <a:ea typeface="Times New Roman" panose="02020603050405020304" pitchFamily="18" charset="0"/>
              </a:rPr>
              <a:t>M</a:t>
            </a:r>
            <a:r>
              <a:rPr lang="en-US" b="1" dirty="0">
                <a:effectLst/>
                <a:latin typeface="Times New Roman" panose="02020603050405020304" pitchFamily="18" charset="0"/>
                <a:ea typeface="Times New Roman" panose="02020603050405020304" pitchFamily="18" charset="0"/>
              </a:rPr>
              <a:t>ulticenter prospective study</a:t>
            </a:r>
          </a:p>
          <a:p>
            <a:pPr marL="0" marR="0"/>
            <a:r>
              <a:rPr lang="en-US" b="1" dirty="0">
                <a:effectLst/>
                <a:latin typeface="Times New Roman" panose="02020603050405020304" pitchFamily="18" charset="0"/>
                <a:ea typeface="Times New Roman" panose="02020603050405020304" pitchFamily="18" charset="0"/>
              </a:rPr>
              <a:t>Subjects:</a:t>
            </a:r>
          </a:p>
          <a:p>
            <a:pPr marL="342900" marR="0" lvl="0" indent="-342900">
              <a:buSzPts val="1000"/>
              <a:buFont typeface="Symbol" panose="05050102010706020507" pitchFamily="18" charset="2"/>
              <a:buChar char=""/>
              <a:tabLst>
                <a:tab pos="457200" algn="l"/>
              </a:tabLst>
            </a:pPr>
            <a:r>
              <a:rPr lang="en-US" dirty="0">
                <a:effectLst/>
                <a:latin typeface="Times New Roman" panose="02020603050405020304" pitchFamily="18" charset="0"/>
                <a:ea typeface="Times New Roman" panose="02020603050405020304" pitchFamily="18" charset="0"/>
              </a:rPr>
              <a:t>1963 patients screened for Paragangliomas at 6 tertiary centers.</a:t>
            </a:r>
          </a:p>
          <a:p>
            <a:pPr marL="0" marR="0"/>
            <a:r>
              <a:rPr lang="en-US" b="1" dirty="0">
                <a:effectLst/>
                <a:latin typeface="Times New Roman" panose="02020603050405020304" pitchFamily="18" charset="0"/>
                <a:ea typeface="Times New Roman" panose="02020603050405020304" pitchFamily="18" charset="0"/>
              </a:rPr>
              <a:t>Inclusion Criteria:</a:t>
            </a:r>
          </a:p>
          <a:p>
            <a:pPr marL="0" marR="0" indent="0">
              <a:buNone/>
            </a:pPr>
            <a:r>
              <a:rPr lang="en-US" dirty="0">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(1) signs and symptoms of catecholamine excess; </a:t>
            </a:r>
          </a:p>
          <a:p>
            <a:pPr marL="0" marR="0" indent="0">
              <a:buNone/>
            </a:pPr>
            <a:r>
              <a:rPr lang="en-US" dirty="0">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(2) therapy-resistant hypertension; </a:t>
            </a:r>
          </a:p>
          <a:p>
            <a:pPr marL="0" marR="0" indent="0">
              <a:buNone/>
            </a:pPr>
            <a:r>
              <a:rPr lang="en-US" dirty="0">
                <a:effectLst/>
                <a:latin typeface="Times New Roman" panose="02020603050405020304" pitchFamily="18" charset="0"/>
                <a:ea typeface="Times New Roman" panose="02020603050405020304" pitchFamily="18" charset="0"/>
              </a:rPr>
              <a:t>		(3) findings of an incidentaloma; </a:t>
            </a:r>
          </a:p>
          <a:p>
            <a:pPr marL="0" marR="0" indent="0">
              <a:buNone/>
            </a:pPr>
            <a:r>
              <a:rPr lang="en-US" dirty="0">
                <a:effectLst/>
                <a:latin typeface="Times New Roman" panose="02020603050405020304" pitchFamily="18" charset="0"/>
                <a:ea typeface="Times New Roman" panose="02020603050405020304" pitchFamily="18" charset="0"/>
              </a:rPr>
              <a:t>		(4) hereditary risk of PPGL</a:t>
            </a:r>
          </a:p>
          <a:p>
            <a:pPr marL="0" marR="0"/>
            <a:r>
              <a:rPr lang="en-US" dirty="0">
                <a:effectLst/>
                <a:latin typeface="Times New Roman" panose="02020603050405020304" pitchFamily="18" charset="0"/>
                <a:ea typeface="Times New Roman" panose="02020603050405020304" pitchFamily="18" charset="0"/>
              </a:rPr>
              <a:t>423 normotensive and hypertensive volunteers as reference population</a:t>
            </a:r>
          </a:p>
          <a:p>
            <a:pPr marL="0" marR="0"/>
            <a:r>
              <a:rPr lang="en-US" dirty="0">
                <a:effectLst/>
                <a:latin typeface="Times New Roman" panose="02020603050405020304" pitchFamily="18" charset="0"/>
                <a:ea typeface="Times New Roman" panose="02020603050405020304" pitchFamily="18" charset="0"/>
              </a:rPr>
              <a:t>213 patients confirmed to have PPGLs, 38 with head/neck paragangliomas (HNPGLs)</a:t>
            </a:r>
          </a:p>
        </p:txBody>
      </p:sp>
    </p:spTree>
    <p:extLst>
      <p:ext uri="{BB962C8B-B14F-4D97-AF65-F5344CB8AC3E}">
        <p14:creationId xmlns:p14="http://schemas.microsoft.com/office/powerpoint/2010/main" val="2314227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2" y="297180"/>
            <a:ext cx="10108117" cy="594360"/>
          </a:xfrm>
          <a:solidFill>
            <a:srgbClr val="002060"/>
          </a:solidFill>
        </p:spPr>
        <p:txBody>
          <a:bodyPr>
            <a:normAutofit/>
          </a:bodyPr>
          <a:lstStyle/>
          <a:p>
            <a:r>
              <a:rPr lang="en-US" sz="2400" b="1" dirty="0">
                <a:solidFill>
                  <a:schemeClr val="bg1"/>
                </a:solidFill>
                <a:latin typeface="Times New Roman" panose="02020603050405020304" pitchFamily="18" charset="0"/>
                <a:cs typeface="Times New Roman" panose="02020603050405020304" pitchFamily="18" charset="0"/>
              </a:rPr>
              <a:t>Subjects and Methods</a:t>
            </a:r>
          </a:p>
        </p:txBody>
      </p:sp>
      <p:sp>
        <p:nvSpPr>
          <p:cNvPr id="4" name="Rectangle 1">
            <a:extLst>
              <a:ext uri="{FF2B5EF4-FFF2-40B4-BE49-F238E27FC236}">
                <a16:creationId xmlns:a16="http://schemas.microsoft.com/office/drawing/2014/main" id="{8A3B4CBF-CB54-9740-EDB6-ED2F81917360}"/>
              </a:ext>
            </a:extLst>
          </p:cNvPr>
          <p:cNvSpPr>
            <a:spLocks noGrp="1" noChangeArrowheads="1"/>
          </p:cNvSpPr>
          <p:nvPr>
            <p:ph idx="1"/>
          </p:nvPr>
        </p:nvSpPr>
        <p:spPr bwMode="auto">
          <a:xfrm>
            <a:off x="930275" y="1516431"/>
            <a:ext cx="1083500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nSpc>
                <a:spcPct val="100000"/>
              </a:lnSpc>
              <a:spcAft>
                <a:spcPts val="1200"/>
              </a:spcAft>
            </a:pPr>
            <a:r>
              <a:rPr kumimoji="0" lang="en-US"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Blood Sampling/Biochemical Testing</a:t>
            </a: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530352" lvl="1" indent="0">
              <a:lnSpc>
                <a:spcPct val="100000"/>
              </a:lnSpc>
              <a:spcAft>
                <a:spcPts val="0"/>
              </a:spcAft>
              <a:buFontTx/>
              <a:buChar char="•"/>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Plasma free normetanephrine, </a:t>
            </a:r>
            <a:r>
              <a:rPr kumimoji="0" lang="en-US" altLang="en-US"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metanephrine</a:t>
            </a: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methoxytyramine</a:t>
            </a: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measured by Liquid chromatography with tandem mass spectrometry.</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530352" lvl="1" indent="0">
              <a:lnSpc>
                <a:spcPct val="100000"/>
              </a:lnSpc>
              <a:spcAft>
                <a:spcPts val="0"/>
              </a:spcAft>
              <a:buFontTx/>
              <a:buChar char="•"/>
            </a:pP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30352" lvl="1" indent="0">
              <a:lnSpc>
                <a:spcPct val="100000"/>
              </a:lnSpc>
              <a:spcAft>
                <a:spcPts val="0"/>
              </a:spcAft>
              <a:buFontTx/>
              <a:buChar char="•"/>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Blood drawn after 20 min supine rest and overnight fast.</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1200"/>
              </a:spcAft>
            </a:pP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1200"/>
              </a:spcAft>
            </a:pPr>
            <a:endParaRPr lang="en-US" altLang="en-US"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1200"/>
              </a:spcAft>
            </a:pPr>
            <a:r>
              <a:rPr kumimoji="0" lang="en-US"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Reference Interval Determination</a:t>
            </a: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530352" lvl="1" indent="0">
              <a:lnSpc>
                <a:spcPct val="100000"/>
              </a:lnSpc>
              <a:spcAft>
                <a:spcPts val="0"/>
              </a:spcAft>
              <a:buFontTx/>
              <a:buChar char="•"/>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Age-specific Upper Cut-offs (UCs) for normetanephrine based on previous large population</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530352" lvl="1" indent="0">
              <a:lnSpc>
                <a:spcPct val="100000"/>
              </a:lnSpc>
              <a:spcAft>
                <a:spcPts val="0"/>
              </a:spcAft>
              <a:buFontTx/>
              <a:buChar char="•"/>
            </a:pP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30352" lvl="1" indent="0">
              <a:lnSpc>
                <a:spcPct val="100000"/>
              </a:lnSpc>
              <a:spcAft>
                <a:spcPts val="0"/>
              </a:spcAft>
              <a:buFontTx/>
              <a:buChar char="•"/>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UCs for </a:t>
            </a:r>
            <a:r>
              <a:rPr kumimoji="0" lang="en-US" altLang="en-US"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metanephrine</a:t>
            </a: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(0.45 nmol/L) and </a:t>
            </a:r>
            <a:r>
              <a:rPr kumimoji="0" lang="en-US" altLang="en-US"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methoxytyramine</a:t>
            </a: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(0.10 nmol/L) from 99.5th percentiles</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318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2" y="297180"/>
            <a:ext cx="10108117" cy="594360"/>
          </a:xfrm>
          <a:solidFill>
            <a:srgbClr val="002060"/>
          </a:solidFill>
        </p:spPr>
        <p:txBody>
          <a:bodyPr>
            <a:normAutofit/>
          </a:bodyPr>
          <a:lstStyle/>
          <a:p>
            <a:r>
              <a:rPr lang="en-US" sz="2400" b="1" dirty="0">
                <a:solidFill>
                  <a:schemeClr val="bg1"/>
                </a:solidFill>
                <a:latin typeface="Times New Roman" panose="02020603050405020304" pitchFamily="18" charset="0"/>
                <a:cs typeface="Times New Roman" panose="02020603050405020304" pitchFamily="18" charset="0"/>
              </a:rPr>
              <a:t>Subjects and Methods</a:t>
            </a:r>
          </a:p>
        </p:txBody>
      </p:sp>
      <p:sp>
        <p:nvSpPr>
          <p:cNvPr id="4" name="Rectangle 1">
            <a:extLst>
              <a:ext uri="{FF2B5EF4-FFF2-40B4-BE49-F238E27FC236}">
                <a16:creationId xmlns:a16="http://schemas.microsoft.com/office/drawing/2014/main" id="{8A3B4CBF-CB54-9740-EDB6-ED2F81917360}"/>
              </a:ext>
            </a:extLst>
          </p:cNvPr>
          <p:cNvSpPr>
            <a:spLocks noGrp="1" noChangeArrowheads="1"/>
          </p:cNvSpPr>
          <p:nvPr>
            <p:ph idx="1"/>
          </p:nvPr>
        </p:nvSpPr>
        <p:spPr bwMode="auto">
          <a:xfrm>
            <a:off x="930275" y="1362543"/>
            <a:ext cx="1083500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nSpc>
                <a:spcPct val="100000"/>
              </a:lnSpc>
              <a:spcAft>
                <a:spcPts val="1200"/>
              </a:spcAft>
            </a:pPr>
            <a:r>
              <a:rPr kumimoji="0" lang="en-US"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Tumor Diagnosis</a:t>
            </a: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530352" lvl="1" indent="0">
              <a:lnSpc>
                <a:spcPct val="100000"/>
              </a:lnSpc>
              <a:spcAft>
                <a:spcPts val="0"/>
              </a:spcAft>
              <a:buFontTx/>
              <a:buChar char="•"/>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PPGLs confirmed by pathology or functional imaging</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530352" lvl="1" indent="0">
              <a:lnSpc>
                <a:spcPct val="100000"/>
              </a:lnSpc>
              <a:spcAft>
                <a:spcPts val="0"/>
              </a:spcAft>
              <a:buFontTx/>
              <a:buChar char="•"/>
            </a:pP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30352" lvl="1" indent="0">
              <a:lnSpc>
                <a:spcPct val="100000"/>
              </a:lnSpc>
              <a:spcAft>
                <a:spcPts val="0"/>
              </a:spcAft>
              <a:buFontTx/>
              <a:buChar char="•"/>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HNPGLs diagnosed based on testing/imaging for hereditary risk</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nSpc>
                <a:spcPct val="100000"/>
              </a:lnSpc>
              <a:spcAft>
                <a:spcPts val="1200"/>
              </a:spcAft>
            </a:pP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1200"/>
              </a:spcAft>
            </a:pPr>
            <a:endParaRPr lang="en-US" altLang="en-US"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1200"/>
              </a:spcAft>
            </a:pPr>
            <a:r>
              <a:rPr kumimoji="0" lang="en-US"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Statistical Analysis</a:t>
            </a: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530352" lvl="1" indent="0">
              <a:lnSpc>
                <a:spcPct val="100000"/>
              </a:lnSpc>
              <a:spcAft>
                <a:spcPts val="0"/>
              </a:spcAft>
              <a:buFontTx/>
              <a:buChar char="•"/>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Diagnostic sensitivity/specificity calculated.</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530352" lvl="1" indent="0">
              <a:lnSpc>
                <a:spcPct val="100000"/>
              </a:lnSpc>
              <a:spcAft>
                <a:spcPts val="0"/>
              </a:spcAft>
              <a:buFontTx/>
              <a:buChar char="•"/>
            </a:pP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30352" lvl="1" indent="0">
              <a:lnSpc>
                <a:spcPct val="100000"/>
              </a:lnSpc>
              <a:spcAft>
                <a:spcPts val="0"/>
              </a:spcAft>
              <a:buFontTx/>
              <a:buChar char="•"/>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ROC curves constructed.</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530352" lvl="1" indent="0">
              <a:lnSpc>
                <a:spcPct val="100000"/>
              </a:lnSpc>
              <a:spcAft>
                <a:spcPts val="0"/>
              </a:spcAft>
              <a:buFontTx/>
              <a:buChar char="•"/>
            </a:pP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30352" lvl="1" indent="0">
              <a:lnSpc>
                <a:spcPct val="100000"/>
              </a:lnSpc>
              <a:spcAft>
                <a:spcPts val="0"/>
              </a:spcAft>
              <a:buFontTx/>
              <a:buChar char="•"/>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Positive predictive values calculated across prevalence rates.</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852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11487"/>
            <a:ext cx="9601200" cy="1162050"/>
          </a:xfrm>
        </p:spPr>
        <p:txBody>
          <a:bodyPr>
            <a:noAutofit/>
          </a:bodyPr>
          <a:lstStyle/>
          <a:p>
            <a:r>
              <a:rPr lang="en-US" sz="4000" b="1" dirty="0"/>
              <a:t>Critical appraisal of Methodology</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a:xfrm>
            <a:off x="1371600" y="1566832"/>
            <a:ext cx="10165080" cy="4145280"/>
          </a:xfrm>
        </p:spPr>
        <p:txBody>
          <a:bodyPr>
            <a:noAutofit/>
          </a:bodyPr>
          <a:lstStyle/>
          <a:p>
            <a:pPr marL="0" indent="0">
              <a:spcBef>
                <a:spcPts val="0"/>
              </a:spcBef>
              <a:spcAft>
                <a:spcPts val="1800"/>
              </a:spcAft>
              <a:buNone/>
            </a:pPr>
            <a:r>
              <a:rPr lang="en-US" b="1" dirty="0">
                <a:latin typeface="Times New Roman" panose="02020603050405020304" pitchFamily="18" charset="0"/>
                <a:cs typeface="Times New Roman" panose="02020603050405020304" pitchFamily="18" charset="0"/>
              </a:rPr>
              <a:t>Strengths:</a:t>
            </a:r>
          </a:p>
          <a:p>
            <a:pPr>
              <a:spcBef>
                <a:spcPts val="0"/>
              </a:spcBef>
              <a:spcAft>
                <a:spcPts val="1800"/>
              </a:spcAft>
            </a:pPr>
            <a:r>
              <a:rPr lang="en-US" dirty="0">
                <a:latin typeface="Times New Roman" panose="02020603050405020304" pitchFamily="18" charset="0"/>
                <a:cs typeface="Times New Roman" panose="02020603050405020304" pitchFamily="18" charset="0"/>
              </a:rPr>
              <a:t>All major aspects of the methodology are covered.</a:t>
            </a:r>
          </a:p>
          <a:p>
            <a:pPr>
              <a:spcBef>
                <a:spcPts val="0"/>
              </a:spcBef>
              <a:spcAft>
                <a:spcPts val="1800"/>
              </a:spcAft>
            </a:pPr>
            <a:r>
              <a:rPr lang="en-US" dirty="0">
                <a:latin typeface="Times New Roman" panose="02020603050405020304" pitchFamily="18" charset="0"/>
                <a:cs typeface="Times New Roman" panose="02020603050405020304" pitchFamily="18" charset="0"/>
              </a:rPr>
              <a:t>Generalizability</a:t>
            </a:r>
          </a:p>
          <a:p>
            <a:pPr>
              <a:spcBef>
                <a:spcPts val="0"/>
              </a:spcBef>
              <a:spcAft>
                <a:spcPts val="1800"/>
              </a:spcAft>
            </a:pPr>
            <a:r>
              <a:rPr lang="en-US" dirty="0">
                <a:latin typeface="Times New Roman" panose="02020603050405020304" pitchFamily="18" charset="0"/>
                <a:cs typeface="Times New Roman" panose="02020603050405020304" pitchFamily="18" charset="0"/>
              </a:rPr>
              <a:t>Well-defined criteria and methods for diagnosing PPGLs and HNPGLs</a:t>
            </a:r>
          </a:p>
          <a:p>
            <a:pPr>
              <a:spcBef>
                <a:spcPts val="0"/>
              </a:spcBef>
              <a:spcAft>
                <a:spcPts val="1800"/>
              </a:spcAft>
            </a:pPr>
            <a:r>
              <a:rPr lang="en-US" dirty="0">
                <a:latin typeface="Times New Roman" panose="02020603050405020304" pitchFamily="18" charset="0"/>
                <a:cs typeface="Times New Roman" panose="02020603050405020304" pitchFamily="18" charset="0"/>
              </a:rPr>
              <a:t>Inclusion of a separate reference population.</a:t>
            </a:r>
          </a:p>
          <a:p>
            <a:pPr>
              <a:spcBef>
                <a:spcPts val="0"/>
              </a:spcBef>
              <a:spcAft>
                <a:spcPts val="1800"/>
              </a:spcAft>
            </a:pPr>
            <a:r>
              <a:rPr lang="en-US" dirty="0">
                <a:latin typeface="Times New Roman" panose="02020603050405020304" pitchFamily="18" charset="0"/>
                <a:cs typeface="Times New Roman" panose="02020603050405020304" pitchFamily="18" charset="0"/>
              </a:rPr>
              <a:t>Appropriate preanalytical procedures are explained.</a:t>
            </a:r>
          </a:p>
          <a:p>
            <a:pPr>
              <a:spcBef>
                <a:spcPts val="0"/>
              </a:spcBef>
              <a:spcAft>
                <a:spcPts val="1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Reference intervals determined using statistically sound approaches </a:t>
            </a:r>
          </a:p>
          <a:p>
            <a:pPr>
              <a:spcBef>
                <a:spcPts val="0"/>
              </a:spcBef>
              <a:spcAft>
                <a:spcPts val="1800"/>
              </a:spcAft>
            </a:pPr>
            <a:r>
              <a:rPr lang="en-US" dirty="0">
                <a:latin typeface="Times New Roman" panose="02020603050405020304" pitchFamily="18" charset="0"/>
                <a:cs typeface="Times New Roman" panose="02020603050405020304" pitchFamily="18" charset="0"/>
              </a:rPr>
              <a:t>Comprehensive statistical analysis plan </a:t>
            </a:r>
          </a:p>
          <a:p>
            <a:pPr>
              <a:spcBef>
                <a:spcPts val="0"/>
              </a:spcBef>
              <a:spcAft>
                <a:spcPts val="1800"/>
              </a:spcAf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086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11487"/>
            <a:ext cx="9601200" cy="1162050"/>
          </a:xfrm>
        </p:spPr>
        <p:txBody>
          <a:bodyPr>
            <a:noAutofit/>
          </a:bodyPr>
          <a:lstStyle/>
          <a:p>
            <a:r>
              <a:rPr lang="en-US" sz="4000" b="1" dirty="0"/>
              <a:t>Cont.</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a:xfrm>
            <a:off x="1371600" y="1566832"/>
            <a:ext cx="10165080" cy="4145280"/>
          </a:xfrm>
        </p:spPr>
        <p:txBody>
          <a:bodyPr>
            <a:noAutofit/>
          </a:bodyPr>
          <a:lstStyle/>
          <a:p>
            <a:pPr marL="0" indent="0">
              <a:spcBef>
                <a:spcPts val="0"/>
              </a:spcBef>
              <a:spcAft>
                <a:spcPts val="1800"/>
              </a:spcAft>
              <a:buNone/>
            </a:pPr>
            <a:r>
              <a:rPr lang="en-US" b="1" dirty="0">
                <a:latin typeface="Times New Roman" panose="02020603050405020304" pitchFamily="18" charset="0"/>
                <a:cs typeface="Times New Roman" panose="02020603050405020304" pitchFamily="18" charset="0"/>
              </a:rPr>
              <a:t>Potential Limitations:</a:t>
            </a:r>
          </a:p>
          <a:p>
            <a:pPr lvl="0">
              <a:spcBef>
                <a:spcPts val="0"/>
              </a:spcBef>
              <a:spcAft>
                <a:spcPts val="1800"/>
              </a:spcAft>
            </a:pPr>
            <a:r>
              <a:rPr lang="en-US" dirty="0">
                <a:latin typeface="Times New Roman" panose="02020603050405020304" pitchFamily="18" charset="0"/>
                <a:cs typeface="Times New Roman" panose="02020603050405020304" pitchFamily="18" charset="0"/>
              </a:rPr>
              <a:t>No details provided on the LC-MS/MS method</a:t>
            </a:r>
          </a:p>
          <a:p>
            <a:pPr lvl="0">
              <a:spcBef>
                <a:spcPts val="0"/>
              </a:spcBef>
              <a:spcAft>
                <a:spcPts val="1800"/>
              </a:spcAft>
            </a:pPr>
            <a:r>
              <a:rPr lang="en-US" dirty="0">
                <a:latin typeface="Times New Roman" panose="02020603050405020304" pitchFamily="18" charset="0"/>
                <a:cs typeface="Times New Roman" panose="02020603050405020304" pitchFamily="18" charset="0"/>
              </a:rPr>
              <a:t>Limited information on clinical characteristics of the patient and reference populations.</a:t>
            </a:r>
          </a:p>
          <a:p>
            <a:pPr lvl="0">
              <a:spcBef>
                <a:spcPts val="0"/>
              </a:spcBef>
              <a:spcAft>
                <a:spcPts val="1800"/>
              </a:spcAft>
            </a:pPr>
            <a:r>
              <a:rPr lang="en-US" dirty="0">
                <a:latin typeface="Times New Roman" panose="02020603050405020304" pitchFamily="18" charset="0"/>
                <a:cs typeface="Times New Roman" panose="02020603050405020304" pitchFamily="18" charset="0"/>
              </a:rPr>
              <a:t>Criteria for enrolling patients at "risk for PPGLs" based only on broad categories like hypertension or hereditary risk</a:t>
            </a:r>
          </a:p>
          <a:p>
            <a:pPr lvl="0">
              <a:spcBef>
                <a:spcPts val="0"/>
              </a:spcBef>
              <a:spcAft>
                <a:spcPts val="1800"/>
              </a:spcAft>
            </a:pPr>
            <a:r>
              <a:rPr lang="en-US" dirty="0">
                <a:latin typeface="Times New Roman" panose="02020603050405020304" pitchFamily="18" charset="0"/>
                <a:cs typeface="Times New Roman" panose="02020603050405020304" pitchFamily="18" charset="0"/>
              </a:rPr>
              <a:t>No mention of sample size calculations or study power.</a:t>
            </a:r>
          </a:p>
        </p:txBody>
      </p:sp>
    </p:spTree>
    <p:extLst>
      <p:ext uri="{BB962C8B-B14F-4D97-AF65-F5344CB8AC3E}">
        <p14:creationId xmlns:p14="http://schemas.microsoft.com/office/powerpoint/2010/main" val="3084403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2" y="693420"/>
            <a:ext cx="10108117" cy="594360"/>
          </a:xfrm>
          <a:solidFill>
            <a:srgbClr val="002060"/>
          </a:solidFill>
        </p:spPr>
        <p:txBody>
          <a:bodyPr>
            <a:normAutofit/>
          </a:bodyPr>
          <a:lstStyle/>
          <a:p>
            <a:r>
              <a:rPr lang="en-US" sz="3200" b="1">
                <a:solidFill>
                  <a:schemeClr val="bg1"/>
                </a:solidFill>
                <a:latin typeface="Times New Roman" panose="02020603050405020304" pitchFamily="18" charset="0"/>
                <a:cs typeface="Times New Roman" panose="02020603050405020304" pitchFamily="18" charset="0"/>
              </a:rPr>
              <a:t>Results</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BBABF2C-6A79-C37C-4EEA-E36E79B854BF}"/>
              </a:ext>
            </a:extLst>
          </p:cNvPr>
          <p:cNvSpPr txBox="1"/>
          <p:nvPr/>
        </p:nvSpPr>
        <p:spPr>
          <a:xfrm>
            <a:off x="1154242" y="1798320"/>
            <a:ext cx="10245278" cy="646331"/>
          </a:xfrm>
          <a:prstGeom prst="rect">
            <a:avLst/>
          </a:prstGeom>
          <a:noFill/>
        </p:spPr>
        <p:txBody>
          <a:bodyPr wrap="square" rtlCol="0">
            <a:spAutoFit/>
          </a:bodyPr>
          <a:lstStyle/>
          <a:p>
            <a:pPr algn="ctr"/>
            <a:r>
              <a:rPr lang="en-US"/>
              <a:t>Table: Plasma concentrations (medians with ranges) for methoxytyramine, normetanephrine and metanephrine across the reference population</a:t>
            </a:r>
            <a:endParaRPr lang="en-US" dirty="0"/>
          </a:p>
        </p:txBody>
      </p:sp>
      <p:pic>
        <p:nvPicPr>
          <p:cNvPr id="8" name="Picture 7" descr="A table with numbers and letters&#10;&#10;Description automatically generated">
            <a:extLst>
              <a:ext uri="{FF2B5EF4-FFF2-40B4-BE49-F238E27FC236}">
                <a16:creationId xmlns:a16="http://schemas.microsoft.com/office/drawing/2014/main" id="{8588981B-4BFB-93EE-53C3-7EB5C7120D8A}"/>
              </a:ext>
            </a:extLst>
          </p:cNvPr>
          <p:cNvPicPr>
            <a:picLocks noChangeAspect="1"/>
          </p:cNvPicPr>
          <p:nvPr/>
        </p:nvPicPr>
        <p:blipFill>
          <a:blip r:embed="rId3"/>
          <a:stretch>
            <a:fillRect/>
          </a:stretch>
        </p:blipFill>
        <p:spPr>
          <a:xfrm>
            <a:off x="1291403" y="2444651"/>
            <a:ext cx="10108117" cy="3375694"/>
          </a:xfrm>
          <a:prstGeom prst="rect">
            <a:avLst/>
          </a:prstGeom>
        </p:spPr>
      </p:pic>
    </p:spTree>
    <p:extLst>
      <p:ext uri="{BB962C8B-B14F-4D97-AF65-F5344CB8AC3E}">
        <p14:creationId xmlns:p14="http://schemas.microsoft.com/office/powerpoint/2010/main" val="3199905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4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44" name="Rectangle 43">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71033" y="1082295"/>
            <a:ext cx="3355942" cy="3732835"/>
          </a:xfrm>
        </p:spPr>
        <p:txBody>
          <a:bodyPr vert="horz" lIns="91440" tIns="45720" rIns="91440" bIns="45720" rtlCol="0" anchor="b">
            <a:normAutofit/>
          </a:bodyPr>
          <a:lstStyle/>
          <a:p>
            <a:pPr marR="0" lvl="0" algn="ctr">
              <a:buSzPts val="1000"/>
              <a:tabLst>
                <a:tab pos="457200" algn="l"/>
              </a:tabLst>
            </a:pPr>
            <a:r>
              <a:rPr lang="en-US" sz="2000" dirty="0">
                <a:effectLst/>
                <a:latin typeface="Times New Roman" panose="02020603050405020304" pitchFamily="18" charset="0"/>
                <a:cs typeface="Times New Roman" panose="02020603050405020304" pitchFamily="18" charset="0"/>
              </a:rPr>
              <a:t>Using the defined UCs, </a:t>
            </a:r>
            <a:br>
              <a:rPr lang="en-US" sz="2000" dirty="0">
                <a:effectLst/>
                <a:latin typeface="Times New Roman" panose="02020603050405020304" pitchFamily="18" charset="0"/>
                <a:cs typeface="Times New Roman" panose="02020603050405020304" pitchFamily="18" charset="0"/>
              </a:rPr>
            </a:br>
            <a:br>
              <a:rPr lang="en-US" sz="2000" dirty="0">
                <a:effectLst/>
                <a:latin typeface="Times New Roman" panose="02020603050405020304" pitchFamily="18" charset="0"/>
                <a:cs typeface="Times New Roman" panose="02020603050405020304" pitchFamily="18" charset="0"/>
              </a:rPr>
            </a:br>
            <a:r>
              <a:rPr lang="en-US" sz="2000" dirty="0" err="1">
                <a:solidFill>
                  <a:srgbClr val="C00000"/>
                </a:solidFill>
                <a:latin typeface="Times New Roman" panose="02020603050405020304" pitchFamily="18" charset="0"/>
                <a:cs typeface="Times New Roman" panose="02020603050405020304" pitchFamily="18" charset="0"/>
              </a:rPr>
              <a:t>M</a:t>
            </a:r>
            <a:r>
              <a:rPr lang="en-US" sz="2000" dirty="0" err="1">
                <a:solidFill>
                  <a:srgbClr val="C00000"/>
                </a:solidFill>
                <a:effectLst/>
                <a:latin typeface="Times New Roman" panose="02020603050405020304" pitchFamily="18" charset="0"/>
                <a:cs typeface="Times New Roman" panose="02020603050405020304" pitchFamily="18" charset="0"/>
              </a:rPr>
              <a:t>ethoxytyramine</a:t>
            </a:r>
            <a:r>
              <a:rPr lang="en-US" sz="2000" dirty="0">
                <a:solidFill>
                  <a:srgbClr val="C00000"/>
                </a:solidFill>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was </a:t>
            </a:r>
            <a:r>
              <a:rPr lang="en-US" sz="2000" dirty="0">
                <a:solidFill>
                  <a:srgbClr val="C00000"/>
                </a:solidFill>
                <a:effectLst/>
                <a:latin typeface="Times New Roman" panose="02020603050405020304" pitchFamily="18" charset="0"/>
                <a:cs typeface="Times New Roman" panose="02020603050405020304" pitchFamily="18" charset="0"/>
              </a:rPr>
              <a:t>increased </a:t>
            </a:r>
            <a:r>
              <a:rPr lang="en-US" sz="2000" dirty="0">
                <a:effectLst/>
                <a:latin typeface="Times New Roman" panose="02020603050405020304" pitchFamily="18" charset="0"/>
                <a:cs typeface="Times New Roman" panose="02020603050405020304" pitchFamily="18" charset="0"/>
              </a:rPr>
              <a:t>in</a:t>
            </a:r>
            <a:br>
              <a:rPr lang="en-US" sz="2000" dirty="0">
                <a:effectLst/>
                <a:latin typeface="Times New Roman" panose="02020603050405020304" pitchFamily="18" charset="0"/>
                <a:cs typeface="Times New Roman" panose="02020603050405020304" pitchFamily="18" charset="0"/>
              </a:rPr>
            </a:br>
            <a:br>
              <a:rPr lang="en-US" sz="2000"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45.5%</a:t>
            </a:r>
            <a:r>
              <a:rPr lang="en-US" sz="2000" dirty="0">
                <a:effectLst/>
                <a:latin typeface="Times New Roman" panose="02020603050405020304" pitchFamily="18" charset="0"/>
                <a:cs typeface="Times New Roman" panose="02020603050405020304" pitchFamily="18" charset="0"/>
              </a:rPr>
              <a:t> of PPGL patients and </a:t>
            </a:r>
            <a:br>
              <a:rPr lang="en-US" sz="2000"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31.6%</a:t>
            </a:r>
            <a:r>
              <a:rPr lang="en-US" sz="2000" dirty="0">
                <a:effectLst/>
                <a:latin typeface="Times New Roman" panose="02020603050405020304" pitchFamily="18" charset="0"/>
                <a:cs typeface="Times New Roman" panose="02020603050405020304" pitchFamily="18" charset="0"/>
              </a:rPr>
              <a:t> of HNPGL patients compared to </a:t>
            </a:r>
            <a:br>
              <a:rPr lang="en-US" sz="2000" dirty="0">
                <a:effectLst/>
                <a:latin typeface="Times New Roman" panose="02020603050405020304" pitchFamily="18" charset="0"/>
                <a:cs typeface="Times New Roman" panose="02020603050405020304" pitchFamily="18" charset="0"/>
              </a:rPr>
            </a:br>
            <a:r>
              <a:rPr lang="en-US" sz="2000" b="1" dirty="0">
                <a:effectLst/>
                <a:latin typeface="Times New Roman" panose="02020603050405020304" pitchFamily="18" charset="0"/>
                <a:cs typeface="Times New Roman" panose="02020603050405020304" pitchFamily="18" charset="0"/>
              </a:rPr>
              <a:t>1.1%</a:t>
            </a:r>
            <a:r>
              <a:rPr lang="en-US" sz="2000" dirty="0">
                <a:effectLst/>
                <a:latin typeface="Times New Roman" panose="02020603050405020304" pitchFamily="18" charset="0"/>
                <a:cs typeface="Times New Roman" panose="02020603050405020304" pitchFamily="18" charset="0"/>
              </a:rPr>
              <a:t> of patients without tumors</a:t>
            </a:r>
          </a:p>
        </p:txBody>
      </p:sp>
      <p:sp>
        <p:nvSpPr>
          <p:cNvPr id="46"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48"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14" name="Picture 13" descr="A graph of plasma methoxyrine&#10;&#10;Description automatically generated">
            <a:extLst>
              <a:ext uri="{FF2B5EF4-FFF2-40B4-BE49-F238E27FC236}">
                <a16:creationId xmlns:a16="http://schemas.microsoft.com/office/drawing/2014/main" id="{3EB5DBF0-233C-BE84-F9FE-E3460819F196}"/>
              </a:ext>
            </a:extLst>
          </p:cNvPr>
          <p:cNvPicPr>
            <a:picLocks noChangeAspect="1"/>
          </p:cNvPicPr>
          <p:nvPr/>
        </p:nvPicPr>
        <p:blipFill>
          <a:blip r:embed="rId3"/>
          <a:stretch>
            <a:fillRect/>
          </a:stretch>
        </p:blipFill>
        <p:spPr>
          <a:xfrm>
            <a:off x="1439324" y="1340841"/>
            <a:ext cx="5538620" cy="4375510"/>
          </a:xfrm>
          <a:prstGeom prst="rect">
            <a:avLst/>
          </a:prstGeom>
        </p:spPr>
      </p:pic>
    </p:spTree>
    <p:extLst>
      <p:ext uri="{BB962C8B-B14F-4D97-AF65-F5344CB8AC3E}">
        <p14:creationId xmlns:p14="http://schemas.microsoft.com/office/powerpoint/2010/main" val="687733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67"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68"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0" name="Rectangle 69">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3800" y="374948"/>
            <a:ext cx="3355942" cy="3732835"/>
          </a:xfrm>
        </p:spPr>
        <p:txBody>
          <a:bodyPr vert="horz" lIns="91440" tIns="45720" rIns="91440" bIns="45720" rtlCol="0" anchor="b">
            <a:normAutofit/>
          </a:bodyPr>
          <a:lstStyle/>
          <a:p>
            <a:pPr marL="342900" marR="0" lvl="0" indent="-342900" algn="ctr">
              <a:lnSpc>
                <a:spcPct val="150000"/>
              </a:lnSpc>
              <a:buSzPts val="1000"/>
              <a:tabLst>
                <a:tab pos="457200" algn="l"/>
              </a:tabLst>
            </a:pPr>
            <a:r>
              <a:rPr lang="en-US" sz="2000" dirty="0" err="1">
                <a:solidFill>
                  <a:srgbClr val="C00000"/>
                </a:solidFill>
                <a:effectLst/>
                <a:latin typeface="Times New Roman" panose="02020603050405020304" pitchFamily="18" charset="0"/>
                <a:cs typeface="Times New Roman" panose="02020603050405020304" pitchFamily="18" charset="0"/>
              </a:rPr>
              <a:t>Metanephrine</a:t>
            </a:r>
            <a:r>
              <a:rPr lang="en-US" sz="2000" dirty="0">
                <a:effectLst/>
                <a:latin typeface="Times New Roman" panose="02020603050405020304" pitchFamily="18" charset="0"/>
                <a:cs typeface="Times New Roman" panose="02020603050405020304" pitchFamily="18" charset="0"/>
              </a:rPr>
              <a:t> was </a:t>
            </a:r>
            <a:r>
              <a:rPr lang="en-US" sz="2000" dirty="0">
                <a:solidFill>
                  <a:srgbClr val="C00000"/>
                </a:solidFill>
                <a:effectLst/>
                <a:latin typeface="Times New Roman" panose="02020603050405020304" pitchFamily="18" charset="0"/>
                <a:cs typeface="Times New Roman" panose="02020603050405020304" pitchFamily="18" charset="0"/>
              </a:rPr>
              <a:t>increased</a:t>
            </a:r>
            <a:r>
              <a:rPr lang="en-US" sz="2000" dirty="0">
                <a:effectLst/>
                <a:latin typeface="Times New Roman" panose="02020603050405020304" pitchFamily="18" charset="0"/>
                <a:cs typeface="Times New Roman" panose="02020603050405020304" pitchFamily="18" charset="0"/>
              </a:rPr>
              <a:t> in</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cs typeface="Times New Roman" panose="02020603050405020304" pitchFamily="18" charset="0"/>
              </a:rPr>
              <a:t>53.5%</a:t>
            </a:r>
            <a:r>
              <a:rPr lang="en-US" sz="2000" dirty="0">
                <a:effectLst/>
                <a:latin typeface="Times New Roman" panose="02020603050405020304" pitchFamily="18" charset="0"/>
                <a:cs typeface="Times New Roman" panose="02020603050405020304" pitchFamily="18" charset="0"/>
              </a:rPr>
              <a:t> of PPGL patients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but </a:t>
            </a:r>
            <a:r>
              <a:rPr lang="en-US" sz="2000" b="1" dirty="0">
                <a:effectLst/>
                <a:latin typeface="Times New Roman" panose="02020603050405020304" pitchFamily="18" charset="0"/>
                <a:cs typeface="Times New Roman" panose="02020603050405020304" pitchFamily="18" charset="0"/>
              </a:rPr>
              <a:t>none</a:t>
            </a:r>
            <a:r>
              <a:rPr lang="en-US" sz="2000" dirty="0">
                <a:effectLst/>
                <a:latin typeface="Times New Roman" panose="02020603050405020304" pitchFamily="18" charset="0"/>
                <a:cs typeface="Times New Roman" panose="02020603050405020304" pitchFamily="18" charset="0"/>
              </a:rPr>
              <a:t> with HNPGLS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compared to </a:t>
            </a:r>
            <a:r>
              <a:rPr lang="en-US" sz="2000" b="1" dirty="0">
                <a:effectLst/>
                <a:latin typeface="Times New Roman" panose="02020603050405020304" pitchFamily="18" charset="0"/>
                <a:cs typeface="Times New Roman" panose="02020603050405020304" pitchFamily="18" charset="0"/>
              </a:rPr>
              <a:t>0.4%</a:t>
            </a:r>
            <a:r>
              <a:rPr lang="en-US" sz="2000" dirty="0">
                <a:effectLst/>
                <a:latin typeface="Times New Roman" panose="02020603050405020304" pitchFamily="18" charset="0"/>
                <a:cs typeface="Times New Roman" panose="02020603050405020304" pitchFamily="18" charset="0"/>
              </a:rPr>
              <a:t> of patients without tumors</a:t>
            </a:r>
          </a:p>
        </p:txBody>
      </p:sp>
      <p:sp>
        <p:nvSpPr>
          <p:cNvPr id="72"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74"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4" name="Picture 3" descr="A graph showing the amount of plasma metaphrine&#10;&#10;Description automatically generated">
            <a:extLst>
              <a:ext uri="{FF2B5EF4-FFF2-40B4-BE49-F238E27FC236}">
                <a16:creationId xmlns:a16="http://schemas.microsoft.com/office/drawing/2014/main" id="{38BEFF3D-F07C-07E2-9FFC-89A03FAAC255}"/>
              </a:ext>
            </a:extLst>
          </p:cNvPr>
          <p:cNvPicPr>
            <a:picLocks noChangeAspect="1"/>
          </p:cNvPicPr>
          <p:nvPr/>
        </p:nvPicPr>
        <p:blipFill>
          <a:blip r:embed="rId3"/>
          <a:stretch>
            <a:fillRect/>
          </a:stretch>
        </p:blipFill>
        <p:spPr>
          <a:xfrm>
            <a:off x="1385724" y="1340841"/>
            <a:ext cx="5645819" cy="4375510"/>
          </a:xfrm>
          <a:prstGeom prst="rect">
            <a:avLst/>
          </a:prstGeom>
        </p:spPr>
      </p:pic>
    </p:spTree>
    <p:extLst>
      <p:ext uri="{BB962C8B-B14F-4D97-AF65-F5344CB8AC3E}">
        <p14:creationId xmlns:p14="http://schemas.microsoft.com/office/powerpoint/2010/main" val="246494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944880"/>
            <a:ext cx="9601200" cy="758190"/>
          </a:xfrm>
        </p:spPr>
        <p:txBody>
          <a:bodyPr>
            <a:noAutofit/>
          </a:bodyPr>
          <a:lstStyle/>
          <a:p>
            <a:r>
              <a:rPr lang="en-US" sz="4000" b="1" dirty="0"/>
              <a:t>About the Journal</a:t>
            </a:r>
          </a:p>
        </p:txBody>
      </p:sp>
      <p:sp>
        <p:nvSpPr>
          <p:cNvPr id="3" name="Content Placeholder 2"/>
          <p:cNvSpPr>
            <a:spLocks noGrp="1"/>
          </p:cNvSpPr>
          <p:nvPr>
            <p:ph idx="1"/>
          </p:nvPr>
        </p:nvSpPr>
        <p:spPr>
          <a:xfrm>
            <a:off x="1760220" y="2438400"/>
            <a:ext cx="9080500" cy="1981200"/>
          </a:xfrm>
        </p:spPr>
        <p:txBody>
          <a:bodyPr>
            <a:noAutofit/>
          </a:bodyPr>
          <a:lstStyle/>
          <a:p>
            <a:pPr marL="0" marR="0" algn="just">
              <a:lnSpc>
                <a:spcPct val="115000"/>
              </a:lnSpc>
              <a:spcBef>
                <a:spcPts val="0"/>
              </a:spcBef>
              <a:spcAft>
                <a:spcPts val="2400"/>
              </a:spcAft>
            </a:pPr>
            <a:r>
              <a:rPr lang="en-US" b="1" dirty="0">
                <a:solidFill>
                  <a:schemeClr val="tx1"/>
                </a:solidFill>
                <a:effectLst/>
                <a:latin typeface="Times New Roman" panose="02020603050405020304" pitchFamily="18" charset="0"/>
                <a:cs typeface="Times New Roman" panose="02020603050405020304" pitchFamily="18" charset="0"/>
              </a:rPr>
              <a:t>European Journal of Endocrinology </a:t>
            </a:r>
            <a:r>
              <a:rPr lang="en-US" b="0" i="0" dirty="0">
                <a:solidFill>
                  <a:schemeClr val="tx1"/>
                </a:solidFill>
                <a:effectLst/>
                <a:latin typeface="Times New Roman" panose="02020603050405020304" pitchFamily="18" charset="0"/>
                <a:cs typeface="Times New Roman" panose="02020603050405020304" pitchFamily="18" charset="0"/>
              </a:rPr>
              <a:t>is the official journal of the European Society of Endocrinology. </a:t>
            </a:r>
          </a:p>
          <a:p>
            <a:pPr marL="0" marR="0" algn="just">
              <a:lnSpc>
                <a:spcPct val="115000"/>
              </a:lnSpc>
              <a:spcBef>
                <a:spcPts val="0"/>
              </a:spcBef>
              <a:spcAft>
                <a:spcPts val="2400"/>
              </a:spcAft>
            </a:pPr>
            <a:r>
              <a:rPr lang="en-US" b="0" i="0" dirty="0">
                <a:solidFill>
                  <a:schemeClr val="tx1"/>
                </a:solidFill>
                <a:effectLst/>
                <a:latin typeface="Times New Roman" panose="02020603050405020304" pitchFamily="18" charset="0"/>
                <a:cs typeface="Times New Roman" panose="02020603050405020304" pitchFamily="18" charset="0"/>
              </a:rPr>
              <a:t>It publishes high-quality original clinical and translational research papers and reviews in pediatric and adult endocrinology, as well as clinical practice guidelines, and debates.</a:t>
            </a:r>
          </a:p>
        </p:txBody>
      </p:sp>
    </p:spTree>
    <p:extLst>
      <p:ext uri="{BB962C8B-B14F-4D97-AF65-F5344CB8AC3E}">
        <p14:creationId xmlns:p14="http://schemas.microsoft.com/office/powerpoint/2010/main" val="3978072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8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83" name="Rectangle 82">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11497" y="359708"/>
            <a:ext cx="3355942" cy="3732835"/>
          </a:xfrm>
        </p:spPr>
        <p:txBody>
          <a:bodyPr vert="horz" lIns="91440" tIns="45720" rIns="91440" bIns="45720" rtlCol="0" anchor="b">
            <a:normAutofit/>
          </a:bodyPr>
          <a:lstStyle/>
          <a:p>
            <a:pPr marR="0" lvl="0">
              <a:lnSpc>
                <a:spcPct val="150000"/>
              </a:lnSpc>
              <a:buSzPts val="1000"/>
              <a:tabLst>
                <a:tab pos="457200" algn="l"/>
              </a:tabLst>
            </a:pPr>
            <a:r>
              <a:rPr lang="en-US" sz="2000" dirty="0">
                <a:solidFill>
                  <a:srgbClr val="C00000"/>
                </a:solidFill>
                <a:effectLst/>
                <a:latin typeface="Times New Roman" panose="02020603050405020304" pitchFamily="18" charset="0"/>
                <a:ea typeface="Times New Roman" panose="02020603050405020304" pitchFamily="18" charset="0"/>
              </a:rPr>
              <a:t>Normetanephrine</a:t>
            </a:r>
            <a:r>
              <a:rPr lang="en-US" sz="2000" dirty="0">
                <a:effectLst/>
                <a:latin typeface="Times New Roman" panose="02020603050405020304" pitchFamily="18" charset="0"/>
                <a:ea typeface="Times New Roman" panose="02020603050405020304" pitchFamily="18" charset="0"/>
              </a:rPr>
              <a:t> (with age-adjusted UCs) was </a:t>
            </a:r>
            <a:r>
              <a:rPr lang="en-US" sz="2000" dirty="0">
                <a:solidFill>
                  <a:srgbClr val="C00000"/>
                </a:solidFill>
                <a:effectLst/>
                <a:latin typeface="Times New Roman" panose="02020603050405020304" pitchFamily="18" charset="0"/>
                <a:ea typeface="Times New Roman" panose="02020603050405020304" pitchFamily="18" charset="0"/>
              </a:rPr>
              <a:t>increased</a:t>
            </a:r>
            <a:r>
              <a:rPr lang="en-US" sz="2000" dirty="0">
                <a:effectLst/>
                <a:latin typeface="Times New Roman" panose="02020603050405020304" pitchFamily="18" charset="0"/>
                <a:ea typeface="Times New Roman" panose="02020603050405020304" pitchFamily="18" charset="0"/>
              </a:rPr>
              <a:t> in </a:t>
            </a:r>
            <a:br>
              <a:rPr lang="en-US" sz="2000" dirty="0">
                <a:effectLst/>
                <a:latin typeface="Times New Roman" panose="02020603050405020304" pitchFamily="18" charset="0"/>
                <a:ea typeface="Times New Roman" panose="02020603050405020304" pitchFamily="18" charset="0"/>
              </a:rPr>
            </a:br>
            <a:r>
              <a:rPr lang="en-US" sz="2000" b="1" dirty="0">
                <a:effectLst/>
                <a:latin typeface="Times New Roman" panose="02020603050405020304" pitchFamily="18" charset="0"/>
                <a:ea typeface="Times New Roman" panose="02020603050405020304" pitchFamily="18" charset="0"/>
              </a:rPr>
              <a:t>93% </a:t>
            </a:r>
            <a:r>
              <a:rPr lang="en-US" sz="2000" dirty="0">
                <a:effectLst/>
                <a:latin typeface="Times New Roman" panose="02020603050405020304" pitchFamily="18" charset="0"/>
                <a:ea typeface="Times New Roman" panose="02020603050405020304" pitchFamily="18" charset="0"/>
              </a:rPr>
              <a:t>of PPGLs and </a:t>
            </a:r>
            <a:br>
              <a:rPr lang="en-US" sz="2000" dirty="0">
                <a:effectLst/>
                <a:latin typeface="Times New Roman" panose="02020603050405020304" pitchFamily="18" charset="0"/>
                <a:ea typeface="Times New Roman" panose="02020603050405020304" pitchFamily="18" charset="0"/>
              </a:rPr>
            </a:br>
            <a:r>
              <a:rPr lang="en-US" sz="2000" b="1" dirty="0">
                <a:effectLst/>
                <a:latin typeface="Times New Roman" panose="02020603050405020304" pitchFamily="18" charset="0"/>
                <a:ea typeface="Times New Roman" panose="02020603050405020304" pitchFamily="18" charset="0"/>
              </a:rPr>
              <a:t>21.1% </a:t>
            </a:r>
            <a:r>
              <a:rPr lang="en-US" sz="2000" dirty="0">
                <a:effectLst/>
                <a:latin typeface="Times New Roman" panose="02020603050405020304" pitchFamily="18" charset="0"/>
                <a:ea typeface="Times New Roman" panose="02020603050405020304" pitchFamily="18" charset="0"/>
              </a:rPr>
              <a:t>of HNPGLs</a:t>
            </a:r>
          </a:p>
        </p:txBody>
      </p:sp>
      <p:sp>
        <p:nvSpPr>
          <p:cNvPr id="85"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87"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Picture 4" descr="A graph of a number of numbers&#10;&#10;Description automatically generated with medium confidence">
            <a:extLst>
              <a:ext uri="{FF2B5EF4-FFF2-40B4-BE49-F238E27FC236}">
                <a16:creationId xmlns:a16="http://schemas.microsoft.com/office/drawing/2014/main" id="{8E584733-E023-2898-D18B-7410B726CBC8}"/>
              </a:ext>
            </a:extLst>
          </p:cNvPr>
          <p:cNvPicPr>
            <a:picLocks noChangeAspect="1"/>
          </p:cNvPicPr>
          <p:nvPr/>
        </p:nvPicPr>
        <p:blipFill>
          <a:blip r:embed="rId3"/>
          <a:stretch>
            <a:fillRect/>
          </a:stretch>
        </p:blipFill>
        <p:spPr>
          <a:xfrm>
            <a:off x="1588568" y="1340841"/>
            <a:ext cx="5240131" cy="4375510"/>
          </a:xfrm>
          <a:prstGeom prst="rect">
            <a:avLst/>
          </a:prstGeom>
        </p:spPr>
      </p:pic>
    </p:spTree>
    <p:extLst>
      <p:ext uri="{BB962C8B-B14F-4D97-AF65-F5344CB8AC3E}">
        <p14:creationId xmlns:p14="http://schemas.microsoft.com/office/powerpoint/2010/main" val="2509061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71424" y="1110882"/>
            <a:ext cx="3053039" cy="1060817"/>
          </a:xfrm>
        </p:spPr>
        <p:txBody>
          <a:bodyPr vert="horz" lIns="91440" tIns="45720" rIns="91440" bIns="45720" rtlCol="0" anchor="b">
            <a:normAutofit/>
          </a:bodyPr>
          <a:lstStyle/>
          <a:p>
            <a:r>
              <a:rPr lang="en-US" sz="2800" b="1" dirty="0"/>
              <a:t>Results</a:t>
            </a:r>
          </a:p>
        </p:txBody>
      </p:sp>
      <p:pic>
        <p:nvPicPr>
          <p:cNvPr id="4" name="Picture 3" descr="A table of information with numbers and text&#10;&#10;Description automatically generated with medium confidence">
            <a:extLst>
              <a:ext uri="{FF2B5EF4-FFF2-40B4-BE49-F238E27FC236}">
                <a16:creationId xmlns:a16="http://schemas.microsoft.com/office/drawing/2014/main" id="{5FE32F93-BFE4-B75E-FFCE-18B08DC7B1DC}"/>
              </a:ext>
            </a:extLst>
          </p:cNvPr>
          <p:cNvPicPr>
            <a:picLocks noChangeAspect="1"/>
          </p:cNvPicPr>
          <p:nvPr/>
        </p:nvPicPr>
        <p:blipFill>
          <a:blip r:embed="rId3"/>
          <a:stretch>
            <a:fillRect/>
          </a:stretch>
        </p:blipFill>
        <p:spPr>
          <a:xfrm>
            <a:off x="466635" y="1743858"/>
            <a:ext cx="6900380" cy="3156923"/>
          </a:xfrm>
          <a:prstGeom prst="rect">
            <a:avLst/>
          </a:prstGeom>
        </p:spPr>
      </p:pic>
      <p:sp>
        <p:nvSpPr>
          <p:cNvPr id="6" name="TextBox 5">
            <a:extLst>
              <a:ext uri="{FF2B5EF4-FFF2-40B4-BE49-F238E27FC236}">
                <a16:creationId xmlns:a16="http://schemas.microsoft.com/office/drawing/2014/main" id="{8BBABF2C-6A79-C37C-4EEA-E36E79B854BF}"/>
              </a:ext>
            </a:extLst>
          </p:cNvPr>
          <p:cNvSpPr txBox="1"/>
          <p:nvPr/>
        </p:nvSpPr>
        <p:spPr>
          <a:xfrm>
            <a:off x="8227583" y="2286000"/>
            <a:ext cx="3253942" cy="3931920"/>
          </a:xfrm>
          <a:prstGeom prst="rect">
            <a:avLst/>
          </a:prstGeom>
        </p:spPr>
        <p:txBody>
          <a:bodyPr vert="horz" lIns="91440" tIns="45720" rIns="91440" bIns="45720" rtlCol="0">
            <a:normAutofit/>
          </a:bodyPr>
          <a:lstStyle/>
          <a:p>
            <a:pPr marL="384048" indent="-384048" defTabSz="914400">
              <a:lnSpc>
                <a:spcPct val="94000"/>
              </a:lnSpc>
              <a:spcAft>
                <a:spcPts val="200"/>
              </a:spcAft>
              <a:buFont typeface="Franklin Gothic Book" panose="020B0503020102020204" pitchFamily="34" charset="0"/>
            </a:pPr>
            <a:r>
              <a:rPr lang="en-US" sz="2000" dirty="0">
                <a:solidFill>
                  <a:schemeClr val="tx2"/>
                </a:solidFill>
                <a:latin typeface="Times New Roman" panose="02020603050405020304" pitchFamily="18" charset="0"/>
                <a:cs typeface="Times New Roman" panose="02020603050405020304" pitchFamily="18" charset="0"/>
              </a:rPr>
              <a:t>Table: Diagnostic sensitivity and specificity of measurements of plasma </a:t>
            </a:r>
            <a:r>
              <a:rPr lang="en-US" sz="2000" dirty="0" err="1">
                <a:solidFill>
                  <a:schemeClr val="tx2"/>
                </a:solidFill>
                <a:latin typeface="Times New Roman" panose="02020603050405020304" pitchFamily="18" charset="0"/>
                <a:cs typeface="Times New Roman" panose="02020603050405020304" pitchFamily="18" charset="0"/>
              </a:rPr>
              <a:t>metanephrines</a:t>
            </a:r>
            <a:r>
              <a:rPr lang="en-US" sz="2000" dirty="0">
                <a:solidFill>
                  <a:schemeClr val="tx2"/>
                </a:solidFill>
                <a:latin typeface="Times New Roman" panose="02020603050405020304" pitchFamily="18" charset="0"/>
                <a:cs typeface="Times New Roman" panose="02020603050405020304" pitchFamily="18" charset="0"/>
              </a:rPr>
              <a:t> with and without </a:t>
            </a:r>
            <a:r>
              <a:rPr lang="en-US" sz="2000" dirty="0" err="1">
                <a:solidFill>
                  <a:schemeClr val="tx2"/>
                </a:solidFill>
                <a:latin typeface="Times New Roman" panose="02020603050405020304" pitchFamily="18" charset="0"/>
                <a:cs typeface="Times New Roman" panose="02020603050405020304" pitchFamily="18" charset="0"/>
              </a:rPr>
              <a:t>methoxytyramine</a:t>
            </a:r>
            <a:endParaRPr lang="en-US" sz="2000" dirty="0">
              <a:solidFill>
                <a:schemeClr val="tx2"/>
              </a:solidFill>
              <a:latin typeface="Times New Roman" panose="02020603050405020304" pitchFamily="18" charset="0"/>
              <a:cs typeface="Times New Roman" panose="02020603050405020304" pitchFamily="18" charset="0"/>
            </a:endParaRPr>
          </a:p>
        </p:txBody>
      </p:sp>
      <p:sp>
        <p:nvSpPr>
          <p:cNvPr id="13"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37069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8C110B4-D26A-44C6-8576-236CA24E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320FE07-CD12-C6FC-9559-0CDF7CB9F8E2}"/>
              </a:ext>
            </a:extLst>
          </p:cNvPr>
          <p:cNvPicPr>
            <a:picLocks noChangeAspect="1"/>
          </p:cNvPicPr>
          <p:nvPr/>
        </p:nvPicPr>
        <p:blipFill>
          <a:blip r:embed="rId3"/>
          <a:stretch>
            <a:fillRect/>
          </a:stretch>
        </p:blipFill>
        <p:spPr>
          <a:xfrm>
            <a:off x="1937521" y="146791"/>
            <a:ext cx="4452199" cy="3940197"/>
          </a:xfrm>
          <a:prstGeom prst="rect">
            <a:avLst/>
          </a:prstGeom>
        </p:spPr>
      </p:pic>
      <p:pic>
        <p:nvPicPr>
          <p:cNvPr id="8" name="Picture 7">
            <a:extLst>
              <a:ext uri="{FF2B5EF4-FFF2-40B4-BE49-F238E27FC236}">
                <a16:creationId xmlns:a16="http://schemas.microsoft.com/office/drawing/2014/main" id="{1B63E919-E67D-2B91-D7FB-693082D65B76}"/>
              </a:ext>
            </a:extLst>
          </p:cNvPr>
          <p:cNvPicPr>
            <a:picLocks noChangeAspect="1"/>
          </p:cNvPicPr>
          <p:nvPr/>
        </p:nvPicPr>
        <p:blipFill>
          <a:blip r:embed="rId4"/>
          <a:stretch>
            <a:fillRect/>
          </a:stretch>
        </p:blipFill>
        <p:spPr>
          <a:xfrm>
            <a:off x="6501689" y="187587"/>
            <a:ext cx="4223230" cy="3906488"/>
          </a:xfrm>
          <a:prstGeom prst="rect">
            <a:avLst/>
          </a:prstGeom>
        </p:spPr>
      </p:pic>
      <p:sp>
        <p:nvSpPr>
          <p:cNvPr id="20" name="Freeform: Shape 19">
            <a:extLst>
              <a:ext uri="{FF2B5EF4-FFF2-40B4-BE49-F238E27FC236}">
                <a16:creationId xmlns:a16="http://schemas.microsoft.com/office/drawing/2014/main" id="{5BFD4DBB-3229-4DF6-A68A-CD91F83258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3856976"/>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6" name="TextBox 5">
            <a:extLst>
              <a:ext uri="{FF2B5EF4-FFF2-40B4-BE49-F238E27FC236}">
                <a16:creationId xmlns:a16="http://schemas.microsoft.com/office/drawing/2014/main" id="{8BBABF2C-6A79-C37C-4EEA-E36E79B854BF}"/>
              </a:ext>
            </a:extLst>
          </p:cNvPr>
          <p:cNvSpPr txBox="1"/>
          <p:nvPr/>
        </p:nvSpPr>
        <p:spPr>
          <a:xfrm>
            <a:off x="1249680" y="4278246"/>
            <a:ext cx="9723119" cy="1841856"/>
          </a:xfrm>
          <a:prstGeom prst="rect">
            <a:avLst/>
          </a:prstGeom>
        </p:spPr>
        <p:txBody>
          <a:bodyPr vert="horz" lIns="91440" tIns="45720" rIns="91440" bIns="45720" rtlCol="0">
            <a:normAutofit/>
          </a:bodyPr>
          <a:lstStyle/>
          <a:p>
            <a:pPr marR="0" lvl="0">
              <a:buSzPts val="1000"/>
              <a:tabLst>
                <a:tab pos="457200" algn="l"/>
              </a:tabLst>
            </a:pPr>
            <a:r>
              <a:rPr lang="en-US" sz="2000" dirty="0">
                <a:effectLst/>
                <a:latin typeface="Times New Roman" panose="02020603050405020304" pitchFamily="18" charset="0"/>
                <a:ea typeface="Times New Roman" panose="02020603050405020304" pitchFamily="18" charset="0"/>
              </a:rPr>
              <a:t>AUC for the 3-metabolite panel was not significantly different than normetanephrine + </a:t>
            </a:r>
            <a:r>
              <a:rPr lang="en-US" sz="2000" dirty="0" err="1">
                <a:effectLst/>
                <a:latin typeface="Times New Roman" panose="02020603050405020304" pitchFamily="18" charset="0"/>
                <a:ea typeface="Times New Roman" panose="02020603050405020304" pitchFamily="18" charset="0"/>
              </a:rPr>
              <a:t>metanephrine</a:t>
            </a:r>
            <a:r>
              <a:rPr lang="en-US" sz="2000" dirty="0">
                <a:effectLst/>
                <a:latin typeface="Times New Roman" panose="02020603050405020304" pitchFamily="18" charset="0"/>
                <a:ea typeface="Times New Roman" panose="02020603050405020304" pitchFamily="18" charset="0"/>
              </a:rPr>
              <a:t> for PPGLs, but higher for HNPGLs (0.801 vs 0.627)</a:t>
            </a:r>
          </a:p>
        </p:txBody>
      </p:sp>
      <p:sp>
        <p:nvSpPr>
          <p:cNvPr id="26" name="Freeform: Shape 21">
            <a:extLst>
              <a:ext uri="{FF2B5EF4-FFF2-40B4-BE49-F238E27FC236}">
                <a16:creationId xmlns:a16="http://schemas.microsoft.com/office/drawing/2014/main" id="{792979E5-1F93-4CE3-975E-3CAEC618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3955127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11487"/>
            <a:ext cx="9601200" cy="1162050"/>
          </a:xfrm>
        </p:spPr>
        <p:txBody>
          <a:bodyPr>
            <a:noAutofit/>
          </a:bodyPr>
          <a:lstStyle/>
          <a:p>
            <a:r>
              <a:rPr lang="en-US" sz="4000" b="1" dirty="0"/>
              <a:t>Cont.</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a:xfrm>
            <a:off x="1371600" y="1566832"/>
            <a:ext cx="10165080" cy="4145280"/>
          </a:xfrm>
        </p:spPr>
        <p:txBody>
          <a:bodyPr>
            <a:noAutofit/>
          </a:bodyPr>
          <a:lstStyle/>
          <a:p>
            <a:r>
              <a:rPr lang="en-US" dirty="0">
                <a:solidFill>
                  <a:srgbClr val="C00000"/>
                </a:solidFill>
                <a:latin typeface="Times New Roman" panose="02020603050405020304" pitchFamily="18" charset="0"/>
                <a:cs typeface="Times New Roman" panose="02020603050405020304" pitchFamily="18" charset="0"/>
              </a:rPr>
              <a:t>False Negatives:</a:t>
            </a:r>
          </a:p>
          <a:p>
            <a:pPr lvl="1">
              <a:buFont typeface="Arial" panose="020B0604020202020204" pitchFamily="34" charset="0"/>
              <a:buChar char="•"/>
            </a:pPr>
            <a:r>
              <a:rPr lang="en-US" i="0" dirty="0">
                <a:latin typeface="Times New Roman" panose="02020603050405020304" pitchFamily="18" charset="0"/>
                <a:cs typeface="Times New Roman" panose="02020603050405020304" pitchFamily="18" charset="0"/>
              </a:rPr>
              <a:t>Only 3/213 PPGL patients had false negative results for all 3 metabolites</a:t>
            </a:r>
          </a:p>
          <a:p>
            <a:pPr lvl="1">
              <a:buFont typeface="Arial" panose="020B0604020202020204" pitchFamily="34" charset="0"/>
              <a:buChar char="•"/>
            </a:pPr>
            <a:r>
              <a:rPr lang="en-US" i="0" dirty="0">
                <a:latin typeface="Times New Roman" panose="02020603050405020304" pitchFamily="18" charset="0"/>
                <a:cs typeface="Times New Roman" panose="02020603050405020304" pitchFamily="18" charset="0"/>
              </a:rPr>
              <a:t>More common in HNPGLs (50% false negatives)</a:t>
            </a:r>
          </a:p>
          <a:p>
            <a:pPr>
              <a:spcBef>
                <a:spcPts val="1800"/>
              </a:spcBef>
            </a:pPr>
            <a:r>
              <a:rPr lang="en-US" dirty="0">
                <a:solidFill>
                  <a:srgbClr val="C00000"/>
                </a:solidFill>
                <a:latin typeface="Times New Roman" panose="02020603050405020304" pitchFamily="18" charset="0"/>
                <a:cs typeface="Times New Roman" panose="02020603050405020304" pitchFamily="18" charset="0"/>
              </a:rPr>
              <a:t>Positive Predictive Value:</a:t>
            </a:r>
          </a:p>
          <a:p>
            <a:pPr lvl="1">
              <a:buFont typeface="Arial" panose="020B0604020202020204" pitchFamily="34" charset="0"/>
              <a:buChar char="•"/>
            </a:pPr>
            <a:r>
              <a:rPr lang="en-US" i="0" dirty="0">
                <a:latin typeface="Times New Roman" panose="02020603050405020304" pitchFamily="18" charset="0"/>
                <a:cs typeface="Times New Roman" panose="02020603050405020304" pitchFamily="18" charset="0"/>
              </a:rPr>
              <a:t>At 0.5-5% pretest prevalence, single positive results had 9-57% posttest probability</a:t>
            </a:r>
          </a:p>
          <a:p>
            <a:pPr lvl="1">
              <a:buFont typeface="Arial" panose="020B0604020202020204" pitchFamily="34" charset="0"/>
              <a:buChar char="•"/>
            </a:pPr>
            <a:r>
              <a:rPr lang="en-US" i="0" dirty="0">
                <a:latin typeface="Times New Roman" panose="02020603050405020304" pitchFamily="18" charset="0"/>
                <a:cs typeface="Times New Roman" panose="02020603050405020304" pitchFamily="18" charset="0"/>
              </a:rPr>
              <a:t>Combinations like </a:t>
            </a:r>
            <a:r>
              <a:rPr lang="en-US" i="0" dirty="0" err="1">
                <a:latin typeface="Times New Roman" panose="02020603050405020304" pitchFamily="18" charset="0"/>
                <a:cs typeface="Times New Roman" panose="02020603050405020304" pitchFamily="18" charset="0"/>
              </a:rPr>
              <a:t>normetanephrine+metanephrine</a:t>
            </a:r>
            <a:r>
              <a:rPr lang="en-US" i="0" dirty="0">
                <a:latin typeface="Times New Roman" panose="02020603050405020304" pitchFamily="18" charset="0"/>
                <a:cs typeface="Times New Roman" panose="02020603050405020304" pitchFamily="18" charset="0"/>
              </a:rPr>
              <a:t> positives had 58-94% posttest probability</a:t>
            </a:r>
          </a:p>
          <a:p>
            <a:pPr lvl="1">
              <a:buFont typeface="Arial" panose="020B0604020202020204" pitchFamily="34" charset="0"/>
              <a:buChar char="•"/>
            </a:pPr>
            <a:r>
              <a:rPr lang="en-US" i="0" dirty="0">
                <a:latin typeface="Times New Roman" panose="02020603050405020304" pitchFamily="18" charset="0"/>
                <a:cs typeface="Times New Roman" panose="02020603050405020304" pitchFamily="18" charset="0"/>
              </a:rPr>
              <a:t>Triplet positive results indicated 66-95% probability of PPGLs</a:t>
            </a:r>
          </a:p>
        </p:txBody>
      </p:sp>
    </p:spTree>
    <p:extLst>
      <p:ext uri="{BB962C8B-B14F-4D97-AF65-F5344CB8AC3E}">
        <p14:creationId xmlns:p14="http://schemas.microsoft.com/office/powerpoint/2010/main" val="1902623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45709"/>
            <a:ext cx="9601200" cy="1162050"/>
          </a:xfrm>
        </p:spPr>
        <p:txBody>
          <a:bodyPr>
            <a:noAutofit/>
          </a:bodyPr>
          <a:lstStyle/>
          <a:p>
            <a:r>
              <a:rPr lang="en-US" sz="4000" b="1" dirty="0"/>
              <a:t>Critical appraisal of the Results</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a:xfrm>
            <a:off x="1371600" y="1566832"/>
            <a:ext cx="9875520" cy="4145280"/>
          </a:xfrm>
        </p:spPr>
        <p:txBody>
          <a:bodyPr>
            <a:noAutofit/>
          </a:bodyPr>
          <a:lstStyle/>
          <a:p>
            <a:pPr marL="0" indent="0">
              <a:spcBef>
                <a:spcPts val="0"/>
              </a:spcBef>
              <a:spcAft>
                <a:spcPts val="1800"/>
              </a:spcAft>
              <a:buNone/>
            </a:pPr>
            <a:r>
              <a:rPr lang="en-US" b="1" dirty="0">
                <a:latin typeface="Times New Roman" panose="02020603050405020304" pitchFamily="18" charset="0"/>
                <a:cs typeface="Times New Roman" panose="02020603050405020304" pitchFamily="18" charset="0"/>
              </a:rPr>
              <a:t>Strengths:</a:t>
            </a:r>
          </a:p>
          <a:p>
            <a:pPr lvl="0">
              <a:spcBef>
                <a:spcPts val="0"/>
              </a:spcBef>
              <a:spcAft>
                <a:spcPts val="1800"/>
              </a:spcAft>
            </a:pPr>
            <a:r>
              <a:rPr lang="en-US" dirty="0">
                <a:latin typeface="Times New Roman" panose="02020603050405020304" pitchFamily="18" charset="0"/>
                <a:cs typeface="Times New Roman" panose="02020603050405020304" pitchFamily="18" charset="0"/>
              </a:rPr>
              <a:t>Clear and structured.</a:t>
            </a:r>
          </a:p>
          <a:p>
            <a:pPr lvl="0">
              <a:spcBef>
                <a:spcPts val="0"/>
              </a:spcBef>
              <a:spcAft>
                <a:spcPts val="1800"/>
              </a:spcAft>
            </a:pPr>
            <a:r>
              <a:rPr lang="en-US" dirty="0">
                <a:latin typeface="Times New Roman" panose="02020603050405020304" pitchFamily="18" charset="0"/>
                <a:cs typeface="Times New Roman" panose="02020603050405020304" pitchFamily="18" charset="0"/>
              </a:rPr>
              <a:t>Appropriate use of tables and figures.</a:t>
            </a:r>
          </a:p>
          <a:p>
            <a:pPr lvl="0">
              <a:spcBef>
                <a:spcPts val="0"/>
              </a:spcBef>
              <a:spcAft>
                <a:spcPts val="1800"/>
              </a:spcAft>
            </a:pPr>
            <a:r>
              <a:rPr lang="en-US" dirty="0">
                <a:latin typeface="Times New Roman" panose="02020603050405020304" pitchFamily="18" charset="0"/>
                <a:cs typeface="Times New Roman" panose="02020603050405020304" pitchFamily="18" charset="0"/>
              </a:rPr>
              <a:t>Appropriate statistical methods used.</a:t>
            </a:r>
          </a:p>
          <a:p>
            <a:pPr lvl="0">
              <a:spcBef>
                <a:spcPts val="0"/>
              </a:spcBef>
              <a:spcAft>
                <a:spcPts val="1800"/>
              </a:spcAft>
            </a:pPr>
            <a:r>
              <a:rPr lang="en-US" dirty="0">
                <a:latin typeface="Times New Roman" panose="02020603050405020304" pitchFamily="18" charset="0"/>
                <a:cs typeface="Times New Roman" panose="02020603050405020304" pitchFamily="18" charset="0"/>
              </a:rPr>
              <a:t>All major findings related to the study objectives appear to be reported. </a:t>
            </a:r>
          </a:p>
        </p:txBody>
      </p:sp>
    </p:spTree>
    <p:extLst>
      <p:ext uri="{BB962C8B-B14F-4D97-AF65-F5344CB8AC3E}">
        <p14:creationId xmlns:p14="http://schemas.microsoft.com/office/powerpoint/2010/main" val="295602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45709"/>
            <a:ext cx="9601200" cy="1162050"/>
          </a:xfrm>
        </p:spPr>
        <p:txBody>
          <a:bodyPr>
            <a:noAutofit/>
          </a:bodyPr>
          <a:lstStyle/>
          <a:p>
            <a:r>
              <a:rPr lang="en-US" sz="4000" b="1" dirty="0"/>
              <a:t>Critical appraisal of the Results</a:t>
            </a:r>
          </a:p>
        </p:txBody>
      </p:sp>
      <p:sp>
        <p:nvSpPr>
          <p:cNvPr id="3" name="TextBox 2">
            <a:extLst>
              <a:ext uri="{FF2B5EF4-FFF2-40B4-BE49-F238E27FC236}">
                <a16:creationId xmlns:a16="http://schemas.microsoft.com/office/drawing/2014/main" id="{DC4C346B-C943-E039-8E46-F3BA459B99A7}"/>
              </a:ext>
            </a:extLst>
          </p:cNvPr>
          <p:cNvSpPr txBox="1"/>
          <p:nvPr/>
        </p:nvSpPr>
        <p:spPr>
          <a:xfrm>
            <a:off x="1569720" y="1920240"/>
            <a:ext cx="10073640" cy="2323713"/>
          </a:xfrm>
          <a:prstGeom prst="rect">
            <a:avLst/>
          </a:prstGeom>
          <a:noFill/>
        </p:spPr>
        <p:txBody>
          <a:bodyPr wrap="square" rtlCol="0">
            <a:spAutoFit/>
          </a:bodyPr>
          <a:lstStyle/>
          <a:p>
            <a:pPr>
              <a:spcAft>
                <a:spcPts val="1800"/>
              </a:spcAft>
            </a:pPr>
            <a:r>
              <a:rPr lang="en-US" sz="2000" b="1" dirty="0">
                <a:latin typeface="Times New Roman" panose="02020603050405020304" pitchFamily="18" charset="0"/>
                <a:cs typeface="Times New Roman" panose="02020603050405020304" pitchFamily="18" charset="0"/>
              </a:rPr>
              <a:t>Potential Limitations:</a:t>
            </a:r>
          </a:p>
          <a:p>
            <a:pPr marL="342900" lvl="0" indent="-342900">
              <a:spcAft>
                <a:spcPts val="18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Limited clinical details provided about the PPGL and HNPGL cases</a:t>
            </a:r>
          </a:p>
          <a:p>
            <a:pPr marL="342900" lvl="0" indent="-342900">
              <a:spcAft>
                <a:spcPts val="18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Methods of adjudicating the final tumor diagnosis are not described in detail.</a:t>
            </a:r>
          </a:p>
          <a:p>
            <a:pPr marL="342900" lvl="0" indent="-342900">
              <a:spcAft>
                <a:spcPts val="18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Follow-up for excluding PPGLs was not available for over a third of patients without tumors initially. </a:t>
            </a:r>
          </a:p>
        </p:txBody>
      </p:sp>
    </p:spTree>
    <p:extLst>
      <p:ext uri="{BB962C8B-B14F-4D97-AF65-F5344CB8AC3E}">
        <p14:creationId xmlns:p14="http://schemas.microsoft.com/office/powerpoint/2010/main" val="11804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11487"/>
            <a:ext cx="9601200" cy="1162050"/>
          </a:xfrm>
        </p:spPr>
        <p:txBody>
          <a:bodyPr>
            <a:noAutofit/>
          </a:bodyPr>
          <a:lstStyle/>
          <a:p>
            <a:pPr>
              <a:spcAft>
                <a:spcPts val="1800"/>
              </a:spcAft>
            </a:pPr>
            <a:r>
              <a:rPr lang="en-US" sz="4000" b="1" dirty="0"/>
              <a:t>Discussion.</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a:xfrm>
            <a:off x="1371600" y="1566832"/>
            <a:ext cx="10165080" cy="4145280"/>
          </a:xfrm>
        </p:spPr>
        <p:txBody>
          <a:bodyPr>
            <a:noAutofit/>
          </a:bodyPr>
          <a:lstStyle/>
          <a:p>
            <a:pPr lvl="0">
              <a:spcAft>
                <a:spcPts val="1800"/>
              </a:spcAft>
            </a:pPr>
            <a:r>
              <a:rPr lang="en-US" dirty="0">
                <a:latin typeface="Times New Roman" panose="02020603050405020304" pitchFamily="18" charset="0"/>
                <a:cs typeface="Times New Roman" panose="02020603050405020304" pitchFamily="18" charset="0"/>
              </a:rPr>
              <a:t>While adding </a:t>
            </a:r>
            <a:r>
              <a:rPr lang="en-US" dirty="0" err="1">
                <a:latin typeface="Times New Roman" panose="02020603050405020304" pitchFamily="18" charset="0"/>
                <a:cs typeface="Times New Roman" panose="02020603050405020304" pitchFamily="18" charset="0"/>
              </a:rPr>
              <a:t>methoxytyramine</a:t>
            </a:r>
            <a:r>
              <a:rPr lang="en-US" dirty="0">
                <a:latin typeface="Times New Roman" panose="02020603050405020304" pitchFamily="18" charset="0"/>
                <a:cs typeface="Times New Roman" panose="02020603050405020304" pitchFamily="18" charset="0"/>
              </a:rPr>
              <a:t> modestly improves overall diagnostic sensitivity for PPGLs, its main utility is enabling detection of rare dopamine-producing tumors and head/neck paragangliomas (HNPGLs).</a:t>
            </a:r>
          </a:p>
          <a:p>
            <a:pPr lvl="0">
              <a:spcAft>
                <a:spcPts val="1800"/>
              </a:spcAft>
            </a:pPr>
            <a:r>
              <a:rPr lang="en-US" dirty="0">
                <a:latin typeface="Times New Roman" panose="02020603050405020304" pitchFamily="18" charset="0"/>
                <a:cs typeface="Times New Roman" panose="02020603050405020304" pitchFamily="18" charset="0"/>
              </a:rPr>
              <a:t>Including </a:t>
            </a:r>
            <a:r>
              <a:rPr lang="en-US" dirty="0" err="1">
                <a:latin typeface="Times New Roman" panose="02020603050405020304" pitchFamily="18" charset="0"/>
                <a:cs typeface="Times New Roman" panose="02020603050405020304" pitchFamily="18" charset="0"/>
              </a:rPr>
              <a:t>methoxytyramine</a:t>
            </a:r>
            <a:r>
              <a:rPr lang="en-US" dirty="0">
                <a:latin typeface="Times New Roman" panose="02020603050405020304" pitchFamily="18" charset="0"/>
                <a:cs typeface="Times New Roman" panose="02020603050405020304" pitchFamily="18" charset="0"/>
              </a:rPr>
              <a:t> increases the proportion of PPGL patients showing highly positive predictive elevations of multiple metabolites (70.9% vs 49.3% with just normetanephrine and </a:t>
            </a:r>
            <a:r>
              <a:rPr lang="en-US" dirty="0" err="1">
                <a:latin typeface="Times New Roman" panose="02020603050405020304" pitchFamily="18" charset="0"/>
                <a:cs typeface="Times New Roman" panose="02020603050405020304" pitchFamily="18" charset="0"/>
              </a:rPr>
              <a:t>metanephrine</a:t>
            </a:r>
            <a:r>
              <a:rPr lang="en-US" dirty="0">
                <a:latin typeface="Times New Roman" panose="02020603050405020304" pitchFamily="18" charset="0"/>
                <a:cs typeface="Times New Roman" panose="02020603050405020304" pitchFamily="18" charset="0"/>
              </a:rPr>
              <a:t>).</a:t>
            </a:r>
          </a:p>
          <a:p>
            <a:pPr lvl="0">
              <a:spcAft>
                <a:spcPts val="1800"/>
              </a:spcAft>
            </a:pPr>
            <a:r>
              <a:rPr lang="en-US" dirty="0">
                <a:latin typeface="Times New Roman" panose="02020603050405020304" pitchFamily="18" charset="0"/>
                <a:cs typeface="Times New Roman" panose="02020603050405020304" pitchFamily="18" charset="0"/>
              </a:rPr>
              <a:t>These multi-metabolite positive results carry high (&gt;90%) posttest probability of confirming PPGLs even at low pretest prevalence.</a:t>
            </a:r>
          </a:p>
          <a:p>
            <a:pPr lvl="0">
              <a:spcAft>
                <a:spcPts val="1800"/>
              </a:spcAft>
            </a:pPr>
            <a:r>
              <a:rPr lang="en-US" dirty="0">
                <a:latin typeface="Times New Roman" panose="02020603050405020304" pitchFamily="18" charset="0"/>
                <a:cs typeface="Times New Roman" panose="02020603050405020304" pitchFamily="18" charset="0"/>
              </a:rPr>
              <a:t>For HNPGLs specifically, adding </a:t>
            </a:r>
            <a:r>
              <a:rPr lang="en-US" dirty="0" err="1">
                <a:latin typeface="Times New Roman" panose="02020603050405020304" pitchFamily="18" charset="0"/>
                <a:cs typeface="Times New Roman" panose="02020603050405020304" pitchFamily="18" charset="0"/>
              </a:rPr>
              <a:t>methoxytyramine</a:t>
            </a:r>
            <a:r>
              <a:rPr lang="en-US" dirty="0">
                <a:latin typeface="Times New Roman" panose="02020603050405020304" pitchFamily="18" charset="0"/>
                <a:cs typeface="Times New Roman" panose="02020603050405020304" pitchFamily="18" charset="0"/>
              </a:rPr>
              <a:t> significantly improves diagnostic sensitivity (50% vs 22.1%) and overall test performance (AUC 0.801 vs 0.627).</a:t>
            </a:r>
          </a:p>
        </p:txBody>
      </p:sp>
      <p:sp>
        <p:nvSpPr>
          <p:cNvPr id="3" name="TextBox 2">
            <a:extLst>
              <a:ext uri="{FF2B5EF4-FFF2-40B4-BE49-F238E27FC236}">
                <a16:creationId xmlns:a16="http://schemas.microsoft.com/office/drawing/2014/main" id="{9FD491F7-DE09-729C-5C01-39CAE54CC027}"/>
              </a:ext>
            </a:extLst>
          </p:cNvPr>
          <p:cNvSpPr txBox="1"/>
          <p:nvPr/>
        </p:nvSpPr>
        <p:spPr>
          <a:xfrm>
            <a:off x="1577340" y="1566832"/>
            <a:ext cx="9753600" cy="4093428"/>
          </a:xfrm>
          <a:prstGeom prst="rect">
            <a:avLst/>
          </a:prstGeom>
          <a:noFill/>
        </p:spPr>
        <p:txBody>
          <a:bodyPr wrap="square" rtlCol="0">
            <a:spAutoFit/>
          </a:bodyPr>
          <a:lstStyle/>
          <a:p>
            <a:pPr marL="285750" lvl="0" indent="-285750">
              <a:spcAft>
                <a:spcPts val="1800"/>
              </a:spcAft>
              <a:buSzPct val="158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Measurements of </a:t>
            </a:r>
            <a:r>
              <a:rPr lang="en-US" sz="2000" dirty="0" err="1">
                <a:latin typeface="Times New Roman" panose="02020603050405020304" pitchFamily="18" charset="0"/>
                <a:cs typeface="Times New Roman" panose="02020603050405020304" pitchFamily="18" charset="0"/>
              </a:rPr>
              <a:t>methoxytyramine</a:t>
            </a:r>
            <a:r>
              <a:rPr lang="en-US" sz="2000" dirty="0">
                <a:latin typeface="Times New Roman" panose="02020603050405020304" pitchFamily="18" charset="0"/>
                <a:cs typeface="Times New Roman" panose="02020603050405020304" pitchFamily="18" charset="0"/>
              </a:rPr>
              <a:t>, beyond just screening, can also provide clues about metastatic disease or specific genetic mutations like </a:t>
            </a:r>
            <a:r>
              <a:rPr lang="en-US" sz="2000" dirty="0" err="1">
                <a:latin typeface="Times New Roman" panose="02020603050405020304" pitchFamily="18" charset="0"/>
                <a:cs typeface="Times New Roman" panose="02020603050405020304" pitchFamily="18" charset="0"/>
              </a:rPr>
              <a:t>SDHx</a:t>
            </a:r>
            <a:r>
              <a:rPr lang="en-US" sz="2000" dirty="0">
                <a:latin typeface="Times New Roman" panose="02020603050405020304" pitchFamily="18" charset="0"/>
                <a:cs typeface="Times New Roman" panose="02020603050405020304" pitchFamily="18" charset="0"/>
              </a:rPr>
              <a:t> deficiencies.</a:t>
            </a:r>
          </a:p>
          <a:p>
            <a:pPr marL="285750" lvl="0" indent="-285750">
              <a:spcAft>
                <a:spcPts val="1800"/>
              </a:spcAft>
              <a:buSzPct val="158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False negatives are rare for PPGLs with plasma </a:t>
            </a:r>
            <a:r>
              <a:rPr lang="en-US" sz="2000" dirty="0" err="1">
                <a:latin typeface="Times New Roman" panose="02020603050405020304" pitchFamily="18" charset="0"/>
                <a:cs typeface="Times New Roman" panose="02020603050405020304" pitchFamily="18" charset="0"/>
              </a:rPr>
              <a:t>metanephrines</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methoxytyramine</a:t>
            </a:r>
            <a:r>
              <a:rPr lang="en-US" sz="2000" dirty="0">
                <a:latin typeface="Times New Roman" panose="02020603050405020304" pitchFamily="18" charset="0"/>
                <a:cs typeface="Times New Roman" panose="02020603050405020304" pitchFamily="18" charset="0"/>
              </a:rPr>
              <a:t>, but can occur with small tumors, non-functional tumors, or HNPGLs.</a:t>
            </a:r>
          </a:p>
          <a:p>
            <a:pPr marL="285750" lvl="0" indent="-285750">
              <a:spcAft>
                <a:spcPts val="1800"/>
              </a:spcAft>
              <a:buSzPct val="158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High diagnostic specificity requires proper preanalytical handling (supine sampling, fasting) and implementing rigorously validated reference intervals.</a:t>
            </a:r>
          </a:p>
          <a:p>
            <a:pPr marL="285750" lvl="0" indent="-285750">
              <a:spcAft>
                <a:spcPts val="1800"/>
              </a:spcAft>
              <a:buSzPct val="158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While the benefit is modest for PPGLs, </a:t>
            </a:r>
            <a:r>
              <a:rPr lang="en-US" sz="2000" dirty="0" err="1">
                <a:latin typeface="Times New Roman" panose="02020603050405020304" pitchFamily="18" charset="0"/>
                <a:cs typeface="Times New Roman" panose="02020603050405020304" pitchFamily="18" charset="0"/>
              </a:rPr>
              <a:t>methoxytyramine</a:t>
            </a:r>
            <a:r>
              <a:rPr lang="en-US" sz="2000" dirty="0">
                <a:latin typeface="Times New Roman" panose="02020603050405020304" pitchFamily="18" charset="0"/>
                <a:cs typeface="Times New Roman" panose="02020603050405020304" pitchFamily="18" charset="0"/>
              </a:rPr>
              <a:t> allows more definitive positive confirmation of disease and is useful for detecting HNPGLs missed by </a:t>
            </a:r>
            <a:r>
              <a:rPr lang="en-US" sz="2000" dirty="0" err="1">
                <a:latin typeface="Times New Roman" panose="02020603050405020304" pitchFamily="18" charset="0"/>
                <a:cs typeface="Times New Roman" panose="02020603050405020304" pitchFamily="18" charset="0"/>
              </a:rPr>
              <a:t>metanephrines</a:t>
            </a:r>
            <a:r>
              <a:rPr lang="en-US" sz="2000" dirty="0">
                <a:latin typeface="Times New Roman" panose="02020603050405020304" pitchFamily="18" charset="0"/>
                <a:cs typeface="Times New Roman" panose="02020603050405020304" pitchFamily="18" charset="0"/>
              </a:rPr>
              <a:t> alone.</a:t>
            </a:r>
          </a:p>
          <a:p>
            <a:pPr>
              <a:spcAft>
                <a:spcPts val="1800"/>
              </a:spcAft>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8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45709"/>
            <a:ext cx="9601200" cy="1162050"/>
          </a:xfrm>
        </p:spPr>
        <p:txBody>
          <a:bodyPr>
            <a:noAutofit/>
          </a:bodyPr>
          <a:lstStyle/>
          <a:p>
            <a:r>
              <a:rPr lang="en-US" sz="4000" b="1" dirty="0"/>
              <a:t>Critical appraisal of the Discussion</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a:xfrm>
            <a:off x="1371600" y="1566832"/>
            <a:ext cx="9875520" cy="4145280"/>
          </a:xfrm>
        </p:spPr>
        <p:txBody>
          <a:bodyPr>
            <a:noAutofit/>
          </a:bodyPr>
          <a:lstStyle/>
          <a:p>
            <a:pPr lvl="0">
              <a:spcBef>
                <a:spcPts val="0"/>
              </a:spcBef>
              <a:spcAft>
                <a:spcPts val="1800"/>
              </a:spcAft>
            </a:pPr>
            <a:r>
              <a:rPr lang="en-US" dirty="0">
                <a:latin typeface="Times New Roman" panose="02020603050405020304" pitchFamily="18" charset="0"/>
                <a:cs typeface="Times New Roman" panose="02020603050405020304" pitchFamily="18" charset="0"/>
              </a:rPr>
              <a:t>Well-written, with clear and concise language.</a:t>
            </a:r>
          </a:p>
          <a:p>
            <a:pPr lvl="0">
              <a:spcBef>
                <a:spcPts val="0"/>
              </a:spcBef>
              <a:spcAft>
                <a:spcPts val="1800"/>
              </a:spcAft>
            </a:pPr>
            <a:r>
              <a:rPr lang="en-US" dirty="0">
                <a:latin typeface="Times New Roman" panose="02020603050405020304" pitchFamily="18" charset="0"/>
                <a:cs typeface="Times New Roman" panose="02020603050405020304" pitchFamily="18" charset="0"/>
              </a:rPr>
              <a:t>Appropriate use of sub-headings and logical flow from one point to the next.</a:t>
            </a:r>
          </a:p>
          <a:p>
            <a:pPr lvl="0">
              <a:spcBef>
                <a:spcPts val="0"/>
              </a:spcBef>
              <a:spcAft>
                <a:spcPts val="1800"/>
              </a:spcAft>
            </a:pPr>
            <a:r>
              <a:rPr lang="en-US" dirty="0">
                <a:latin typeface="Times New Roman" panose="02020603050405020304" pitchFamily="18" charset="0"/>
                <a:cs typeface="Times New Roman" panose="02020603050405020304" pitchFamily="18" charset="0"/>
              </a:rPr>
              <a:t>Technical terminology is used precisely</a:t>
            </a:r>
          </a:p>
          <a:p>
            <a:pPr lvl="0">
              <a:spcBef>
                <a:spcPts val="0"/>
              </a:spcBef>
              <a:spcAft>
                <a:spcPts val="1800"/>
              </a:spcAft>
            </a:pPr>
            <a:r>
              <a:rPr lang="en-US" dirty="0">
                <a:latin typeface="Times New Roman" panose="02020603050405020304" pitchFamily="18" charset="0"/>
                <a:cs typeface="Times New Roman" panose="02020603050405020304" pitchFamily="18" charset="0"/>
              </a:rPr>
              <a:t>Both strengths and limitations of adding </a:t>
            </a:r>
            <a:r>
              <a:rPr lang="en-US" dirty="0" err="1">
                <a:latin typeface="Times New Roman" panose="02020603050405020304" pitchFamily="18" charset="0"/>
                <a:cs typeface="Times New Roman" panose="02020603050405020304" pitchFamily="18" charset="0"/>
              </a:rPr>
              <a:t>methoxytyramine</a:t>
            </a:r>
            <a:r>
              <a:rPr lang="en-US" dirty="0">
                <a:latin typeface="Times New Roman" panose="02020603050405020304" pitchFamily="18" charset="0"/>
                <a:cs typeface="Times New Roman" panose="02020603050405020304" pitchFamily="18" charset="0"/>
              </a:rPr>
              <a:t> are objectively covered.</a:t>
            </a:r>
          </a:p>
          <a:p>
            <a:pPr lvl="0">
              <a:spcBef>
                <a:spcPts val="0"/>
              </a:spcBef>
              <a:spcAft>
                <a:spcPts val="1800"/>
              </a:spcAft>
            </a:pPr>
            <a:r>
              <a:rPr lang="en-US" dirty="0">
                <a:latin typeface="Times New Roman" panose="02020603050405020304" pitchFamily="18" charset="0"/>
                <a:cs typeface="Times New Roman" panose="02020603050405020304" pitchFamily="18" charset="0"/>
              </a:rPr>
              <a:t>Relevant comparisons are made to prior literature and clinical practice guidelines.</a:t>
            </a:r>
          </a:p>
          <a:p>
            <a:pPr lvl="0">
              <a:spcBef>
                <a:spcPts val="0"/>
              </a:spcBef>
              <a:spcAft>
                <a:spcPts val="1800"/>
              </a:spcAft>
            </a:pPr>
            <a:r>
              <a:rPr lang="en-US" dirty="0">
                <a:latin typeface="Times New Roman" panose="02020603050405020304" pitchFamily="18" charset="0"/>
                <a:cs typeface="Times New Roman" panose="02020603050405020304" pitchFamily="18" charset="0"/>
              </a:rPr>
              <a:t>Future research implications, like examining </a:t>
            </a:r>
            <a:r>
              <a:rPr lang="en-US" dirty="0" err="1">
                <a:latin typeface="Times New Roman" panose="02020603050405020304" pitchFamily="18" charset="0"/>
                <a:cs typeface="Times New Roman" panose="02020603050405020304" pitchFamily="18" charset="0"/>
              </a:rPr>
              <a:t>methoxytyramine's</a:t>
            </a:r>
            <a:r>
              <a:rPr lang="en-US" dirty="0">
                <a:latin typeface="Times New Roman" panose="02020603050405020304" pitchFamily="18" charset="0"/>
                <a:cs typeface="Times New Roman" panose="02020603050405020304" pitchFamily="18" charset="0"/>
              </a:rPr>
              <a:t> value for specific genetic contexts, are proposed.</a:t>
            </a:r>
          </a:p>
        </p:txBody>
      </p:sp>
    </p:spTree>
    <p:extLst>
      <p:ext uri="{BB962C8B-B14F-4D97-AF65-F5344CB8AC3E}">
        <p14:creationId xmlns:p14="http://schemas.microsoft.com/office/powerpoint/2010/main" val="3856384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45709"/>
            <a:ext cx="9601200" cy="1162050"/>
          </a:xfrm>
        </p:spPr>
        <p:txBody>
          <a:bodyPr>
            <a:noAutofit/>
          </a:bodyPr>
          <a:lstStyle/>
          <a:p>
            <a:r>
              <a:rPr lang="en-US" sz="4000" b="1" dirty="0"/>
              <a:t>Critical appraisal of the References</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a:xfrm>
            <a:off x="1371600" y="1566832"/>
            <a:ext cx="9875520" cy="4145280"/>
          </a:xfrm>
        </p:spPr>
        <p:txBody>
          <a:bodyPr>
            <a:noAutofit/>
          </a:bodyPr>
          <a:lstStyle/>
          <a:p>
            <a:pPr>
              <a:spcBef>
                <a:spcPts val="0"/>
              </a:spcBef>
              <a:spcAft>
                <a:spcPts val="1800"/>
              </a:spcAft>
            </a:pPr>
            <a:r>
              <a:rPr lang="en-US" dirty="0">
                <a:latin typeface="Times New Roman" panose="02020603050405020304" pitchFamily="18" charset="0"/>
                <a:cs typeface="Times New Roman" panose="02020603050405020304" pitchFamily="18" charset="0"/>
              </a:rPr>
              <a:t>Total of 29 references, which is a reasonable and appropriate number for a study of this nature.</a:t>
            </a:r>
          </a:p>
          <a:p>
            <a:pPr>
              <a:spcBef>
                <a:spcPts val="0"/>
              </a:spcBef>
              <a:spcAft>
                <a:spcPts val="1800"/>
              </a:spcAft>
            </a:pPr>
            <a:r>
              <a:rPr lang="en-US" dirty="0">
                <a:latin typeface="Times New Roman" panose="02020603050405020304" pitchFamily="18" charset="0"/>
                <a:cs typeface="Times New Roman" panose="02020603050405020304" pitchFamily="18" charset="0"/>
              </a:rPr>
              <a:t>Majority of references come from reputable, peer-reviewed journals in the fields of endocrinology, clinical chemistry, hypertension, and related medical disciplines.</a:t>
            </a:r>
          </a:p>
          <a:p>
            <a:pPr>
              <a:spcBef>
                <a:spcPts val="0"/>
              </a:spcBef>
              <a:spcAft>
                <a:spcPts val="1800"/>
              </a:spcAft>
            </a:pPr>
            <a:r>
              <a:rPr lang="en-US" dirty="0">
                <a:latin typeface="Times New Roman" panose="02020603050405020304" pitchFamily="18" charset="0"/>
                <a:cs typeface="Times New Roman" panose="02020603050405020304" pitchFamily="18" charset="0"/>
              </a:rPr>
              <a:t>A couple of the references appear to be from the authors' own prior published work</a:t>
            </a:r>
          </a:p>
          <a:p>
            <a:pPr>
              <a:spcBef>
                <a:spcPts val="0"/>
              </a:spcBef>
              <a:spcAft>
                <a:spcPts val="1800"/>
              </a:spcAft>
            </a:pPr>
            <a:r>
              <a:rPr lang="en-US" dirty="0">
                <a:latin typeface="Times New Roman" panose="02020603050405020304" pitchFamily="18" charset="0"/>
                <a:cs typeface="Times New Roman" panose="02020603050405020304" pitchFamily="18" charset="0"/>
              </a:rPr>
              <a:t>Vancouver reference style</a:t>
            </a:r>
          </a:p>
          <a:p>
            <a:pPr>
              <a:spcBef>
                <a:spcPts val="0"/>
              </a:spcBef>
              <a:spcAft>
                <a:spcPts val="1800"/>
              </a:spcAft>
            </a:pPr>
            <a:r>
              <a:rPr lang="en-US" dirty="0">
                <a:latin typeface="Times New Roman" panose="02020603050405020304" pitchFamily="18" charset="0"/>
                <a:cs typeface="Times New Roman" panose="02020603050405020304" pitchFamily="18" charset="0"/>
              </a:rPr>
              <a:t>Citation matches references</a:t>
            </a:r>
          </a:p>
          <a:p>
            <a:pPr>
              <a:spcBef>
                <a:spcPts val="0"/>
              </a:spcBef>
              <a:spcAft>
                <a:spcPts val="1800"/>
              </a:spcAft>
            </a:pPr>
            <a:r>
              <a:rPr lang="en-US" dirty="0">
                <a:latin typeface="Times New Roman" panose="02020603050405020304" pitchFamily="18" charset="0"/>
                <a:cs typeface="Times New Roman" panose="02020603050405020304" pitchFamily="18" charset="0"/>
              </a:rPr>
              <a:t>80% (24 out of 29) of the references are from the prior 5-10 years.</a:t>
            </a:r>
          </a:p>
          <a:p>
            <a:pPr lvl="0">
              <a:spcBef>
                <a:spcPts val="0"/>
              </a:spcBef>
              <a:spcAft>
                <a:spcPts val="1800"/>
              </a:spcAf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277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45709"/>
            <a:ext cx="9601200" cy="1162050"/>
          </a:xfrm>
        </p:spPr>
        <p:txBody>
          <a:bodyPr>
            <a:noAutofit/>
          </a:bodyPr>
          <a:lstStyle/>
          <a:p>
            <a:r>
              <a:rPr lang="en-US" sz="4000" b="1" dirty="0"/>
              <a:t>Strengths of the Study</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a:xfrm>
            <a:off x="1371600" y="1566832"/>
            <a:ext cx="9875520" cy="4145280"/>
          </a:xfrm>
        </p:spPr>
        <p:txBody>
          <a:bodyPr>
            <a:noAutofit/>
          </a:bodyPr>
          <a:lstStyle/>
          <a:p>
            <a:pPr lvl="0"/>
            <a:r>
              <a:rPr lang="en-US" dirty="0">
                <a:latin typeface="Times New Roman" panose="02020603050405020304" pitchFamily="18" charset="0"/>
                <a:cs typeface="Times New Roman" panose="02020603050405020304" pitchFamily="18" charset="0"/>
              </a:rPr>
              <a:t>Large, multi-center prospective design with nearly 2000 patients screened across 6 tertiary centers, increasing generalizability.</a:t>
            </a:r>
          </a:p>
          <a:p>
            <a:pPr lvl="0"/>
            <a:r>
              <a:rPr lang="en-US" dirty="0">
                <a:latin typeface="Times New Roman" panose="02020603050405020304" pitchFamily="18" charset="0"/>
                <a:cs typeface="Times New Roman" panose="02020603050405020304" pitchFamily="18" charset="0"/>
              </a:rPr>
              <a:t>Rigorous tumor diagnosis protocols involving pathological confirmation or functional imaging.</a:t>
            </a:r>
          </a:p>
          <a:p>
            <a:pPr lvl="0"/>
            <a:r>
              <a:rPr lang="en-US" dirty="0">
                <a:latin typeface="Times New Roman" panose="02020603050405020304" pitchFamily="18" charset="0"/>
                <a:cs typeface="Times New Roman" panose="02020603050405020304" pitchFamily="18" charset="0"/>
              </a:rPr>
              <a:t>Use of mass spectrometry (LC-MS/MS) for high analytical sensitivity/specificity in metabolite measurements.</a:t>
            </a:r>
          </a:p>
          <a:p>
            <a:pPr lvl="0"/>
            <a:r>
              <a:rPr lang="en-US" dirty="0">
                <a:latin typeface="Times New Roman" panose="02020603050405020304" pitchFamily="18" charset="0"/>
                <a:cs typeface="Times New Roman" panose="02020603050405020304" pitchFamily="18" charset="0"/>
              </a:rPr>
              <a:t>Appropriate pre-analytical procedures like supine sampling and fasting before blood draws.</a:t>
            </a:r>
          </a:p>
          <a:p>
            <a:pPr lvl="0"/>
            <a:r>
              <a:rPr lang="en-US" dirty="0">
                <a:latin typeface="Times New Roman" panose="02020603050405020304" pitchFamily="18" charset="0"/>
                <a:cs typeface="Times New Roman" panose="02020603050405020304" pitchFamily="18" charset="0"/>
              </a:rPr>
              <a:t>Robust statistical analyses including ROC curves, predictive value modeling across prevalence scenarios.</a:t>
            </a:r>
          </a:p>
        </p:txBody>
      </p:sp>
      <p:sp>
        <p:nvSpPr>
          <p:cNvPr id="4" name="Content Placeholder 5">
            <a:extLst>
              <a:ext uri="{FF2B5EF4-FFF2-40B4-BE49-F238E27FC236}">
                <a16:creationId xmlns:a16="http://schemas.microsoft.com/office/drawing/2014/main" id="{BEE0B240-C757-D859-A059-16D698E7ECE7}"/>
              </a:ext>
            </a:extLst>
          </p:cNvPr>
          <p:cNvSpPr txBox="1">
            <a:spLocks/>
          </p:cNvSpPr>
          <p:nvPr/>
        </p:nvSpPr>
        <p:spPr>
          <a:xfrm>
            <a:off x="1371600" y="1607759"/>
            <a:ext cx="9875520" cy="4145280"/>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0"/>
            <a:r>
              <a:rPr lang="en-US" dirty="0">
                <a:latin typeface="Times New Roman" panose="02020603050405020304" pitchFamily="18" charset="0"/>
                <a:cs typeface="Times New Roman" panose="02020603050405020304" pitchFamily="18" charset="0"/>
              </a:rPr>
              <a:t>Comprehensive evaluation of diagnostic performance for single vs multi-metabolite positives.</a:t>
            </a:r>
          </a:p>
          <a:p>
            <a:pPr lvl="0"/>
            <a:r>
              <a:rPr lang="en-US" dirty="0">
                <a:latin typeface="Times New Roman" panose="02020603050405020304" pitchFamily="18" charset="0"/>
                <a:cs typeface="Times New Roman" panose="02020603050405020304" pitchFamily="18" charset="0"/>
              </a:rPr>
              <a:t>Separate analyses for PPGLs vs HNPGLs, revealing </a:t>
            </a:r>
            <a:r>
              <a:rPr lang="en-US" dirty="0" err="1">
                <a:latin typeface="Times New Roman" panose="02020603050405020304" pitchFamily="18" charset="0"/>
                <a:cs typeface="Times New Roman" panose="02020603050405020304" pitchFamily="18" charset="0"/>
              </a:rPr>
              <a:t>methoxytyramine's</a:t>
            </a:r>
            <a:r>
              <a:rPr lang="en-US" dirty="0">
                <a:latin typeface="Times New Roman" panose="02020603050405020304" pitchFamily="18" charset="0"/>
                <a:cs typeface="Times New Roman" panose="02020603050405020304" pitchFamily="18" charset="0"/>
              </a:rPr>
              <a:t> added value for the latter.</a:t>
            </a:r>
          </a:p>
          <a:p>
            <a:pPr lvl="0"/>
            <a:r>
              <a:rPr lang="en-US" dirty="0">
                <a:latin typeface="Times New Roman" panose="02020603050405020304" pitchFamily="18" charset="0"/>
                <a:cs typeface="Times New Roman" panose="02020603050405020304" pitchFamily="18" charset="0"/>
              </a:rPr>
              <a:t>Transparent reporting of false-negatives and full exploration of </a:t>
            </a:r>
            <a:r>
              <a:rPr lang="en-US" dirty="0" err="1">
                <a:latin typeface="Times New Roman" panose="02020603050405020304" pitchFamily="18" charset="0"/>
                <a:cs typeface="Times New Roman" panose="02020603050405020304" pitchFamily="18" charset="0"/>
              </a:rPr>
              <a:t>methoxytyramine's</a:t>
            </a:r>
            <a:r>
              <a:rPr lang="en-US" dirty="0">
                <a:latin typeface="Times New Roman" panose="02020603050405020304" pitchFamily="18" charset="0"/>
                <a:cs typeface="Times New Roman" panose="02020603050405020304" pitchFamily="18" charset="0"/>
              </a:rPr>
              <a:t> real-world utility.</a:t>
            </a:r>
          </a:p>
          <a:p>
            <a:pPr lvl="0"/>
            <a:r>
              <a:rPr lang="en-US" dirty="0">
                <a:latin typeface="Times New Roman" panose="02020603050405020304" pitchFamily="18" charset="0"/>
                <a:cs typeface="Times New Roman" panose="02020603050405020304" pitchFamily="18" charset="0"/>
              </a:rPr>
              <a:t>Established an approach to use multi-metabolite positives for high predictive value results.</a:t>
            </a:r>
          </a:p>
          <a:p>
            <a:pPr lvl="0"/>
            <a:r>
              <a:rPr lang="en-US" dirty="0">
                <a:latin typeface="Times New Roman" panose="02020603050405020304" pitchFamily="18" charset="0"/>
                <a:cs typeface="Times New Roman" panose="02020603050405020304" pitchFamily="18" charset="0"/>
              </a:rPr>
              <a:t>Successful prospective validation of prior age-specific normetanephrine reference intervals.</a:t>
            </a:r>
          </a:p>
        </p:txBody>
      </p:sp>
    </p:spTree>
    <p:extLst>
      <p:ext uri="{BB962C8B-B14F-4D97-AF65-F5344CB8AC3E}">
        <p14:creationId xmlns:p14="http://schemas.microsoft.com/office/powerpoint/2010/main" val="309659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670560"/>
            <a:ext cx="9601200" cy="758190"/>
          </a:xfrm>
        </p:spPr>
        <p:txBody>
          <a:bodyPr>
            <a:noAutofit/>
          </a:bodyPr>
          <a:lstStyle/>
          <a:p>
            <a:r>
              <a:rPr lang="en-US" sz="4000" b="1" dirty="0"/>
              <a:t>About the Journal</a:t>
            </a:r>
          </a:p>
        </p:txBody>
      </p:sp>
      <p:sp>
        <p:nvSpPr>
          <p:cNvPr id="3" name="Content Placeholder 2"/>
          <p:cNvSpPr>
            <a:spLocks noGrp="1"/>
          </p:cNvSpPr>
          <p:nvPr>
            <p:ph idx="1"/>
          </p:nvPr>
        </p:nvSpPr>
        <p:spPr>
          <a:xfrm>
            <a:off x="1409700" y="1383030"/>
            <a:ext cx="9080500" cy="1981200"/>
          </a:xfrm>
        </p:spPr>
        <p:txBody>
          <a:bodyPr>
            <a:noAutofit/>
          </a:bodyPr>
          <a:lstStyle/>
          <a:p>
            <a:pPr marL="0" marR="0" algn="just">
              <a:lnSpc>
                <a:spcPct val="115000"/>
              </a:lnSpc>
              <a:spcBef>
                <a:spcPts val="0"/>
              </a:spcBef>
              <a:spcAft>
                <a:spcPts val="6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Impact factor: 5.8 (2022)</a:t>
            </a:r>
          </a:p>
          <a:p>
            <a:pPr marL="0" marR="0" algn="just">
              <a:lnSpc>
                <a:spcPct val="115000"/>
              </a:lnSpc>
              <a:spcBef>
                <a:spcPts val="0"/>
              </a:spcBef>
              <a:spcAft>
                <a:spcPts val="6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SJR 1.6</a:t>
            </a:r>
          </a:p>
          <a:p>
            <a:pPr marL="0" marR="0" algn="just">
              <a:lnSpc>
                <a:spcPct val="115000"/>
              </a:lnSpc>
              <a:spcBef>
                <a:spcPts val="0"/>
              </a:spcBef>
              <a:spcAft>
                <a:spcPts val="6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Registered in 1948</a:t>
            </a:r>
          </a:p>
          <a:p>
            <a:pPr marL="0" marR="0" algn="just">
              <a:lnSpc>
                <a:spcPct val="115000"/>
              </a:lnSpc>
              <a:spcBef>
                <a:spcPts val="0"/>
              </a:spcBef>
              <a:spcAft>
                <a:spcPts val="6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ISSN (print): 0804-4643    ISSN (web): 1479-683X</a:t>
            </a:r>
          </a:p>
          <a:p>
            <a:pPr marL="0" marR="0" algn="just">
              <a:lnSpc>
                <a:spcPct val="115000"/>
              </a:lnSpc>
              <a:spcBef>
                <a:spcPts val="0"/>
              </a:spcBef>
              <a:spcAft>
                <a:spcPts val="6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Frequency: Monthly*</a:t>
            </a:r>
          </a:p>
          <a:p>
            <a:pPr marL="0" marR="0" algn="just">
              <a:lnSpc>
                <a:spcPct val="115000"/>
              </a:lnSpc>
              <a:spcBef>
                <a:spcPts val="0"/>
              </a:spcBef>
              <a:spcAft>
                <a:spcPts val="6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Indexing:</a:t>
            </a:r>
          </a:p>
        </p:txBody>
      </p:sp>
      <p:sp>
        <p:nvSpPr>
          <p:cNvPr id="5" name="TextBox 4">
            <a:extLst>
              <a:ext uri="{FF2B5EF4-FFF2-40B4-BE49-F238E27FC236}">
                <a16:creationId xmlns:a16="http://schemas.microsoft.com/office/drawing/2014/main" id="{F5D95C6A-F68F-8C2C-68CC-30EC01B2670E}"/>
              </a:ext>
            </a:extLst>
          </p:cNvPr>
          <p:cNvSpPr txBox="1"/>
          <p:nvPr/>
        </p:nvSpPr>
        <p:spPr>
          <a:xfrm>
            <a:off x="2354580" y="3954780"/>
            <a:ext cx="4442460" cy="1833643"/>
          </a:xfrm>
          <a:prstGeom prst="rect">
            <a:avLst/>
          </a:prstGeom>
          <a:noFill/>
        </p:spPr>
        <p:txBody>
          <a:bodyPr wrap="square" rtlCol="0">
            <a:spAutoFit/>
          </a:bodyPr>
          <a:lstStyle/>
          <a:p>
            <a:pPr marR="0" algn="just">
              <a:lnSpc>
                <a:spcPct val="115000"/>
              </a:lnSpc>
              <a:spcBef>
                <a:spcPts val="0"/>
              </a:spcBef>
              <a:buFont typeface="Arial" panose="020B0604020202020204" pitchFamily="34" charset="0"/>
              <a:buChar char="•"/>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PubMed, </a:t>
            </a:r>
          </a:p>
          <a:p>
            <a:pPr marR="0" algn="just">
              <a:lnSpc>
                <a:spcPct val="115000"/>
              </a:lnSpc>
              <a:spcBef>
                <a:spcPts val="0"/>
              </a:spcBef>
              <a:buFont typeface="Arial" panose="020B0604020202020204" pitchFamily="34" charset="0"/>
              <a:buChar char="•"/>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Medline, </a:t>
            </a:r>
          </a:p>
          <a:p>
            <a:pPr marR="0" algn="just">
              <a:lnSpc>
                <a:spcPct val="115000"/>
              </a:lnSpc>
              <a:spcBef>
                <a:spcPts val="0"/>
              </a:spcBef>
              <a:buFont typeface="Arial" panose="020B0604020202020204" pitchFamily="34" charset="0"/>
              <a:buChar char="•"/>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EMBASE, </a:t>
            </a:r>
          </a:p>
          <a:p>
            <a:pPr marR="0" algn="just">
              <a:lnSpc>
                <a:spcPct val="115000"/>
              </a:lnSpc>
              <a:spcBef>
                <a:spcPts val="0"/>
              </a:spcBef>
              <a:buFont typeface="Arial" panose="020B0604020202020204" pitchFamily="34" charset="0"/>
              <a:buChar char="•"/>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Scopus, </a:t>
            </a:r>
          </a:p>
          <a:p>
            <a:pPr marR="0" algn="just">
              <a:lnSpc>
                <a:spcPct val="115000"/>
              </a:lnSpc>
              <a:spcBef>
                <a:spcPts val="0"/>
              </a:spcBef>
              <a:buFont typeface="Arial" panose="020B0604020202020204" pitchFamily="34" charset="0"/>
              <a:buChar char="•"/>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Science citation index Expanded</a:t>
            </a:r>
          </a:p>
        </p:txBody>
      </p:sp>
    </p:spTree>
    <p:extLst>
      <p:ext uri="{BB962C8B-B14F-4D97-AF65-F5344CB8AC3E}">
        <p14:creationId xmlns:p14="http://schemas.microsoft.com/office/powerpoint/2010/main" val="230007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45709"/>
            <a:ext cx="9601200" cy="1162050"/>
          </a:xfrm>
        </p:spPr>
        <p:txBody>
          <a:bodyPr>
            <a:noAutofit/>
          </a:bodyPr>
          <a:lstStyle/>
          <a:p>
            <a:r>
              <a:rPr lang="en-US" sz="4000" b="1" dirty="0"/>
              <a:t>Weakness of the Study</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a:xfrm>
            <a:off x="1371600" y="1566832"/>
            <a:ext cx="9875520" cy="4145280"/>
          </a:xfrm>
        </p:spPr>
        <p:txBody>
          <a:bodyPr>
            <a:noAutofit/>
          </a:bodyPr>
          <a:lstStyle/>
          <a:p>
            <a:pPr lvl="0">
              <a:spcBef>
                <a:spcPts val="0"/>
              </a:spcBef>
              <a:spcAft>
                <a:spcPts val="1800"/>
              </a:spcAft>
            </a:pPr>
            <a:r>
              <a:rPr lang="en-US" dirty="0">
                <a:latin typeface="Times New Roman" panose="02020603050405020304" pitchFamily="18" charset="0"/>
                <a:cs typeface="Times New Roman" panose="02020603050405020304" pitchFamily="18" charset="0"/>
              </a:rPr>
              <a:t>Limited information on clinical characteristics of the different patient populations.</a:t>
            </a:r>
          </a:p>
          <a:p>
            <a:pPr lvl="0">
              <a:spcBef>
                <a:spcPts val="0"/>
              </a:spcBef>
              <a:spcAft>
                <a:spcPts val="1800"/>
              </a:spcAft>
            </a:pPr>
            <a:r>
              <a:rPr lang="en-US" dirty="0">
                <a:latin typeface="Times New Roman" panose="02020603050405020304" pitchFamily="18" charset="0"/>
                <a:cs typeface="Times New Roman" panose="02020603050405020304" pitchFamily="18" charset="0"/>
              </a:rPr>
              <a:t>No formal sample size/power calculations reported for statistical analyses.</a:t>
            </a:r>
          </a:p>
          <a:p>
            <a:pPr lvl="0">
              <a:spcBef>
                <a:spcPts val="0"/>
              </a:spcBef>
              <a:spcAft>
                <a:spcPts val="1800"/>
              </a:spcAft>
            </a:pPr>
            <a:r>
              <a:rPr lang="en-US" dirty="0">
                <a:latin typeface="Times New Roman" panose="02020603050405020304" pitchFamily="18" charset="0"/>
                <a:cs typeface="Times New Roman" panose="02020603050405020304" pitchFamily="18" charset="0"/>
              </a:rPr>
              <a:t>Lack of cost-effectiveness data to inform real-world implementation of expanded 3-metabolite testing.</a:t>
            </a:r>
          </a:p>
          <a:p>
            <a:pPr lvl="0">
              <a:spcBef>
                <a:spcPts val="0"/>
              </a:spcBef>
              <a:spcAft>
                <a:spcPts val="1800"/>
              </a:spcAft>
            </a:pPr>
            <a:r>
              <a:rPr lang="en-US" dirty="0">
                <a:latin typeface="Times New Roman" panose="02020603050405020304" pitchFamily="18" charset="0"/>
                <a:cs typeface="Times New Roman" panose="02020603050405020304" pitchFamily="18" charset="0"/>
              </a:rPr>
              <a:t>No discussion of potential confounding factors like medications that could impact metabolite levels.</a:t>
            </a:r>
          </a:p>
        </p:txBody>
      </p:sp>
    </p:spTree>
    <p:extLst>
      <p:ext uri="{BB962C8B-B14F-4D97-AF65-F5344CB8AC3E}">
        <p14:creationId xmlns:p14="http://schemas.microsoft.com/office/powerpoint/2010/main" val="1678855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2571750"/>
            <a:ext cx="9601200" cy="1485900"/>
          </a:xfrm>
        </p:spPr>
        <p:txBody>
          <a:bodyPr>
            <a:normAutofit/>
          </a:bodyPr>
          <a:lstStyle/>
          <a:p>
            <a:pPr algn="ctr"/>
            <a:r>
              <a:rPr lang="en-US" sz="8000" dirty="0">
                <a:latin typeface="Algerian" pitchFamily="82" charset="0"/>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502920"/>
            <a:ext cx="9601200" cy="758190"/>
          </a:xfrm>
        </p:spPr>
        <p:txBody>
          <a:bodyPr>
            <a:noAutofit/>
          </a:bodyPr>
          <a:lstStyle/>
          <a:p>
            <a:r>
              <a:rPr lang="en-US" sz="4000" b="1" dirty="0"/>
              <a:t>Editors</a:t>
            </a:r>
          </a:p>
        </p:txBody>
      </p:sp>
      <p:sp>
        <p:nvSpPr>
          <p:cNvPr id="3" name="Content Placeholder 2"/>
          <p:cNvSpPr>
            <a:spLocks noGrp="1"/>
          </p:cNvSpPr>
          <p:nvPr>
            <p:ph idx="1"/>
          </p:nvPr>
        </p:nvSpPr>
        <p:spPr>
          <a:xfrm>
            <a:off x="1409700" y="1047750"/>
            <a:ext cx="9601200" cy="1588770"/>
          </a:xfrm>
        </p:spPr>
        <p:txBody>
          <a:bodyPr>
            <a:noAutofit/>
          </a:bodyPr>
          <a:lstStyle/>
          <a:p>
            <a:pPr marL="0" indent="0" algn="just">
              <a:lnSpc>
                <a:spcPct val="115000"/>
              </a:lnSpc>
              <a:spcBef>
                <a:spcPts val="0"/>
              </a:spcBef>
              <a:spcAft>
                <a:spcPts val="6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Editor-in-chief: </a:t>
            </a:r>
          </a:p>
          <a:p>
            <a:pPr algn="just">
              <a:lnSpc>
                <a:spcPct val="115000"/>
              </a:lnSpc>
              <a:spcBef>
                <a:spcPts val="0"/>
              </a:spcBef>
              <a:spcAft>
                <a:spcPts val="600"/>
              </a:spcAft>
            </a:pPr>
            <a:r>
              <a:rPr lang="de-DE" sz="1800" b="1" dirty="0">
                <a:latin typeface="Times New Roman" panose="02020603050405020304" pitchFamily="18" charset="0"/>
                <a:cs typeface="Times New Roman" panose="02020603050405020304" pitchFamily="18" charset="0"/>
              </a:rPr>
              <a:t>Professor Felix Beuschlein</a:t>
            </a:r>
            <a:r>
              <a:rPr lang="de-DE" sz="1800" dirty="0">
                <a:latin typeface="Times New Roman" panose="02020603050405020304" pitchFamily="18" charset="0"/>
                <a:cs typeface="Times New Roman" panose="02020603050405020304" pitchFamily="18" charset="0"/>
              </a:rPr>
              <a:t>, M.D.</a:t>
            </a:r>
            <a:r>
              <a:rPr lang="en-US" sz="1800" dirty="0">
                <a:latin typeface="Times New Roman" panose="02020603050405020304" pitchFamily="18" charset="0"/>
                <a:cs typeface="Times New Roman" panose="02020603050405020304" pitchFamily="18" charset="0"/>
              </a:rPr>
              <a:t> Director of Department of Endocrinology, Diabetology and Clinical Nutrition, University Clinic Zurich, Switzerland</a:t>
            </a:r>
          </a:p>
          <a:p>
            <a:pPr marL="0" indent="0" algn="just">
              <a:lnSpc>
                <a:spcPct val="115000"/>
              </a:lnSpc>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lgn="just">
              <a:lnSpc>
                <a:spcPct val="115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Deputy Editors</a:t>
            </a:r>
          </a:p>
          <a:p>
            <a:pPr marL="0" marR="0" indent="0" algn="just">
              <a:lnSpc>
                <a:spcPct val="115000"/>
              </a:lnSpc>
              <a:spcBef>
                <a:spcPts val="0"/>
              </a:spcBef>
              <a:spcAft>
                <a:spcPts val="600"/>
              </a:spcAft>
              <a:buNone/>
            </a:pPr>
            <a:endPar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550FDD2-8836-41CA-6F06-207E26FA7186}"/>
              </a:ext>
            </a:extLst>
          </p:cNvPr>
          <p:cNvSpPr txBox="1"/>
          <p:nvPr/>
        </p:nvSpPr>
        <p:spPr>
          <a:xfrm>
            <a:off x="1562100" y="3215640"/>
            <a:ext cx="9601200" cy="2933752"/>
          </a:xfrm>
          <a:prstGeom prst="rect">
            <a:avLst/>
          </a:prstGeom>
          <a:noFill/>
        </p:spPr>
        <p:txBody>
          <a:bodyPr wrap="square" rtlCol="0">
            <a:spAutoFit/>
          </a:bodyPr>
          <a:lstStyle/>
          <a:p>
            <a:pPr marL="285750" indent="-285750" algn="just">
              <a:lnSpc>
                <a:spcPct val="115000"/>
              </a:lnSpc>
              <a:spcBef>
                <a:spcPts val="0"/>
              </a:spcBef>
              <a:buFont typeface="Wingdings" panose="05000000000000000000" pitchFamily="2" charset="2"/>
              <a:buChar char="§"/>
            </a:pPr>
            <a:r>
              <a:rPr lang="en-US" sz="1800" b="1" dirty="0" err="1">
                <a:latin typeface="Times New Roman" panose="02020603050405020304" pitchFamily="18" charset="0"/>
                <a:cs typeface="Times New Roman" panose="02020603050405020304" pitchFamily="18" charset="0"/>
              </a:rPr>
              <a:t>Bjørn</a:t>
            </a:r>
            <a:r>
              <a:rPr lang="en-US" sz="1800" b="1" dirty="0">
                <a:latin typeface="Times New Roman" panose="02020603050405020304" pitchFamily="18" charset="0"/>
                <a:cs typeface="Times New Roman" panose="02020603050405020304" pitchFamily="18" charset="0"/>
              </a:rPr>
              <a:t> Olav </a:t>
            </a:r>
            <a:r>
              <a:rPr lang="en-US" sz="1800" b="1" dirty="0" err="1">
                <a:latin typeface="Times New Roman" panose="02020603050405020304" pitchFamily="18" charset="0"/>
                <a:cs typeface="Times New Roman" panose="02020603050405020304" pitchFamily="18" charset="0"/>
              </a:rPr>
              <a:t>Åsvold</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Head consultant, Department of Endocrinology, St </a:t>
            </a:r>
            <a:r>
              <a:rPr lang="en-US" sz="1800" dirty="0" err="1">
                <a:latin typeface="Times New Roman" panose="02020603050405020304" pitchFamily="18" charset="0"/>
                <a:cs typeface="Times New Roman" panose="02020603050405020304" pitchFamily="18" charset="0"/>
              </a:rPr>
              <a:t>Olavs</a:t>
            </a:r>
            <a:r>
              <a:rPr lang="en-US" sz="1800" dirty="0">
                <a:latin typeface="Times New Roman" panose="02020603050405020304" pitchFamily="18" charset="0"/>
                <a:cs typeface="Times New Roman" panose="02020603050405020304" pitchFamily="18" charset="0"/>
              </a:rPr>
              <a:t> Hospital, Trondheim University Hospital, Norway</a:t>
            </a:r>
          </a:p>
          <a:p>
            <a:pPr marL="285750" indent="-285750" algn="just">
              <a:lnSpc>
                <a:spcPct val="115000"/>
              </a:lnSpc>
              <a:spcBef>
                <a:spcPts val="0"/>
              </a:spcBef>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Irina </a:t>
            </a:r>
            <a:r>
              <a:rPr lang="en-US" sz="1800" b="1" dirty="0" err="1">
                <a:latin typeface="Times New Roman" panose="02020603050405020304" pitchFamily="18" charset="0"/>
                <a:cs typeface="Times New Roman" panose="02020603050405020304" pitchFamily="18" charset="0"/>
              </a:rPr>
              <a:t>Bancos</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Associate Professor of Medicine, Mayo Clinic College of Medicine, USA</a:t>
            </a:r>
          </a:p>
          <a:p>
            <a:pPr marL="285750" indent="-285750" algn="just">
              <a:lnSpc>
                <a:spcPct val="115000"/>
              </a:lnSpc>
              <a:spcBef>
                <a:spcPts val="0"/>
              </a:spcBef>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Olaf </a:t>
            </a:r>
            <a:r>
              <a:rPr lang="en-US" sz="1800" b="1" dirty="0" err="1">
                <a:latin typeface="Times New Roman" panose="02020603050405020304" pitchFamily="18" charset="0"/>
                <a:cs typeface="Times New Roman" panose="02020603050405020304" pitchFamily="18" charset="0"/>
              </a:rPr>
              <a:t>Dekkers</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Professor of research methodology, Endocrinologist and Epidemiologist, Leiden University Medical Center, Netherlands</a:t>
            </a:r>
          </a:p>
          <a:p>
            <a:pPr marL="285750" indent="-285750" algn="just">
              <a:lnSpc>
                <a:spcPct val="115000"/>
              </a:lnSpc>
              <a:spcBef>
                <a:spcPts val="0"/>
              </a:spcBef>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Niki </a:t>
            </a:r>
            <a:r>
              <a:rPr lang="en-US" sz="1800" b="1" dirty="0" err="1">
                <a:latin typeface="Times New Roman" panose="02020603050405020304" pitchFamily="18" charset="0"/>
                <a:cs typeface="Times New Roman" panose="02020603050405020304" pitchFamily="18" charset="0"/>
              </a:rPr>
              <a:t>Karavitaki</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Senior Clinical Lecturer in Endocrinology and Honorary Consultant Endocrinologist, Institute of Metabolism and Systems Research, University of Birmingham, UK</a:t>
            </a:r>
          </a:p>
          <a:p>
            <a:pPr marL="285750" indent="-285750" algn="just">
              <a:lnSpc>
                <a:spcPct val="115000"/>
              </a:lnSpc>
              <a:spcBef>
                <a:spcPts val="0"/>
              </a:spcBef>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Markus Seibel, </a:t>
            </a:r>
            <a:r>
              <a:rPr lang="en-US" sz="1800" dirty="0">
                <a:latin typeface="Times New Roman" panose="02020603050405020304" pitchFamily="18" charset="0"/>
                <a:cs typeface="Times New Roman" panose="02020603050405020304" pitchFamily="18" charset="0"/>
              </a:rPr>
              <a:t>Professor of Endocrinology, Concord Medical School, University of Sydney; </a:t>
            </a:r>
          </a:p>
          <a:p>
            <a:pPr marL="285750" indent="-285750" algn="just">
              <a:lnSpc>
                <a:spcPct val="115000"/>
              </a:lnSpc>
              <a:spcBef>
                <a:spcPts val="0"/>
              </a:spcBef>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Robert Semple, </a:t>
            </a:r>
            <a:r>
              <a:rPr lang="en-US" sz="1800" dirty="0">
                <a:latin typeface="Times New Roman" panose="02020603050405020304" pitchFamily="18" charset="0"/>
                <a:cs typeface="Times New Roman" panose="02020603050405020304" pitchFamily="18" charset="0"/>
              </a:rPr>
              <a:t>Professor of Translational Molecular Medicine, University of Edinburgh, UK</a:t>
            </a: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59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580" y="853440"/>
            <a:ext cx="9601200" cy="758190"/>
          </a:xfrm>
        </p:spPr>
        <p:txBody>
          <a:bodyPr>
            <a:noAutofit/>
          </a:bodyPr>
          <a:lstStyle/>
          <a:p>
            <a:r>
              <a:rPr lang="en-US" sz="4000" b="1" dirty="0"/>
              <a:t>Critical appraisal of the Journal</a:t>
            </a:r>
          </a:p>
        </p:txBody>
      </p:sp>
      <p:sp>
        <p:nvSpPr>
          <p:cNvPr id="3" name="Content Placeholder 2"/>
          <p:cNvSpPr>
            <a:spLocks noGrp="1"/>
          </p:cNvSpPr>
          <p:nvPr>
            <p:ph idx="1"/>
          </p:nvPr>
        </p:nvSpPr>
        <p:spPr>
          <a:xfrm>
            <a:off x="1592580" y="2007870"/>
            <a:ext cx="9601200" cy="1588770"/>
          </a:xfrm>
        </p:spPr>
        <p:txBody>
          <a:bodyPr>
            <a:noAutofit/>
          </a:bodyPr>
          <a:lstStyle/>
          <a:p>
            <a:pPr algn="just">
              <a:lnSpc>
                <a:spcPct val="115000"/>
              </a:lnSpc>
              <a:spcBef>
                <a:spcPts val="0"/>
              </a:spcBef>
              <a:spcAft>
                <a:spcPts val="1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Reliable journal (Peer reviewed)</a:t>
            </a:r>
          </a:p>
          <a:p>
            <a:pPr algn="just">
              <a:lnSpc>
                <a:spcPct val="115000"/>
              </a:lnSpc>
              <a:spcBef>
                <a:spcPts val="0"/>
              </a:spcBef>
              <a:spcAft>
                <a:spcPts val="1800"/>
              </a:spcAft>
            </a:pPr>
            <a:r>
              <a:rPr lang="en-US" dirty="0">
                <a:solidFill>
                  <a:srgbClr val="0D0D0D"/>
                </a:solidFill>
                <a:latin typeface="Times New Roman" panose="02020603050405020304" pitchFamily="18" charset="0"/>
                <a:cs typeface="Times New Roman" panose="02020603050405020304" pitchFamily="18" charset="0"/>
              </a:rPr>
              <a:t>R</a:t>
            </a:r>
            <a:r>
              <a:rPr lang="en-US" b="0" i="0" dirty="0">
                <a:solidFill>
                  <a:srgbClr val="0D0D0D"/>
                </a:solidFill>
                <a:effectLst/>
                <a:latin typeface="Times New Roman" panose="02020603050405020304" pitchFamily="18" charset="0"/>
                <a:cs typeface="Times New Roman" panose="02020603050405020304" pitchFamily="18" charset="0"/>
              </a:rPr>
              <a:t>espectable impact factor</a:t>
            </a:r>
            <a:endParaRPr lang="en-US" dirty="0">
              <a:solidFill>
                <a:srgbClr val="000000"/>
              </a:solidFill>
              <a:latin typeface="Times New Roman" panose="02020603050405020304" pitchFamily="18" charset="0"/>
              <a:cs typeface="Times New Roman" panose="02020603050405020304" pitchFamily="18" charset="0"/>
            </a:endParaRPr>
          </a:p>
          <a:p>
            <a:pPr algn="just">
              <a:lnSpc>
                <a:spcPct val="115000"/>
              </a:lnSpc>
              <a:spcBef>
                <a:spcPts val="0"/>
              </a:spcBef>
              <a:spcAft>
                <a:spcPts val="1800"/>
              </a:spcAft>
            </a:pPr>
            <a:r>
              <a:rPr lang="en-US" dirty="0">
                <a:solidFill>
                  <a:srgbClr val="0D0D0D"/>
                </a:solidFill>
                <a:latin typeface="Times New Roman" panose="02020603050405020304" pitchFamily="18" charset="0"/>
                <a:cs typeface="Times New Roman" panose="02020603050405020304" pitchFamily="18" charset="0"/>
              </a:rPr>
              <a:t>C</a:t>
            </a:r>
            <a:r>
              <a:rPr lang="en-US" b="0" i="0" dirty="0">
                <a:solidFill>
                  <a:srgbClr val="0D0D0D"/>
                </a:solidFill>
                <a:effectLst/>
                <a:latin typeface="Times New Roman" panose="02020603050405020304" pitchFamily="18" charset="0"/>
                <a:cs typeface="Times New Roman" panose="02020603050405020304" pitchFamily="18" charset="0"/>
              </a:rPr>
              <a:t>overs a broad range of topics within endocrinology</a:t>
            </a:r>
            <a:endParaRPr lang="en-US" b="0" i="0" dirty="0">
              <a:solidFill>
                <a:srgbClr val="000000"/>
              </a:solidFill>
              <a:effectLst/>
              <a:latin typeface="Times New Roman" panose="02020603050405020304" pitchFamily="18" charset="0"/>
              <a:cs typeface="Times New Roman" panose="02020603050405020304" pitchFamily="18" charset="0"/>
            </a:endParaRPr>
          </a:p>
          <a:p>
            <a:pPr algn="just">
              <a:lnSpc>
                <a:spcPct val="115000"/>
              </a:lnSpc>
              <a:spcBef>
                <a:spcPts val="0"/>
              </a:spcBef>
              <a:spcAft>
                <a:spcPts val="1800"/>
              </a:spcAft>
            </a:pPr>
            <a:r>
              <a:rPr lang="en-US" dirty="0">
                <a:solidFill>
                  <a:srgbClr val="0D0D0D"/>
                </a:solidFill>
                <a:latin typeface="Times New Roman" panose="02020603050405020304" pitchFamily="18" charset="0"/>
                <a:cs typeface="Times New Roman" panose="02020603050405020304" pitchFamily="18" charset="0"/>
              </a:rPr>
              <a:t>B</a:t>
            </a:r>
            <a:r>
              <a:rPr lang="en-US" b="0" i="0" dirty="0">
                <a:solidFill>
                  <a:srgbClr val="0D0D0D"/>
                </a:solidFill>
                <a:effectLst/>
                <a:latin typeface="Times New Roman" panose="02020603050405020304" pitchFamily="18" charset="0"/>
                <a:cs typeface="Times New Roman" panose="02020603050405020304" pitchFamily="18" charset="0"/>
              </a:rPr>
              <a:t>oth subscription-based access and open access</a:t>
            </a:r>
          </a:p>
          <a:p>
            <a:pPr algn="just">
              <a:lnSpc>
                <a:spcPct val="115000"/>
              </a:lnSpc>
              <a:spcBef>
                <a:spcPts val="0"/>
              </a:spcBef>
              <a:spcAft>
                <a:spcPts val="1800"/>
              </a:spcAft>
            </a:pPr>
            <a:r>
              <a:rPr lang="en-US" dirty="0">
                <a:solidFill>
                  <a:srgbClr val="0D0D0D"/>
                </a:solidFill>
                <a:latin typeface="Times New Roman" panose="02020603050405020304" pitchFamily="18" charset="0"/>
                <a:cs typeface="Times New Roman" panose="02020603050405020304" pitchFamily="18" charset="0"/>
              </a:rPr>
              <a:t>I</a:t>
            </a:r>
            <a:r>
              <a:rPr lang="en-US" b="0" i="0" dirty="0">
                <a:solidFill>
                  <a:srgbClr val="0D0D0D"/>
                </a:solidFill>
                <a:effectLst/>
                <a:latin typeface="Times New Roman" panose="02020603050405020304" pitchFamily="18" charset="0"/>
                <a:cs typeface="Times New Roman" panose="02020603050405020304" pitchFamily="18" charset="0"/>
              </a:rPr>
              <a:t>ndexed in major databases</a:t>
            </a:r>
          </a:p>
          <a:p>
            <a:pPr algn="just">
              <a:lnSpc>
                <a:spcPct val="115000"/>
              </a:lnSpc>
              <a:spcBef>
                <a:spcPts val="0"/>
              </a:spcBef>
              <a:spcAft>
                <a:spcPts val="1800"/>
              </a:spcAft>
            </a:pPr>
            <a:r>
              <a:rPr lang="en-US"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Clear </a:t>
            </a:r>
            <a:r>
              <a:rPr lang="en-US" i="0" dirty="0">
                <a:solidFill>
                  <a:srgbClr val="0D0D0D"/>
                </a:solidFill>
                <a:effectLst/>
                <a:latin typeface="Times New Roman" panose="02020603050405020304" pitchFamily="18" charset="0"/>
                <a:cs typeface="Times New Roman" panose="02020603050405020304" pitchFamily="18" charset="0"/>
              </a:rPr>
              <a:t>Author Guidelines and Publication Ethics</a:t>
            </a:r>
          </a:p>
        </p:txBody>
      </p:sp>
    </p:spTree>
    <p:extLst>
      <p:ext uri="{BB962C8B-B14F-4D97-AF65-F5344CB8AC3E}">
        <p14:creationId xmlns:p14="http://schemas.microsoft.com/office/powerpoint/2010/main" val="4255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853440"/>
            <a:ext cx="9601200" cy="1162050"/>
          </a:xfrm>
        </p:spPr>
        <p:txBody>
          <a:bodyPr>
            <a:noAutofit/>
          </a:bodyPr>
          <a:lstStyle/>
          <a:p>
            <a:pPr algn="ctr"/>
            <a:r>
              <a:rPr lang="en-US" sz="4000" b="1" dirty="0"/>
              <a:t>Title of the Article</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p:txBody>
          <a:bodyPr>
            <a:normAutofit/>
          </a:bodyPr>
          <a:lstStyle/>
          <a:p>
            <a:pPr marL="0" indent="0" algn="ctr">
              <a:buNone/>
            </a:pPr>
            <a:r>
              <a:rPr lang="en-US" dirty="0">
                <a:latin typeface="Times New Roman" panose="02020603050405020304" pitchFamily="18" charset="0"/>
                <a:cs typeface="Times New Roman" panose="02020603050405020304" pitchFamily="18" charset="0"/>
              </a:rPr>
              <a:t>Plasma </a:t>
            </a:r>
            <a:r>
              <a:rPr lang="en-US" dirty="0" err="1">
                <a:latin typeface="Times New Roman" panose="02020603050405020304" pitchFamily="18" charset="0"/>
                <a:cs typeface="Times New Roman" panose="02020603050405020304" pitchFamily="18" charset="0"/>
              </a:rPr>
              <a:t>methoxytyramine</a:t>
            </a:r>
            <a:r>
              <a:rPr lang="en-US" dirty="0">
                <a:latin typeface="Times New Roman" panose="02020603050405020304" pitchFamily="18" charset="0"/>
                <a:cs typeface="Times New Roman" panose="02020603050405020304" pitchFamily="18" charset="0"/>
              </a:rPr>
              <a:t>: clinical utility with </a:t>
            </a:r>
            <a:r>
              <a:rPr lang="en-US" dirty="0" err="1">
                <a:latin typeface="Times New Roman" panose="02020603050405020304" pitchFamily="18" charset="0"/>
                <a:cs typeface="Times New Roman" panose="02020603050405020304" pitchFamily="18" charset="0"/>
              </a:rPr>
              <a:t>metanephrines</a:t>
            </a:r>
            <a:r>
              <a:rPr lang="en-US" dirty="0">
                <a:latin typeface="Times New Roman" panose="02020603050405020304" pitchFamily="18" charset="0"/>
                <a:cs typeface="Times New Roman" panose="02020603050405020304" pitchFamily="18" charset="0"/>
              </a:rPr>
              <a:t> for diagnosis of pheochromocytoma and paraganglioma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853440"/>
            <a:ext cx="9601200" cy="1162050"/>
          </a:xfrm>
        </p:spPr>
        <p:txBody>
          <a:bodyPr>
            <a:noAutofit/>
          </a:bodyPr>
          <a:lstStyle/>
          <a:p>
            <a:r>
              <a:rPr lang="en-US" sz="4000" b="1" dirty="0"/>
              <a:t>Critical appraisal of the Title</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p:txBody>
          <a:bodyPr>
            <a:normAutofit/>
          </a:bodyPr>
          <a:lstStyle/>
          <a:p>
            <a:pPr algn="l">
              <a:spcBef>
                <a:spcPts val="0"/>
              </a:spcBef>
              <a:spcAft>
                <a:spcPts val="1200"/>
              </a:spcAft>
              <a:buFont typeface="Arial" panose="020B0604020202020204" pitchFamily="34" charset="0"/>
              <a:buChar char="•"/>
            </a:pPr>
            <a:r>
              <a:rPr lang="en-US" dirty="0">
                <a:solidFill>
                  <a:srgbClr val="0D0D0D"/>
                </a:solidFill>
                <a:latin typeface="Times New Roman" panose="02020603050405020304" pitchFamily="18" charset="0"/>
                <a:cs typeface="Times New Roman" panose="02020603050405020304" pitchFamily="18" charset="0"/>
              </a:rPr>
              <a:t>C</a:t>
            </a:r>
            <a:r>
              <a:rPr lang="en-US" b="0" i="0" dirty="0">
                <a:solidFill>
                  <a:srgbClr val="0D0D0D"/>
                </a:solidFill>
                <a:effectLst/>
                <a:latin typeface="Times New Roman" panose="02020603050405020304" pitchFamily="18" charset="0"/>
                <a:cs typeface="Times New Roman" panose="02020603050405020304" pitchFamily="18" charset="0"/>
              </a:rPr>
              <a:t>lear and specific about what is being studied and its intended purpose.</a:t>
            </a:r>
            <a:endParaRPr lang="en-US" b="1" i="0" dirty="0">
              <a:solidFill>
                <a:srgbClr val="0D0D0D"/>
              </a:solidFill>
              <a:effectLst/>
              <a:latin typeface="Times New Roman" panose="02020603050405020304" pitchFamily="18" charset="0"/>
              <a:cs typeface="Times New Roman" panose="02020603050405020304" pitchFamily="18" charset="0"/>
            </a:endParaRPr>
          </a:p>
          <a:p>
            <a:pPr algn="l">
              <a:spcBef>
                <a:spcPts val="0"/>
              </a:spcBef>
              <a:spcAft>
                <a:spcPts val="1200"/>
              </a:spcAft>
              <a:buFont typeface="Arial" panose="020B0604020202020204" pitchFamily="34" charset="0"/>
              <a:buChar char="•"/>
            </a:pPr>
            <a:r>
              <a:rPr lang="en-US" b="1" i="0" dirty="0">
                <a:solidFill>
                  <a:srgbClr val="0D0D0D"/>
                </a:solidFill>
                <a:effectLst/>
                <a:latin typeface="Times New Roman" panose="02020603050405020304" pitchFamily="18" charset="0"/>
                <a:cs typeface="Times New Roman" panose="02020603050405020304" pitchFamily="18" charset="0"/>
              </a:rPr>
              <a:t>PICO</a:t>
            </a:r>
            <a:r>
              <a:rPr lang="en-US" sz="2400" b="1" i="0" dirty="0">
                <a:solidFill>
                  <a:srgbClr val="0D0D0D"/>
                </a:solidFill>
                <a:effectLst/>
                <a:latin typeface="Times New Roman" panose="02020603050405020304" pitchFamily="18" charset="0"/>
                <a:cs typeface="Times New Roman" panose="02020603050405020304" pitchFamily="18" charset="0"/>
              </a:rPr>
              <a:t>:</a:t>
            </a:r>
            <a:endParaRPr lang="en-US" sz="2400" b="0" i="0" dirty="0">
              <a:solidFill>
                <a:srgbClr val="0D0D0D"/>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84DA9EA-AC84-E5EC-DD55-429B9A1A164B}"/>
              </a:ext>
            </a:extLst>
          </p:cNvPr>
          <p:cNvSpPr txBox="1"/>
          <p:nvPr/>
        </p:nvSpPr>
        <p:spPr>
          <a:xfrm>
            <a:off x="2621280" y="2893516"/>
            <a:ext cx="7863840" cy="2523768"/>
          </a:xfrm>
          <a:prstGeom prst="rect">
            <a:avLst/>
          </a:prstGeom>
          <a:noFill/>
        </p:spPr>
        <p:txBody>
          <a:bodyPr wrap="square" rtlCol="0">
            <a:spAutoFit/>
          </a:bodyPr>
          <a:lstStyle/>
          <a:p>
            <a:pPr algn="l">
              <a:spcAft>
                <a:spcPts val="1200"/>
              </a:spcAft>
              <a:buFont typeface="Arial" panose="020B0604020202020204" pitchFamily="34" charset="0"/>
              <a:buChar char="•"/>
            </a:pPr>
            <a:r>
              <a:rPr lang="en-US" sz="2000" b="1" i="0" dirty="0">
                <a:solidFill>
                  <a:srgbClr val="0D0D0D"/>
                </a:solidFill>
                <a:effectLst/>
                <a:latin typeface="Times New Roman" panose="02020603050405020304" pitchFamily="18" charset="0"/>
                <a:cs typeface="Times New Roman" panose="02020603050405020304" pitchFamily="18" charset="0"/>
              </a:rPr>
              <a:t>Population (P)</a:t>
            </a:r>
            <a:r>
              <a:rPr lang="en-US" sz="2000" b="0" i="0" dirty="0">
                <a:solidFill>
                  <a:srgbClr val="0D0D0D"/>
                </a:solidFill>
                <a:effectLst/>
                <a:latin typeface="Times New Roman" panose="02020603050405020304" pitchFamily="18" charset="0"/>
                <a:cs typeface="Times New Roman" panose="02020603050405020304" pitchFamily="18" charset="0"/>
              </a:rPr>
              <a:t>: Population not mentioned.</a:t>
            </a:r>
          </a:p>
          <a:p>
            <a:pPr algn="l">
              <a:spcAft>
                <a:spcPts val="1200"/>
              </a:spcAft>
              <a:buFont typeface="Arial" panose="020B0604020202020204" pitchFamily="34" charset="0"/>
              <a:buChar char="•"/>
            </a:pPr>
            <a:r>
              <a:rPr lang="en-US" sz="2000" b="1" i="0" dirty="0">
                <a:solidFill>
                  <a:srgbClr val="0D0D0D"/>
                </a:solidFill>
                <a:effectLst/>
                <a:latin typeface="Times New Roman" panose="02020603050405020304" pitchFamily="18" charset="0"/>
                <a:cs typeface="Times New Roman" panose="02020603050405020304" pitchFamily="18" charset="0"/>
              </a:rPr>
              <a:t>Intervention (I)</a:t>
            </a:r>
            <a:r>
              <a:rPr lang="en-US" sz="2000" b="0" i="0" dirty="0">
                <a:solidFill>
                  <a:srgbClr val="0D0D0D"/>
                </a:solidFill>
                <a:effectLst/>
                <a:latin typeface="Times New Roman" panose="02020603050405020304" pitchFamily="18" charset="0"/>
                <a:cs typeface="Times New Roman" panose="02020603050405020304" pitchFamily="18" charset="0"/>
              </a:rPr>
              <a:t>: Intervention clearly mentioned</a:t>
            </a:r>
          </a:p>
          <a:p>
            <a:pPr algn="l">
              <a:spcAft>
                <a:spcPts val="1200"/>
              </a:spcAft>
              <a:buFont typeface="Arial" panose="020B0604020202020204" pitchFamily="34" charset="0"/>
              <a:buChar char="•"/>
            </a:pPr>
            <a:r>
              <a:rPr lang="en-US" sz="2000" b="1" i="0" dirty="0">
                <a:solidFill>
                  <a:srgbClr val="0D0D0D"/>
                </a:solidFill>
                <a:effectLst/>
                <a:latin typeface="Times New Roman" panose="02020603050405020304" pitchFamily="18" charset="0"/>
                <a:cs typeface="Times New Roman" panose="02020603050405020304" pitchFamily="18" charset="0"/>
              </a:rPr>
              <a:t>Comparison (C)</a:t>
            </a:r>
            <a:r>
              <a:rPr lang="en-US" sz="2000" b="0" i="0" dirty="0">
                <a:solidFill>
                  <a:srgbClr val="0D0D0D"/>
                </a:solidFill>
                <a:effectLst/>
                <a:latin typeface="Times New Roman" panose="02020603050405020304" pitchFamily="18" charset="0"/>
                <a:cs typeface="Times New Roman" panose="02020603050405020304" pitchFamily="18" charset="0"/>
              </a:rPr>
              <a:t>: Use of plasma </a:t>
            </a:r>
            <a:r>
              <a:rPr lang="en-US" sz="2000" b="0" i="0" dirty="0" err="1">
                <a:solidFill>
                  <a:srgbClr val="0D0D0D"/>
                </a:solidFill>
                <a:effectLst/>
                <a:latin typeface="Times New Roman" panose="02020603050405020304" pitchFamily="18" charset="0"/>
                <a:cs typeface="Times New Roman" panose="02020603050405020304" pitchFamily="18" charset="0"/>
              </a:rPr>
              <a:t>metanephrines</a:t>
            </a:r>
            <a:r>
              <a:rPr lang="en-US" sz="2000" b="0" i="0" dirty="0">
                <a:solidFill>
                  <a:srgbClr val="0D0D0D"/>
                </a:solidFill>
                <a:effectLst/>
                <a:latin typeface="Times New Roman" panose="02020603050405020304" pitchFamily="18" charset="0"/>
                <a:cs typeface="Times New Roman" panose="02020603050405020304" pitchFamily="18" charset="0"/>
              </a:rPr>
              <a:t> as a comparative diagnostic measure.</a:t>
            </a:r>
          </a:p>
          <a:p>
            <a:pPr algn="l">
              <a:spcAft>
                <a:spcPts val="1200"/>
              </a:spcAft>
              <a:buFont typeface="Arial" panose="020B0604020202020204" pitchFamily="34" charset="0"/>
              <a:buChar char="•"/>
            </a:pPr>
            <a:r>
              <a:rPr lang="en-US" sz="2000" b="1" i="0" dirty="0">
                <a:solidFill>
                  <a:srgbClr val="0D0D0D"/>
                </a:solidFill>
                <a:effectLst/>
                <a:latin typeface="Times New Roman" panose="02020603050405020304" pitchFamily="18" charset="0"/>
                <a:cs typeface="Times New Roman" panose="02020603050405020304" pitchFamily="18" charset="0"/>
              </a:rPr>
              <a:t>Outcome (O)</a:t>
            </a:r>
            <a:r>
              <a:rPr lang="en-US" sz="2000" b="0" i="0" dirty="0">
                <a:solidFill>
                  <a:srgbClr val="0D0D0D"/>
                </a:solidFill>
                <a:effectLst/>
                <a:latin typeface="Times New Roman" panose="02020603050405020304" pitchFamily="18" charset="0"/>
                <a:cs typeface="Times New Roman" panose="02020603050405020304" pitchFamily="18" charset="0"/>
              </a:rPr>
              <a:t>: Outcome is clearly mentioned</a:t>
            </a:r>
          </a:p>
          <a:p>
            <a:pPr>
              <a:spcAft>
                <a:spcPts val="1200"/>
              </a:spcAft>
            </a:pPr>
            <a:endParaRPr lang="en-US" dirty="0"/>
          </a:p>
        </p:txBody>
      </p:sp>
      <p:sp>
        <p:nvSpPr>
          <p:cNvPr id="4" name="TextBox 3">
            <a:extLst>
              <a:ext uri="{FF2B5EF4-FFF2-40B4-BE49-F238E27FC236}">
                <a16:creationId xmlns:a16="http://schemas.microsoft.com/office/drawing/2014/main" id="{D0E15CAF-D6D3-2372-1CF7-8EA3B17F1790}"/>
              </a:ext>
            </a:extLst>
          </p:cNvPr>
          <p:cNvSpPr txBox="1"/>
          <p:nvPr/>
        </p:nvSpPr>
        <p:spPr>
          <a:xfrm>
            <a:off x="1409700" y="5017174"/>
            <a:ext cx="9601200" cy="400110"/>
          </a:xfrm>
          <a:prstGeom prst="rect">
            <a:avLst/>
          </a:prstGeom>
          <a:noFill/>
        </p:spPr>
        <p:txBody>
          <a:bodyPr wrap="square" rtlCol="0">
            <a:spAutoFit/>
          </a:bodyPr>
          <a:lstStyle/>
          <a:p>
            <a:pPr algn="l">
              <a:buFont typeface="Arial" panose="020B0604020202020204" pitchFamily="34" charset="0"/>
              <a:buChar char="•"/>
            </a:pPr>
            <a:r>
              <a:rPr lang="en-US" sz="2000" b="1" i="0" dirty="0">
                <a:solidFill>
                  <a:srgbClr val="0D0D0D"/>
                </a:solidFill>
                <a:effectLst/>
                <a:latin typeface="Times New Roman" panose="02020603050405020304" pitchFamily="18" charset="0"/>
                <a:cs typeface="Times New Roman" panose="02020603050405020304" pitchFamily="18" charset="0"/>
              </a:rPr>
              <a:t>     Specificity</a:t>
            </a:r>
            <a:r>
              <a:rPr lang="en-US" sz="2000" b="0" i="0" dirty="0">
                <a:solidFill>
                  <a:srgbClr val="0D0D0D"/>
                </a:solidFill>
                <a:effectLst/>
                <a:latin typeface="Times New Roman" panose="02020603050405020304" pitchFamily="18" charset="0"/>
                <a:cs typeface="Times New Roman" panose="02020603050405020304" pitchFamily="18" charset="0"/>
              </a:rPr>
              <a:t>: Clearly identifies the biomarkers and the diseases of interest.</a:t>
            </a:r>
          </a:p>
        </p:txBody>
      </p:sp>
    </p:spTree>
    <p:extLst>
      <p:ext uri="{BB962C8B-B14F-4D97-AF65-F5344CB8AC3E}">
        <p14:creationId xmlns:p14="http://schemas.microsoft.com/office/powerpoint/2010/main" val="401697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853440"/>
            <a:ext cx="9601200" cy="1162050"/>
          </a:xfrm>
        </p:spPr>
        <p:txBody>
          <a:bodyPr>
            <a:noAutofit/>
          </a:bodyPr>
          <a:lstStyle/>
          <a:p>
            <a:r>
              <a:rPr lang="en-US" sz="4000" b="1" dirty="0"/>
              <a:t>About the Authors</a:t>
            </a:r>
          </a:p>
        </p:txBody>
      </p:sp>
      <p:sp>
        <p:nvSpPr>
          <p:cNvPr id="6" name="Content Placeholder 5">
            <a:extLst>
              <a:ext uri="{FF2B5EF4-FFF2-40B4-BE49-F238E27FC236}">
                <a16:creationId xmlns:a16="http://schemas.microsoft.com/office/drawing/2014/main" id="{95D37DB5-431F-97D4-7142-5681ADF86B36}"/>
              </a:ext>
            </a:extLst>
          </p:cNvPr>
          <p:cNvSpPr>
            <a:spLocks noGrp="1"/>
          </p:cNvSpPr>
          <p:nvPr>
            <p:ph idx="1"/>
          </p:nvPr>
        </p:nvSpPr>
        <p:spPr>
          <a:xfrm>
            <a:off x="1371600" y="1722120"/>
            <a:ext cx="9601200" cy="4145280"/>
          </a:xfrm>
        </p:spPr>
        <p:txBody>
          <a:bodyPr>
            <a:normAutofit fontScale="77500" lnSpcReduction="20000"/>
          </a:bodyPr>
          <a:lstStyle/>
          <a:p>
            <a:pPr marL="457200" indent="-457200" algn="just">
              <a:spcBef>
                <a:spcPts val="0"/>
              </a:spcBef>
              <a:spcAft>
                <a:spcPts val="1200"/>
              </a:spcAft>
              <a:buFont typeface="+mj-lt"/>
              <a:buAutoNum type="arabicPeriod"/>
            </a:pPr>
            <a:r>
              <a:rPr lang="en-US" sz="2400" b="1" i="0" dirty="0">
                <a:solidFill>
                  <a:srgbClr val="0D0D0D"/>
                </a:solidFill>
                <a:effectLst/>
                <a:latin typeface="Times New Roman" panose="02020603050405020304" pitchFamily="18" charset="0"/>
                <a:cs typeface="Times New Roman" panose="02020603050405020304" pitchFamily="18" charset="0"/>
              </a:rPr>
              <a:t>Dipti Rao</a:t>
            </a:r>
            <a:r>
              <a:rPr lang="en-US" sz="2400" b="0" i="0" dirty="0">
                <a:solidFill>
                  <a:srgbClr val="0D0D0D"/>
                </a:solidFill>
                <a:effectLst/>
                <a:latin typeface="Times New Roman" panose="02020603050405020304" pitchFamily="18" charset="0"/>
                <a:cs typeface="Times New Roman" panose="02020603050405020304" pitchFamily="18" charset="0"/>
              </a:rPr>
              <a:t>, Department of Internal Medicine, Radboud University Medical Centre, Nijmegen, The Netherlands</a:t>
            </a:r>
          </a:p>
          <a:p>
            <a:pPr marL="457200" indent="-457200" algn="just">
              <a:spcBef>
                <a:spcPts val="0"/>
              </a:spcBef>
              <a:spcAft>
                <a:spcPts val="1200"/>
              </a:spcAft>
              <a:buFont typeface="+mj-lt"/>
              <a:buAutoNum type="arabicPeriod"/>
            </a:pPr>
            <a:r>
              <a:rPr lang="en-US" sz="2400" b="1" i="0" dirty="0">
                <a:solidFill>
                  <a:srgbClr val="0D0D0D"/>
                </a:solidFill>
                <a:effectLst/>
                <a:latin typeface="Times New Roman" panose="02020603050405020304" pitchFamily="18" charset="0"/>
                <a:cs typeface="Times New Roman" panose="02020603050405020304" pitchFamily="18" charset="0"/>
              </a:rPr>
              <a:t>Mirko </a:t>
            </a:r>
            <a:r>
              <a:rPr lang="en-US" sz="2400" b="1" i="0" dirty="0" err="1">
                <a:solidFill>
                  <a:srgbClr val="0D0D0D"/>
                </a:solidFill>
                <a:effectLst/>
                <a:latin typeface="Times New Roman" panose="02020603050405020304" pitchFamily="18" charset="0"/>
                <a:cs typeface="Times New Roman" panose="02020603050405020304" pitchFamily="18" charset="0"/>
              </a:rPr>
              <a:t>Peitzsch</a:t>
            </a:r>
            <a:r>
              <a:rPr lang="en-US" sz="2400" b="0" i="0" dirty="0">
                <a:solidFill>
                  <a:srgbClr val="0D0D0D"/>
                </a:solidFill>
                <a:effectLst/>
                <a:latin typeface="Times New Roman" panose="02020603050405020304" pitchFamily="18" charset="0"/>
                <a:cs typeface="Times New Roman" panose="02020603050405020304" pitchFamily="18" charset="0"/>
              </a:rPr>
              <a:t>, Institute of Clinical Chemistry and Laboratory Medicine, Dresden, Germany,</a:t>
            </a:r>
            <a:endParaRPr lang="en-US" sz="2400" dirty="0">
              <a:solidFill>
                <a:srgbClr val="0D0D0D"/>
              </a:solidFill>
              <a:latin typeface="Times New Roman" panose="02020603050405020304" pitchFamily="18" charset="0"/>
              <a:cs typeface="Times New Roman" panose="02020603050405020304" pitchFamily="18" charset="0"/>
            </a:endParaRPr>
          </a:p>
          <a:p>
            <a:pPr marL="457200" indent="-457200" algn="just">
              <a:spcBef>
                <a:spcPts val="0"/>
              </a:spcBef>
              <a:spcAft>
                <a:spcPts val="1200"/>
              </a:spcAft>
              <a:buFont typeface="+mj-lt"/>
              <a:buAutoNum type="arabicPeriod"/>
            </a:pPr>
            <a:r>
              <a:rPr lang="en-US" sz="2400" b="0" i="0" dirty="0">
                <a:solidFill>
                  <a:srgbClr val="0D0D0D"/>
                </a:solidFill>
                <a:effectLst/>
                <a:latin typeface="Times New Roman" panose="02020603050405020304" pitchFamily="18" charset="0"/>
                <a:cs typeface="Times New Roman" panose="02020603050405020304" pitchFamily="18" charset="0"/>
              </a:rPr>
              <a:t> </a:t>
            </a:r>
            <a:r>
              <a:rPr lang="en-US" sz="2400" b="1" i="0" dirty="0">
                <a:solidFill>
                  <a:srgbClr val="0D0D0D"/>
                </a:solidFill>
                <a:effectLst/>
                <a:latin typeface="Times New Roman" panose="02020603050405020304" pitchFamily="18" charset="0"/>
                <a:cs typeface="Times New Roman" panose="02020603050405020304" pitchFamily="18" charset="0"/>
              </a:rPr>
              <a:t>Aleksander </a:t>
            </a:r>
            <a:r>
              <a:rPr lang="en-US" sz="2400" b="1" i="0" dirty="0" err="1">
                <a:solidFill>
                  <a:srgbClr val="0D0D0D"/>
                </a:solidFill>
                <a:effectLst/>
                <a:latin typeface="Times New Roman" panose="02020603050405020304" pitchFamily="18" charset="0"/>
                <a:cs typeface="Times New Roman" panose="02020603050405020304" pitchFamily="18" charset="0"/>
              </a:rPr>
              <a:t>Prejbisz</a:t>
            </a:r>
            <a:r>
              <a:rPr lang="en-US" sz="2400" b="1" dirty="0">
                <a:solidFill>
                  <a:srgbClr val="0D0D0D"/>
                </a:solidFill>
                <a:latin typeface="Times New Roman" panose="02020603050405020304" pitchFamily="18" charset="0"/>
                <a:cs typeface="Times New Roman" panose="02020603050405020304" pitchFamily="18" charset="0"/>
              </a:rPr>
              <a:t> and</a:t>
            </a:r>
            <a:r>
              <a:rPr lang="en-US" sz="2400" b="1" i="0" dirty="0">
                <a:solidFill>
                  <a:srgbClr val="0D0D0D"/>
                </a:solidFill>
                <a:effectLst/>
                <a:latin typeface="Times New Roman" panose="02020603050405020304" pitchFamily="18" charset="0"/>
                <a:cs typeface="Times New Roman" panose="02020603050405020304" pitchFamily="18" charset="0"/>
              </a:rPr>
              <a:t> Katarzyna </a:t>
            </a:r>
            <a:r>
              <a:rPr lang="en-US" sz="2400" b="1" i="0" dirty="0" err="1">
                <a:solidFill>
                  <a:srgbClr val="0D0D0D"/>
                </a:solidFill>
                <a:effectLst/>
                <a:latin typeface="Times New Roman" panose="02020603050405020304" pitchFamily="18" charset="0"/>
                <a:cs typeface="Times New Roman" panose="02020603050405020304" pitchFamily="18" charset="0"/>
              </a:rPr>
              <a:t>Hanus</a:t>
            </a:r>
            <a:r>
              <a:rPr lang="en-US" sz="2400" b="0" i="0" dirty="0">
                <a:solidFill>
                  <a:srgbClr val="0D0D0D"/>
                </a:solidFill>
                <a:effectLst/>
                <a:latin typeface="Times New Roman" panose="02020603050405020304" pitchFamily="18" charset="0"/>
                <a:cs typeface="Times New Roman" panose="02020603050405020304" pitchFamily="18" charset="0"/>
              </a:rPr>
              <a:t>, Department of Hypertension, Institute of Cardiology, Warsaw, Poland</a:t>
            </a:r>
          </a:p>
          <a:p>
            <a:pPr marL="457200" indent="-457200" algn="just">
              <a:spcBef>
                <a:spcPts val="0"/>
              </a:spcBef>
              <a:spcAft>
                <a:spcPts val="1200"/>
              </a:spcAft>
              <a:buFont typeface="+mj-lt"/>
              <a:buAutoNum type="arabicPeriod"/>
            </a:pPr>
            <a:r>
              <a:rPr lang="en-US" sz="2400" b="1" i="0" dirty="0">
                <a:solidFill>
                  <a:srgbClr val="0D0D0D"/>
                </a:solidFill>
                <a:effectLst/>
                <a:latin typeface="Times New Roman" panose="02020603050405020304" pitchFamily="18" charset="0"/>
                <a:cs typeface="Times New Roman" panose="02020603050405020304" pitchFamily="18" charset="0"/>
              </a:rPr>
              <a:t>Martin </a:t>
            </a:r>
            <a:r>
              <a:rPr lang="en-US" sz="2400" b="1" i="0" dirty="0" err="1">
                <a:solidFill>
                  <a:srgbClr val="0D0D0D"/>
                </a:solidFill>
                <a:effectLst/>
                <a:latin typeface="Times New Roman" panose="02020603050405020304" pitchFamily="18" charset="0"/>
                <a:cs typeface="Times New Roman" panose="02020603050405020304" pitchFamily="18" charset="0"/>
              </a:rPr>
              <a:t>Fassnacht</a:t>
            </a:r>
            <a:r>
              <a:rPr lang="en-US" sz="2400" b="0" i="0" dirty="0">
                <a:solidFill>
                  <a:srgbClr val="0D0D0D"/>
                </a:solidFill>
                <a:effectLst/>
                <a:latin typeface="Times New Roman" panose="02020603050405020304" pitchFamily="18" charset="0"/>
                <a:cs typeface="Times New Roman" panose="02020603050405020304" pitchFamily="18" charset="0"/>
              </a:rPr>
              <a:t>, Department of Endocrinology, University Hospital Würzburg, Würzburg, Germany</a:t>
            </a:r>
            <a:endParaRPr lang="en-US" sz="2400" dirty="0">
              <a:solidFill>
                <a:srgbClr val="0D0D0D"/>
              </a:solidFill>
              <a:latin typeface="Times New Roman" panose="02020603050405020304" pitchFamily="18" charset="0"/>
              <a:cs typeface="Times New Roman" panose="02020603050405020304" pitchFamily="18" charset="0"/>
            </a:endParaRPr>
          </a:p>
          <a:p>
            <a:pPr marL="457200" indent="-457200" algn="just">
              <a:spcBef>
                <a:spcPts val="0"/>
              </a:spcBef>
              <a:spcAft>
                <a:spcPts val="1200"/>
              </a:spcAft>
              <a:buFont typeface="+mj-lt"/>
              <a:buAutoNum type="arabicPeriod"/>
            </a:pPr>
            <a:r>
              <a:rPr lang="en-US" sz="2400" b="1" i="0" dirty="0">
                <a:solidFill>
                  <a:srgbClr val="0D0D0D"/>
                </a:solidFill>
                <a:effectLst/>
                <a:latin typeface="Times New Roman" panose="02020603050405020304" pitchFamily="18" charset="0"/>
                <a:cs typeface="Times New Roman" panose="02020603050405020304" pitchFamily="18" charset="0"/>
              </a:rPr>
              <a:t>Felix </a:t>
            </a:r>
            <a:r>
              <a:rPr lang="en-US" sz="2400" b="1" i="0" dirty="0" err="1">
                <a:solidFill>
                  <a:srgbClr val="0D0D0D"/>
                </a:solidFill>
                <a:effectLst/>
                <a:latin typeface="Times New Roman" panose="02020603050405020304" pitchFamily="18" charset="0"/>
                <a:cs typeface="Times New Roman" panose="02020603050405020304" pitchFamily="18" charset="0"/>
              </a:rPr>
              <a:t>Beuschlein</a:t>
            </a:r>
            <a:r>
              <a:rPr lang="en-US" sz="2400" b="1" i="0" dirty="0">
                <a:solidFill>
                  <a:srgbClr val="0D0D0D"/>
                </a:solidFill>
                <a:effectLst/>
                <a:latin typeface="Times New Roman" panose="02020603050405020304" pitchFamily="18" charset="0"/>
                <a:cs typeface="Times New Roman" panose="02020603050405020304" pitchFamily="18" charset="0"/>
              </a:rPr>
              <a:t> and Christina Brugger</a:t>
            </a:r>
            <a:r>
              <a:rPr lang="en-US" sz="2400" b="0" i="0" dirty="0">
                <a:solidFill>
                  <a:srgbClr val="0D0D0D"/>
                </a:solidFill>
                <a:effectLst/>
                <a:latin typeface="Times New Roman" panose="02020603050405020304" pitchFamily="18" charset="0"/>
                <a:cs typeface="Times New Roman" panose="02020603050405020304" pitchFamily="18" charset="0"/>
              </a:rPr>
              <a:t>, Department of Endocrinology, University Hospital München, München, Germany,</a:t>
            </a:r>
          </a:p>
          <a:p>
            <a:pPr marL="457200" indent="-457200" algn="just">
              <a:spcBef>
                <a:spcPts val="0"/>
              </a:spcBef>
              <a:spcAft>
                <a:spcPts val="1200"/>
              </a:spcAft>
              <a:buFont typeface="+mj-lt"/>
              <a:buAutoNum type="arabicPeriod"/>
            </a:pPr>
            <a:r>
              <a:rPr lang="en-US" sz="2400" b="1" i="0" dirty="0">
                <a:solidFill>
                  <a:srgbClr val="0D0D0D"/>
                </a:solidFill>
                <a:effectLst/>
                <a:latin typeface="Times New Roman" panose="02020603050405020304" pitchFamily="18" charset="0"/>
                <a:cs typeface="Times New Roman" panose="02020603050405020304" pitchFamily="18" charset="0"/>
              </a:rPr>
              <a:t>Stephanie </a:t>
            </a:r>
            <a:r>
              <a:rPr lang="en-US" sz="2400" b="1" i="0" dirty="0" err="1">
                <a:solidFill>
                  <a:srgbClr val="0D0D0D"/>
                </a:solidFill>
                <a:effectLst/>
                <a:latin typeface="Times New Roman" panose="02020603050405020304" pitchFamily="18" charset="0"/>
                <a:cs typeface="Times New Roman" panose="02020603050405020304" pitchFamily="18" charset="0"/>
              </a:rPr>
              <a:t>Fliedner</a:t>
            </a:r>
            <a:r>
              <a:rPr lang="en-US" sz="2400" b="0" i="0" dirty="0">
                <a:solidFill>
                  <a:srgbClr val="0D0D0D"/>
                </a:solidFill>
                <a:effectLst/>
                <a:latin typeface="Times New Roman" panose="02020603050405020304" pitchFamily="18" charset="0"/>
                <a:cs typeface="Times New Roman" panose="02020603050405020304" pitchFamily="18" charset="0"/>
              </a:rPr>
              <a:t>, First Department of Medicine, University Medical Center Schleswig-Holstein, Lübeck, Germany,</a:t>
            </a:r>
            <a:endParaRPr lang="en-US" sz="2400" dirty="0">
              <a:solidFill>
                <a:srgbClr val="0D0D0D"/>
              </a:solidFill>
              <a:latin typeface="Times New Roman" panose="02020603050405020304" pitchFamily="18" charset="0"/>
              <a:cs typeface="Times New Roman" panose="02020603050405020304" pitchFamily="18" charset="0"/>
            </a:endParaRPr>
          </a:p>
          <a:p>
            <a:pPr marL="457200" indent="-457200" algn="just">
              <a:spcBef>
                <a:spcPts val="0"/>
              </a:spcBef>
              <a:spcAft>
                <a:spcPts val="1200"/>
              </a:spcAft>
              <a:buFont typeface="+mj-lt"/>
              <a:buAutoNum type="arabicPeriod"/>
            </a:pPr>
            <a:r>
              <a:rPr lang="en-US" sz="2400" b="1" i="0" dirty="0">
                <a:solidFill>
                  <a:srgbClr val="0D0D0D"/>
                </a:solidFill>
                <a:effectLst/>
                <a:latin typeface="Times New Roman" panose="02020603050405020304" pitchFamily="18" charset="0"/>
                <a:cs typeface="Times New Roman" panose="02020603050405020304" pitchFamily="18" charset="0"/>
              </a:rPr>
              <a:t>Katharina Langton</a:t>
            </a:r>
            <a:r>
              <a:rPr lang="en-US" sz="2400" b="0" i="0" dirty="0">
                <a:solidFill>
                  <a:srgbClr val="0D0D0D"/>
                </a:solidFill>
                <a:effectLst/>
                <a:latin typeface="Times New Roman" panose="02020603050405020304" pitchFamily="18" charset="0"/>
                <a:cs typeface="Times New Roman" panose="02020603050405020304" pitchFamily="18" charset="0"/>
              </a:rPr>
              <a:t>, Medicine III, University Hospital Carl Gustav </a:t>
            </a:r>
            <a:r>
              <a:rPr lang="en-US" sz="2400" b="0" i="0" dirty="0" err="1">
                <a:solidFill>
                  <a:srgbClr val="0D0D0D"/>
                </a:solidFill>
                <a:effectLst/>
                <a:latin typeface="Times New Roman" panose="02020603050405020304" pitchFamily="18" charset="0"/>
                <a:cs typeface="Times New Roman" panose="02020603050405020304" pitchFamily="18" charset="0"/>
              </a:rPr>
              <a:t>Carus</a:t>
            </a:r>
            <a:r>
              <a:rPr lang="en-US" sz="2400" b="0" i="0" dirty="0">
                <a:solidFill>
                  <a:srgbClr val="0D0D0D"/>
                </a:solidFill>
                <a:effectLst/>
                <a:latin typeface="Times New Roman" panose="02020603050405020304" pitchFamily="18" charset="0"/>
                <a:cs typeface="Times New Roman" panose="02020603050405020304" pitchFamily="18" charset="0"/>
              </a:rPr>
              <a:t>, </a:t>
            </a:r>
            <a:r>
              <a:rPr lang="en-US" sz="2400" b="0" i="0" dirty="0" err="1">
                <a:solidFill>
                  <a:srgbClr val="0D0D0D"/>
                </a:solidFill>
                <a:effectLst/>
                <a:latin typeface="Times New Roman" panose="02020603050405020304" pitchFamily="18" charset="0"/>
                <a:cs typeface="Times New Roman" panose="02020603050405020304" pitchFamily="18" charset="0"/>
              </a:rPr>
              <a:t>Technische</a:t>
            </a:r>
            <a:r>
              <a:rPr lang="en-US" sz="2400" b="0" i="0" dirty="0">
                <a:solidFill>
                  <a:srgbClr val="0D0D0D"/>
                </a:solidFill>
                <a:effectLst/>
                <a:latin typeface="Times New Roman" panose="02020603050405020304" pitchFamily="18" charset="0"/>
                <a:cs typeface="Times New Roman" panose="02020603050405020304" pitchFamily="18" charset="0"/>
              </a:rPr>
              <a:t> Universität Dresden, Dresden, Germany</a:t>
            </a:r>
          </a:p>
        </p:txBody>
      </p:sp>
    </p:spTree>
    <p:extLst>
      <p:ext uri="{BB962C8B-B14F-4D97-AF65-F5344CB8AC3E}">
        <p14:creationId xmlns:p14="http://schemas.microsoft.com/office/powerpoint/2010/main" val="345673452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TF00001241</Template>
  <TotalTime>5232</TotalTime>
  <Words>4252</Words>
  <Application>Microsoft Office PowerPoint</Application>
  <PresentationFormat>Widescreen</PresentationFormat>
  <Paragraphs>437</Paragraphs>
  <Slides>41</Slides>
  <Notes>35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41</vt:i4>
      </vt:variant>
    </vt:vector>
  </HeadingPairs>
  <TitlesOfParts>
    <vt:vector size="56" baseType="lpstr">
      <vt:lpstr>Abadi</vt:lpstr>
      <vt:lpstr>Algerian</vt:lpstr>
      <vt:lpstr>-apple-system</vt:lpstr>
      <vt:lpstr>Arial</vt:lpstr>
      <vt:lpstr>Calibri</vt:lpstr>
      <vt:lpstr>Franklin Gothic Book</vt:lpstr>
      <vt:lpstr>Georgia</vt:lpstr>
      <vt:lpstr>Google Sans</vt:lpstr>
      <vt:lpstr>Merriweather</vt:lpstr>
      <vt:lpstr>Söhne</vt:lpstr>
      <vt:lpstr>Symbol</vt:lpstr>
      <vt:lpstr>Times New Roman</vt:lpstr>
      <vt:lpstr>ui-sans-serif</vt:lpstr>
      <vt:lpstr>Wingdings</vt:lpstr>
      <vt:lpstr>Crop</vt:lpstr>
      <vt:lpstr>JOURNAL CLUB PRESENTATION</vt:lpstr>
      <vt:lpstr>PowerPoint Presentation</vt:lpstr>
      <vt:lpstr>About the Journal</vt:lpstr>
      <vt:lpstr>About the Journal</vt:lpstr>
      <vt:lpstr>Editors</vt:lpstr>
      <vt:lpstr>Critical appraisal of the Journal</vt:lpstr>
      <vt:lpstr>Title of the Article</vt:lpstr>
      <vt:lpstr>Critical appraisal of the Title</vt:lpstr>
      <vt:lpstr>About the Authors</vt:lpstr>
      <vt:lpstr>Critical appraisal of Authors</vt:lpstr>
      <vt:lpstr>Reason for choosing the article</vt:lpstr>
      <vt:lpstr>Abstract</vt:lpstr>
      <vt:lpstr>Critical appraisal of Abstract</vt:lpstr>
      <vt:lpstr>Catecholamine Biochemistry</vt:lpstr>
      <vt:lpstr>PowerPoint Presentation</vt:lpstr>
      <vt:lpstr>PowerPoint Presentation</vt:lpstr>
      <vt:lpstr>PowerPoint Presentation</vt:lpstr>
      <vt:lpstr>PowerPoint Presentation</vt:lpstr>
      <vt:lpstr>Introduction</vt:lpstr>
      <vt:lpstr>Cont.</vt:lpstr>
      <vt:lpstr>Critical appraisal of Introduction</vt:lpstr>
      <vt:lpstr>Subjects and Methods</vt:lpstr>
      <vt:lpstr>Subjects and Methods</vt:lpstr>
      <vt:lpstr>Subjects and Methods</vt:lpstr>
      <vt:lpstr>Critical appraisal of Methodology</vt:lpstr>
      <vt:lpstr>Cont.</vt:lpstr>
      <vt:lpstr>Results</vt:lpstr>
      <vt:lpstr>Using the defined UCs,   Methoxytyramine was increased in  45.5% of PPGL patients and  31.6% of HNPGL patients compared to  1.1% of patients without tumors</vt:lpstr>
      <vt:lpstr>Metanephrine was increased in  53.5% of PPGL patients  but none with HNPGLS compared to 0.4% of patients without tumors</vt:lpstr>
      <vt:lpstr>Normetanephrine (with age-adjusted UCs) was increased in  93% of PPGLs and  21.1% of HNPGLs</vt:lpstr>
      <vt:lpstr>Results</vt:lpstr>
      <vt:lpstr>PowerPoint Presentation</vt:lpstr>
      <vt:lpstr>Cont.</vt:lpstr>
      <vt:lpstr>Critical appraisal of the Results</vt:lpstr>
      <vt:lpstr>Critical appraisal of the Results</vt:lpstr>
      <vt:lpstr>Discussion.</vt:lpstr>
      <vt:lpstr>Critical appraisal of the Discussion</vt:lpstr>
      <vt:lpstr>Critical appraisal of the References</vt:lpstr>
      <vt:lpstr>Strengths of the Study</vt:lpstr>
      <vt:lpstr>Weakness of the Study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Bubul Kalita</dc:creator>
  <cp:lastModifiedBy>Mak04031</cp:lastModifiedBy>
  <cp:revision>94</cp:revision>
  <dcterms:created xsi:type="dcterms:W3CDTF">2023-03-01T12:34:49Z</dcterms:created>
  <dcterms:modified xsi:type="dcterms:W3CDTF">2024-06-06T04:53:48Z</dcterms:modified>
</cp:coreProperties>
</file>