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1343" r:id="rId2"/>
    <p:sldId id="322" r:id="rId3"/>
    <p:sldId id="323" r:id="rId4"/>
    <p:sldId id="324" r:id="rId5"/>
    <p:sldId id="379" r:id="rId6"/>
    <p:sldId id="327" r:id="rId7"/>
    <p:sldId id="378" r:id="rId8"/>
    <p:sldId id="358" r:id="rId9"/>
    <p:sldId id="326" r:id="rId10"/>
    <p:sldId id="259" r:id="rId11"/>
    <p:sldId id="380" r:id="rId12"/>
    <p:sldId id="264" r:id="rId13"/>
    <p:sldId id="257" r:id="rId14"/>
    <p:sldId id="261" r:id="rId15"/>
    <p:sldId id="260" r:id="rId16"/>
    <p:sldId id="258" r:id="rId17"/>
    <p:sldId id="263" r:id="rId18"/>
    <p:sldId id="265" r:id="rId19"/>
    <p:sldId id="266" r:id="rId20"/>
    <p:sldId id="267" r:id="rId21"/>
    <p:sldId id="262" r:id="rId22"/>
    <p:sldId id="381" r:id="rId23"/>
    <p:sldId id="1137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5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10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387C7-C7B2-43E7-9C79-48D92DD8EFFF}" v="1" dt="2023-02-01T05:59:55.607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1"/>
  </p:normalViewPr>
  <p:slideViewPr>
    <p:cSldViewPr showGuides="1">
      <p:cViewPr varScale="1">
        <p:scale>
          <a:sx n="63" d="100"/>
          <a:sy n="63" d="100"/>
        </p:scale>
        <p:origin x="1332" y="52"/>
      </p:cViewPr>
      <p:guideLst>
        <p:guide orient="horz" pos="2145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2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E080A-7D2E-4649-9CBD-71FD31B212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4EAD0FF-34D5-4C20-88D0-8F547EF503A7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N" dirty="0">
              <a:solidFill>
                <a:schemeClr val="tx1"/>
              </a:solidFill>
            </a:rPr>
            <a:t>Over prescription of antibiotics (&gt;30%)</a:t>
          </a:r>
        </a:p>
      </dgm:t>
    </dgm:pt>
    <dgm:pt modelId="{2919C4A8-FB04-49E2-A36A-D5B7EF278CD7}" type="parTrans" cxnId="{7E7ED110-0D14-4B02-A783-AE36BEDB7137}">
      <dgm:prSet/>
      <dgm:spPr/>
      <dgm:t>
        <a:bodyPr/>
        <a:lstStyle/>
        <a:p>
          <a:endParaRPr lang="en-IN"/>
        </a:p>
      </dgm:t>
    </dgm:pt>
    <dgm:pt modelId="{9D8C8BDD-BFE9-4C24-AC50-A51D1400E6B5}" type="sibTrans" cxnId="{7E7ED110-0D14-4B02-A783-AE36BEDB7137}">
      <dgm:prSet/>
      <dgm:spPr/>
      <dgm:t>
        <a:bodyPr/>
        <a:lstStyle/>
        <a:p>
          <a:endParaRPr lang="en-IN"/>
        </a:p>
      </dgm:t>
    </dgm:pt>
    <dgm:pt modelId="{5448B78C-1700-46AF-A5F2-EED9A1D02052}">
      <dgm:prSet phldrT="[Text]" phldr="1"/>
      <dgm:spPr/>
      <dgm:t>
        <a:bodyPr/>
        <a:lstStyle/>
        <a:p>
          <a:endParaRPr lang="en-IN" dirty="0"/>
        </a:p>
      </dgm:t>
    </dgm:pt>
    <dgm:pt modelId="{FC4A1E6C-688B-4F41-A20F-9383864A3C53}" type="parTrans" cxnId="{BDB4794D-07B8-4C4D-84D0-CA3FB4E5EA85}">
      <dgm:prSet/>
      <dgm:spPr/>
      <dgm:t>
        <a:bodyPr/>
        <a:lstStyle/>
        <a:p>
          <a:endParaRPr lang="en-IN"/>
        </a:p>
      </dgm:t>
    </dgm:pt>
    <dgm:pt modelId="{9E4A1157-8BB3-4F98-AE8F-4F6AD8CDEE7E}" type="sibTrans" cxnId="{BDB4794D-07B8-4C4D-84D0-CA3FB4E5EA85}">
      <dgm:prSet/>
      <dgm:spPr/>
      <dgm:t>
        <a:bodyPr/>
        <a:lstStyle/>
        <a:p>
          <a:endParaRPr lang="en-IN"/>
        </a:p>
      </dgm:t>
    </dgm:pt>
    <dgm:pt modelId="{0A887D99-255B-4558-8E3F-492501CD5814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N" dirty="0">
              <a:solidFill>
                <a:schemeClr val="tx1"/>
              </a:solidFill>
            </a:rPr>
            <a:t>Incomplete course of treatment</a:t>
          </a:r>
        </a:p>
      </dgm:t>
    </dgm:pt>
    <dgm:pt modelId="{564F22BA-43C5-48B7-A21B-74B1ECBD2F63}" type="parTrans" cxnId="{79106480-D634-4178-8684-59BBD6265B28}">
      <dgm:prSet/>
      <dgm:spPr/>
      <dgm:t>
        <a:bodyPr/>
        <a:lstStyle/>
        <a:p>
          <a:endParaRPr lang="en-IN"/>
        </a:p>
      </dgm:t>
    </dgm:pt>
    <dgm:pt modelId="{EE0DD475-71EE-4EF6-BDA0-870A4F1B4000}" type="sibTrans" cxnId="{79106480-D634-4178-8684-59BBD6265B28}">
      <dgm:prSet/>
      <dgm:spPr/>
      <dgm:t>
        <a:bodyPr/>
        <a:lstStyle/>
        <a:p>
          <a:endParaRPr lang="en-IN"/>
        </a:p>
      </dgm:t>
    </dgm:pt>
    <dgm:pt modelId="{7217D0FA-70E4-47A2-AE48-E756C38FE59A}">
      <dgm:prSet phldrT="[Text]" phldr="1"/>
      <dgm:spPr/>
      <dgm:t>
        <a:bodyPr/>
        <a:lstStyle/>
        <a:p>
          <a:endParaRPr lang="en-IN" dirty="0"/>
        </a:p>
      </dgm:t>
    </dgm:pt>
    <dgm:pt modelId="{07A42DA3-9609-485A-A19E-A6F17326CBE8}" type="parTrans" cxnId="{6D8DAF0F-1E0A-4C2B-86ED-AE2776FBADC9}">
      <dgm:prSet/>
      <dgm:spPr/>
      <dgm:t>
        <a:bodyPr/>
        <a:lstStyle/>
        <a:p>
          <a:endParaRPr lang="en-IN"/>
        </a:p>
      </dgm:t>
    </dgm:pt>
    <dgm:pt modelId="{85B2C99B-2C93-400E-9D86-12BF15AF08D8}" type="sibTrans" cxnId="{6D8DAF0F-1E0A-4C2B-86ED-AE2776FBADC9}">
      <dgm:prSet/>
      <dgm:spPr/>
      <dgm:t>
        <a:bodyPr/>
        <a:lstStyle/>
        <a:p>
          <a:endParaRPr lang="en-IN"/>
        </a:p>
      </dgm:t>
    </dgm:pt>
    <dgm:pt modelId="{6481E866-ADD4-4A44-99DF-4854051683F8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N" dirty="0">
              <a:solidFill>
                <a:schemeClr val="tx1"/>
              </a:solidFill>
            </a:rPr>
            <a:t>Over the counter sale of antibiotics</a:t>
          </a:r>
        </a:p>
      </dgm:t>
    </dgm:pt>
    <dgm:pt modelId="{AAD968BF-4656-4A65-B9C5-F59686D77F56}" type="parTrans" cxnId="{005390FC-36E1-4FB1-BB23-584F6E8BA8DC}">
      <dgm:prSet/>
      <dgm:spPr/>
      <dgm:t>
        <a:bodyPr/>
        <a:lstStyle/>
        <a:p>
          <a:endParaRPr lang="en-IN"/>
        </a:p>
      </dgm:t>
    </dgm:pt>
    <dgm:pt modelId="{32C093E3-97F4-451E-8724-63C145973431}" type="sibTrans" cxnId="{005390FC-36E1-4FB1-BB23-584F6E8BA8DC}">
      <dgm:prSet/>
      <dgm:spPr/>
      <dgm:t>
        <a:bodyPr/>
        <a:lstStyle/>
        <a:p>
          <a:endParaRPr lang="en-IN"/>
        </a:p>
      </dgm:t>
    </dgm:pt>
    <dgm:pt modelId="{2ECF1A45-EA36-49A3-93F7-8051616EA177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N" dirty="0">
              <a:solidFill>
                <a:schemeClr val="tx1"/>
              </a:solidFill>
            </a:rPr>
            <a:t>Poor infection control practices (Improper Hand hygiene)</a:t>
          </a:r>
        </a:p>
      </dgm:t>
    </dgm:pt>
    <dgm:pt modelId="{F237D7B3-BF03-4375-BA9D-206454A5E9F5}" type="parTrans" cxnId="{2628BA77-D7AB-4271-BCD7-508EE94C70C1}">
      <dgm:prSet/>
      <dgm:spPr/>
      <dgm:t>
        <a:bodyPr/>
        <a:lstStyle/>
        <a:p>
          <a:endParaRPr lang="en-IN"/>
        </a:p>
      </dgm:t>
    </dgm:pt>
    <dgm:pt modelId="{B79A0443-745A-4D68-B412-9F0C8099C01B}" type="sibTrans" cxnId="{2628BA77-D7AB-4271-BCD7-508EE94C70C1}">
      <dgm:prSet/>
      <dgm:spPr/>
      <dgm:t>
        <a:bodyPr/>
        <a:lstStyle/>
        <a:p>
          <a:endParaRPr lang="en-IN"/>
        </a:p>
      </dgm:t>
    </dgm:pt>
    <dgm:pt modelId="{48EDA2EB-6409-4671-886C-575560F6155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N" dirty="0">
              <a:solidFill>
                <a:schemeClr val="tx1"/>
              </a:solidFill>
            </a:rPr>
            <a:t>Poor sanitation</a:t>
          </a:r>
        </a:p>
      </dgm:t>
    </dgm:pt>
    <dgm:pt modelId="{631E11FB-8B96-4AE8-A278-8E2668B8539A}" type="parTrans" cxnId="{204454F4-BCDF-4FD9-B51B-02C09101BF5C}">
      <dgm:prSet/>
      <dgm:spPr/>
      <dgm:t>
        <a:bodyPr/>
        <a:lstStyle/>
        <a:p>
          <a:endParaRPr lang="en-IN"/>
        </a:p>
      </dgm:t>
    </dgm:pt>
    <dgm:pt modelId="{1BA7162E-C8FD-4AF0-AC73-5B07EF32D6B3}" type="sibTrans" cxnId="{204454F4-BCDF-4FD9-B51B-02C09101BF5C}">
      <dgm:prSet/>
      <dgm:spPr/>
      <dgm:t>
        <a:bodyPr/>
        <a:lstStyle/>
        <a:p>
          <a:endParaRPr lang="en-IN"/>
        </a:p>
      </dgm:t>
    </dgm:pt>
    <dgm:pt modelId="{5FA209EA-F829-4E4B-BE71-D908D4D559B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N" dirty="0">
              <a:solidFill>
                <a:schemeClr val="tx1"/>
              </a:solidFill>
            </a:rPr>
            <a:t>Use of antibiotics in live stock</a:t>
          </a:r>
        </a:p>
      </dgm:t>
    </dgm:pt>
    <dgm:pt modelId="{164DB402-5EF1-4FEC-AB46-4B3FFE6D9335}" type="parTrans" cxnId="{C1962627-2027-4B11-AA6F-DC450DE279B3}">
      <dgm:prSet/>
      <dgm:spPr/>
      <dgm:t>
        <a:bodyPr/>
        <a:lstStyle/>
        <a:p>
          <a:endParaRPr lang="en-IN"/>
        </a:p>
      </dgm:t>
    </dgm:pt>
    <dgm:pt modelId="{EA421B8E-6EDC-4D7E-B2AC-EF974CAC98AF}" type="sibTrans" cxnId="{C1962627-2027-4B11-AA6F-DC450DE279B3}">
      <dgm:prSet/>
      <dgm:spPr/>
      <dgm:t>
        <a:bodyPr/>
        <a:lstStyle/>
        <a:p>
          <a:endParaRPr lang="en-IN"/>
        </a:p>
      </dgm:t>
    </dgm:pt>
    <dgm:pt modelId="{01366235-0925-408B-AFA4-6331AF2FE7D2}" type="pres">
      <dgm:prSet presAssocID="{8B2E080A-7D2E-4649-9CBD-71FD31B212FC}" presName="linear" presStyleCnt="0">
        <dgm:presLayoutVars>
          <dgm:animLvl val="lvl"/>
          <dgm:resizeHandles val="exact"/>
        </dgm:presLayoutVars>
      </dgm:prSet>
      <dgm:spPr/>
    </dgm:pt>
    <dgm:pt modelId="{B12F0B77-5E05-4E1F-9D86-C9FC2BD4670F}" type="pres">
      <dgm:prSet presAssocID="{14EAD0FF-34D5-4C20-88D0-8F547EF503A7}" presName="parentText" presStyleLbl="node1" presStyleIdx="0" presStyleCnt="6" custScaleY="38102" custLinFactNeighborX="211" custLinFactNeighborY="-68195">
        <dgm:presLayoutVars>
          <dgm:chMax val="0"/>
          <dgm:bulletEnabled val="1"/>
        </dgm:presLayoutVars>
      </dgm:prSet>
      <dgm:spPr/>
    </dgm:pt>
    <dgm:pt modelId="{4D377E4D-3699-4414-8887-04749D2F3BBE}" type="pres">
      <dgm:prSet presAssocID="{14EAD0FF-34D5-4C20-88D0-8F547EF503A7}" presName="childText" presStyleLbl="revTx" presStyleIdx="0" presStyleCnt="2">
        <dgm:presLayoutVars>
          <dgm:bulletEnabled val="1"/>
        </dgm:presLayoutVars>
      </dgm:prSet>
      <dgm:spPr/>
    </dgm:pt>
    <dgm:pt modelId="{54880C75-6C7C-467B-A662-CC4A868F63C9}" type="pres">
      <dgm:prSet presAssocID="{0A887D99-255B-4558-8E3F-492501CD5814}" presName="parentText" presStyleLbl="node1" presStyleIdx="1" presStyleCnt="6" custScaleY="31642" custLinFactNeighborY="-98623">
        <dgm:presLayoutVars>
          <dgm:chMax val="0"/>
          <dgm:bulletEnabled val="1"/>
        </dgm:presLayoutVars>
      </dgm:prSet>
      <dgm:spPr/>
    </dgm:pt>
    <dgm:pt modelId="{C80DDC6E-A1E4-473C-AADD-2B2BEDA59DE5}" type="pres">
      <dgm:prSet presAssocID="{0A887D99-255B-4558-8E3F-492501CD5814}" presName="childText" presStyleLbl="revTx" presStyleIdx="1" presStyleCnt="2" custLinFactNeighborY="-6209">
        <dgm:presLayoutVars>
          <dgm:bulletEnabled val="1"/>
        </dgm:presLayoutVars>
      </dgm:prSet>
      <dgm:spPr/>
    </dgm:pt>
    <dgm:pt modelId="{4271BC73-0F3F-435F-86D8-BEEB5D026BDD}" type="pres">
      <dgm:prSet presAssocID="{6481E866-ADD4-4A44-99DF-4854051683F8}" presName="parentText" presStyleLbl="node1" presStyleIdx="2" presStyleCnt="6" custScaleY="32156" custLinFactY="-74651" custLinFactNeighborY="-100000">
        <dgm:presLayoutVars>
          <dgm:chMax val="0"/>
          <dgm:bulletEnabled val="1"/>
        </dgm:presLayoutVars>
      </dgm:prSet>
      <dgm:spPr/>
    </dgm:pt>
    <dgm:pt modelId="{0E947AAA-FC89-47D6-B232-351B6F0B1E49}" type="pres">
      <dgm:prSet presAssocID="{32C093E3-97F4-451E-8724-63C145973431}" presName="spacer" presStyleCnt="0"/>
      <dgm:spPr/>
    </dgm:pt>
    <dgm:pt modelId="{D9DA8CBF-83F0-4168-91B5-8E1896222385}" type="pres">
      <dgm:prSet presAssocID="{2ECF1A45-EA36-49A3-93F7-8051616EA177}" presName="parentText" presStyleLbl="node1" presStyleIdx="3" presStyleCnt="6" custScaleY="43394" custLinFactY="-80570" custLinFactNeighborX="154" custLinFactNeighborY="-100000">
        <dgm:presLayoutVars>
          <dgm:chMax val="0"/>
          <dgm:bulletEnabled val="1"/>
        </dgm:presLayoutVars>
      </dgm:prSet>
      <dgm:spPr/>
    </dgm:pt>
    <dgm:pt modelId="{C83C9635-7A60-4C25-A3F4-C80DC484E6BC}" type="pres">
      <dgm:prSet presAssocID="{B79A0443-745A-4D68-B412-9F0C8099C01B}" presName="spacer" presStyleCnt="0"/>
      <dgm:spPr/>
    </dgm:pt>
    <dgm:pt modelId="{E25E9EB0-4050-498F-B724-B7E3E92015BD}" type="pres">
      <dgm:prSet presAssocID="{48EDA2EB-6409-4671-886C-575560F61555}" presName="parentText" presStyleLbl="node1" presStyleIdx="4" presStyleCnt="6" custScaleY="34375" custLinFactY="-85541" custLinFactNeighborY="-100000">
        <dgm:presLayoutVars>
          <dgm:chMax val="0"/>
          <dgm:bulletEnabled val="1"/>
        </dgm:presLayoutVars>
      </dgm:prSet>
      <dgm:spPr/>
    </dgm:pt>
    <dgm:pt modelId="{F93E5236-A549-4480-8317-A3FFB1A050F7}" type="pres">
      <dgm:prSet presAssocID="{1BA7162E-C8FD-4AF0-AC73-5B07EF32D6B3}" presName="spacer" presStyleCnt="0"/>
      <dgm:spPr/>
    </dgm:pt>
    <dgm:pt modelId="{B0A6F350-C543-4459-AE48-805CA715BFBA}" type="pres">
      <dgm:prSet presAssocID="{5FA209EA-F829-4E4B-BE71-D908D4D559B0}" presName="parentText" presStyleLbl="node1" presStyleIdx="5" presStyleCnt="6" custScaleY="34375" custLinFactY="-90668" custLinFactNeighborY="-100000">
        <dgm:presLayoutVars>
          <dgm:chMax val="0"/>
          <dgm:bulletEnabled val="1"/>
        </dgm:presLayoutVars>
      </dgm:prSet>
      <dgm:spPr/>
    </dgm:pt>
  </dgm:ptLst>
  <dgm:cxnLst>
    <dgm:cxn modelId="{6D8DAF0F-1E0A-4C2B-86ED-AE2776FBADC9}" srcId="{0A887D99-255B-4558-8E3F-492501CD5814}" destId="{7217D0FA-70E4-47A2-AE48-E756C38FE59A}" srcOrd="0" destOrd="0" parTransId="{07A42DA3-9609-485A-A19E-A6F17326CBE8}" sibTransId="{85B2C99B-2C93-400E-9D86-12BF15AF08D8}"/>
    <dgm:cxn modelId="{7E7ED110-0D14-4B02-A783-AE36BEDB7137}" srcId="{8B2E080A-7D2E-4649-9CBD-71FD31B212FC}" destId="{14EAD0FF-34D5-4C20-88D0-8F547EF503A7}" srcOrd="0" destOrd="0" parTransId="{2919C4A8-FB04-49E2-A36A-D5B7EF278CD7}" sibTransId="{9D8C8BDD-BFE9-4C24-AC50-A51D1400E6B5}"/>
    <dgm:cxn modelId="{C1962627-2027-4B11-AA6F-DC450DE279B3}" srcId="{8B2E080A-7D2E-4649-9CBD-71FD31B212FC}" destId="{5FA209EA-F829-4E4B-BE71-D908D4D559B0}" srcOrd="5" destOrd="0" parTransId="{164DB402-5EF1-4FEC-AB46-4B3FFE6D9335}" sibTransId="{EA421B8E-6EDC-4D7E-B2AC-EF974CAC98AF}"/>
    <dgm:cxn modelId="{C53A9435-6DD3-4BC4-9554-A0765E33FE81}" type="presOf" srcId="{0A887D99-255B-4558-8E3F-492501CD5814}" destId="{54880C75-6C7C-467B-A662-CC4A868F63C9}" srcOrd="0" destOrd="0" presId="urn:microsoft.com/office/officeart/2005/8/layout/vList2"/>
    <dgm:cxn modelId="{BDB4794D-07B8-4C4D-84D0-CA3FB4E5EA85}" srcId="{14EAD0FF-34D5-4C20-88D0-8F547EF503A7}" destId="{5448B78C-1700-46AF-A5F2-EED9A1D02052}" srcOrd="0" destOrd="0" parTransId="{FC4A1E6C-688B-4F41-A20F-9383864A3C53}" sibTransId="{9E4A1157-8BB3-4F98-AE8F-4F6AD8CDEE7E}"/>
    <dgm:cxn modelId="{2628BA77-D7AB-4271-BCD7-508EE94C70C1}" srcId="{8B2E080A-7D2E-4649-9CBD-71FD31B212FC}" destId="{2ECF1A45-EA36-49A3-93F7-8051616EA177}" srcOrd="3" destOrd="0" parTransId="{F237D7B3-BF03-4375-BA9D-206454A5E9F5}" sibTransId="{B79A0443-745A-4D68-B412-9F0C8099C01B}"/>
    <dgm:cxn modelId="{79106480-D634-4178-8684-59BBD6265B28}" srcId="{8B2E080A-7D2E-4649-9CBD-71FD31B212FC}" destId="{0A887D99-255B-4558-8E3F-492501CD5814}" srcOrd="1" destOrd="0" parTransId="{564F22BA-43C5-48B7-A21B-74B1ECBD2F63}" sibTransId="{EE0DD475-71EE-4EF6-BDA0-870A4F1B4000}"/>
    <dgm:cxn modelId="{F4C94F92-0AFB-4E7E-B954-A61DC3F360D1}" type="presOf" srcId="{2ECF1A45-EA36-49A3-93F7-8051616EA177}" destId="{D9DA8CBF-83F0-4168-91B5-8E1896222385}" srcOrd="0" destOrd="0" presId="urn:microsoft.com/office/officeart/2005/8/layout/vList2"/>
    <dgm:cxn modelId="{19AF3A9D-A93E-4AA8-B8EE-03DEA675B1D1}" type="presOf" srcId="{8B2E080A-7D2E-4649-9CBD-71FD31B212FC}" destId="{01366235-0925-408B-AFA4-6331AF2FE7D2}" srcOrd="0" destOrd="0" presId="urn:microsoft.com/office/officeart/2005/8/layout/vList2"/>
    <dgm:cxn modelId="{B57D3DB6-C039-4EC2-AF7F-46EE3BD8D3C6}" type="presOf" srcId="{14EAD0FF-34D5-4C20-88D0-8F547EF503A7}" destId="{B12F0B77-5E05-4E1F-9D86-C9FC2BD4670F}" srcOrd="0" destOrd="0" presId="urn:microsoft.com/office/officeart/2005/8/layout/vList2"/>
    <dgm:cxn modelId="{6F9F54BC-6343-41F4-B8B5-C8286D3A0033}" type="presOf" srcId="{5FA209EA-F829-4E4B-BE71-D908D4D559B0}" destId="{B0A6F350-C543-4459-AE48-805CA715BFBA}" srcOrd="0" destOrd="0" presId="urn:microsoft.com/office/officeart/2005/8/layout/vList2"/>
    <dgm:cxn modelId="{C8718AC0-5DBA-495B-9C5F-E2EA15B70A26}" type="presOf" srcId="{48EDA2EB-6409-4671-886C-575560F61555}" destId="{E25E9EB0-4050-498F-B724-B7E3E92015BD}" srcOrd="0" destOrd="0" presId="urn:microsoft.com/office/officeart/2005/8/layout/vList2"/>
    <dgm:cxn modelId="{F67798C0-AF4F-48B7-95A1-B6DB67B56793}" type="presOf" srcId="{7217D0FA-70E4-47A2-AE48-E756C38FE59A}" destId="{C80DDC6E-A1E4-473C-AADD-2B2BEDA59DE5}" srcOrd="0" destOrd="0" presId="urn:microsoft.com/office/officeart/2005/8/layout/vList2"/>
    <dgm:cxn modelId="{95F7BBC7-2D12-457D-AA60-6C256745877F}" type="presOf" srcId="{5448B78C-1700-46AF-A5F2-EED9A1D02052}" destId="{4D377E4D-3699-4414-8887-04749D2F3BBE}" srcOrd="0" destOrd="0" presId="urn:microsoft.com/office/officeart/2005/8/layout/vList2"/>
    <dgm:cxn modelId="{96DF58D9-E9FA-4199-8C4B-FCCD07B7677D}" type="presOf" srcId="{6481E866-ADD4-4A44-99DF-4854051683F8}" destId="{4271BC73-0F3F-435F-86D8-BEEB5D026BDD}" srcOrd="0" destOrd="0" presId="urn:microsoft.com/office/officeart/2005/8/layout/vList2"/>
    <dgm:cxn modelId="{204454F4-BCDF-4FD9-B51B-02C09101BF5C}" srcId="{8B2E080A-7D2E-4649-9CBD-71FD31B212FC}" destId="{48EDA2EB-6409-4671-886C-575560F61555}" srcOrd="4" destOrd="0" parTransId="{631E11FB-8B96-4AE8-A278-8E2668B8539A}" sibTransId="{1BA7162E-C8FD-4AF0-AC73-5B07EF32D6B3}"/>
    <dgm:cxn modelId="{005390FC-36E1-4FB1-BB23-584F6E8BA8DC}" srcId="{8B2E080A-7D2E-4649-9CBD-71FD31B212FC}" destId="{6481E866-ADD4-4A44-99DF-4854051683F8}" srcOrd="2" destOrd="0" parTransId="{AAD968BF-4656-4A65-B9C5-F59686D77F56}" sibTransId="{32C093E3-97F4-451E-8724-63C145973431}"/>
    <dgm:cxn modelId="{3CE3B793-C0A1-418A-AF1E-CE8FF83F876A}" type="presParOf" srcId="{01366235-0925-408B-AFA4-6331AF2FE7D2}" destId="{B12F0B77-5E05-4E1F-9D86-C9FC2BD4670F}" srcOrd="0" destOrd="0" presId="urn:microsoft.com/office/officeart/2005/8/layout/vList2"/>
    <dgm:cxn modelId="{A8C900CD-0159-4FAB-B5AA-8033DE592F6E}" type="presParOf" srcId="{01366235-0925-408B-AFA4-6331AF2FE7D2}" destId="{4D377E4D-3699-4414-8887-04749D2F3BBE}" srcOrd="1" destOrd="0" presId="urn:microsoft.com/office/officeart/2005/8/layout/vList2"/>
    <dgm:cxn modelId="{C010F492-B971-47D3-8046-F2857E2ACDC0}" type="presParOf" srcId="{01366235-0925-408B-AFA4-6331AF2FE7D2}" destId="{54880C75-6C7C-467B-A662-CC4A868F63C9}" srcOrd="2" destOrd="0" presId="urn:microsoft.com/office/officeart/2005/8/layout/vList2"/>
    <dgm:cxn modelId="{F9547BB4-F5CD-486E-8B58-BEEBAB04940A}" type="presParOf" srcId="{01366235-0925-408B-AFA4-6331AF2FE7D2}" destId="{C80DDC6E-A1E4-473C-AADD-2B2BEDA59DE5}" srcOrd="3" destOrd="0" presId="urn:microsoft.com/office/officeart/2005/8/layout/vList2"/>
    <dgm:cxn modelId="{57ACB0F4-2197-4D89-9ECD-6F67FE35180A}" type="presParOf" srcId="{01366235-0925-408B-AFA4-6331AF2FE7D2}" destId="{4271BC73-0F3F-435F-86D8-BEEB5D026BDD}" srcOrd="4" destOrd="0" presId="urn:microsoft.com/office/officeart/2005/8/layout/vList2"/>
    <dgm:cxn modelId="{C4838DD5-7072-401F-861E-61911B4DAD7D}" type="presParOf" srcId="{01366235-0925-408B-AFA4-6331AF2FE7D2}" destId="{0E947AAA-FC89-47D6-B232-351B6F0B1E49}" srcOrd="5" destOrd="0" presId="urn:microsoft.com/office/officeart/2005/8/layout/vList2"/>
    <dgm:cxn modelId="{1F5AD9D2-8A88-40AB-83B0-794F01508E25}" type="presParOf" srcId="{01366235-0925-408B-AFA4-6331AF2FE7D2}" destId="{D9DA8CBF-83F0-4168-91B5-8E1896222385}" srcOrd="6" destOrd="0" presId="urn:microsoft.com/office/officeart/2005/8/layout/vList2"/>
    <dgm:cxn modelId="{AA63E170-D8FA-42A6-A003-B4A4ECE51C0D}" type="presParOf" srcId="{01366235-0925-408B-AFA4-6331AF2FE7D2}" destId="{C83C9635-7A60-4C25-A3F4-C80DC484E6BC}" srcOrd="7" destOrd="0" presId="urn:microsoft.com/office/officeart/2005/8/layout/vList2"/>
    <dgm:cxn modelId="{63364378-D39C-4DE5-BEF8-72136CC8D1A2}" type="presParOf" srcId="{01366235-0925-408B-AFA4-6331AF2FE7D2}" destId="{E25E9EB0-4050-498F-B724-B7E3E92015BD}" srcOrd="8" destOrd="0" presId="urn:microsoft.com/office/officeart/2005/8/layout/vList2"/>
    <dgm:cxn modelId="{059C9685-D781-4462-ACD6-45E3F5BF365C}" type="presParOf" srcId="{01366235-0925-408B-AFA4-6331AF2FE7D2}" destId="{F93E5236-A549-4480-8317-A3FFB1A050F7}" srcOrd="9" destOrd="0" presId="urn:microsoft.com/office/officeart/2005/8/layout/vList2"/>
    <dgm:cxn modelId="{33ED546C-3007-4E45-A504-D44A174CC176}" type="presParOf" srcId="{01366235-0925-408B-AFA4-6331AF2FE7D2}" destId="{B0A6F350-C543-4459-AE48-805CA715BFB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F0B77-5E05-4E1F-9D86-C9FC2BD4670F}">
      <dsp:nvSpPr>
        <dsp:cNvPr id="0" name=""/>
        <dsp:cNvSpPr/>
      </dsp:nvSpPr>
      <dsp:spPr>
        <a:xfrm>
          <a:off x="0" y="0"/>
          <a:ext cx="8229600" cy="52976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chemeClr val="tx1"/>
              </a:solidFill>
            </a:rPr>
            <a:t>Over prescription of antibiotics (&gt;30%)</a:t>
          </a:r>
        </a:p>
      </dsp:txBody>
      <dsp:txXfrm>
        <a:off x="25861" y="25861"/>
        <a:ext cx="8177878" cy="478040"/>
      </dsp:txXfrm>
    </dsp:sp>
    <dsp:sp modelId="{4D377E4D-3699-4414-8887-04749D2F3BBE}">
      <dsp:nvSpPr>
        <dsp:cNvPr id="0" name=""/>
        <dsp:cNvSpPr/>
      </dsp:nvSpPr>
      <dsp:spPr>
        <a:xfrm>
          <a:off x="0" y="573931"/>
          <a:ext cx="8229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N" sz="1400" kern="1200" dirty="0"/>
        </a:p>
      </dsp:txBody>
      <dsp:txXfrm>
        <a:off x="0" y="573931"/>
        <a:ext cx="8229600" cy="579600"/>
      </dsp:txXfrm>
    </dsp:sp>
    <dsp:sp modelId="{54880C75-6C7C-467B-A662-CC4A868F63C9}">
      <dsp:nvSpPr>
        <dsp:cNvPr id="0" name=""/>
        <dsp:cNvSpPr/>
      </dsp:nvSpPr>
      <dsp:spPr>
        <a:xfrm>
          <a:off x="0" y="581912"/>
          <a:ext cx="8229600" cy="43994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chemeClr val="tx1"/>
              </a:solidFill>
            </a:rPr>
            <a:t>Incomplete course of treatment</a:t>
          </a:r>
        </a:p>
      </dsp:txBody>
      <dsp:txXfrm>
        <a:off x="21476" y="603388"/>
        <a:ext cx="8186648" cy="396992"/>
      </dsp:txXfrm>
    </dsp:sp>
    <dsp:sp modelId="{C80DDC6E-A1E4-473C-AADD-2B2BEDA59DE5}">
      <dsp:nvSpPr>
        <dsp:cNvPr id="0" name=""/>
        <dsp:cNvSpPr/>
      </dsp:nvSpPr>
      <dsp:spPr>
        <a:xfrm>
          <a:off x="0" y="1507146"/>
          <a:ext cx="8229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N" sz="1400" kern="1200" dirty="0"/>
        </a:p>
      </dsp:txBody>
      <dsp:txXfrm>
        <a:off x="0" y="1507146"/>
        <a:ext cx="8229600" cy="579600"/>
      </dsp:txXfrm>
    </dsp:sp>
    <dsp:sp modelId="{4271BC73-0F3F-435F-86D8-BEEB5D026BDD}">
      <dsp:nvSpPr>
        <dsp:cNvPr id="0" name=""/>
        <dsp:cNvSpPr/>
      </dsp:nvSpPr>
      <dsp:spPr>
        <a:xfrm>
          <a:off x="0" y="1034342"/>
          <a:ext cx="8229600" cy="44709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chemeClr val="tx1"/>
              </a:solidFill>
            </a:rPr>
            <a:t>Over the counter sale of antibiotics</a:t>
          </a:r>
        </a:p>
      </dsp:txBody>
      <dsp:txXfrm>
        <a:off x="21825" y="1056167"/>
        <a:ext cx="8185950" cy="403440"/>
      </dsp:txXfrm>
    </dsp:sp>
    <dsp:sp modelId="{D9DA8CBF-83F0-4168-91B5-8E1896222385}">
      <dsp:nvSpPr>
        <dsp:cNvPr id="0" name=""/>
        <dsp:cNvSpPr/>
      </dsp:nvSpPr>
      <dsp:spPr>
        <a:xfrm>
          <a:off x="0" y="1499936"/>
          <a:ext cx="8229600" cy="60334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chemeClr val="tx1"/>
              </a:solidFill>
            </a:rPr>
            <a:t>Poor infection control practices (Improper Hand hygiene)</a:t>
          </a:r>
        </a:p>
      </dsp:txBody>
      <dsp:txXfrm>
        <a:off x="29453" y="1529389"/>
        <a:ext cx="8170694" cy="544435"/>
      </dsp:txXfrm>
    </dsp:sp>
    <dsp:sp modelId="{E25E9EB0-4050-498F-B724-B7E3E92015BD}">
      <dsp:nvSpPr>
        <dsp:cNvPr id="0" name=""/>
        <dsp:cNvSpPr/>
      </dsp:nvSpPr>
      <dsp:spPr>
        <a:xfrm>
          <a:off x="0" y="2134962"/>
          <a:ext cx="8229600" cy="47794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chemeClr val="tx1"/>
              </a:solidFill>
            </a:rPr>
            <a:t>Poor sanitation</a:t>
          </a:r>
        </a:p>
      </dsp:txBody>
      <dsp:txXfrm>
        <a:off x="23331" y="2158293"/>
        <a:ext cx="8182938" cy="431281"/>
      </dsp:txXfrm>
    </dsp:sp>
    <dsp:sp modelId="{B0A6F350-C543-4459-AE48-805CA715BFBA}">
      <dsp:nvSpPr>
        <dsp:cNvPr id="0" name=""/>
        <dsp:cNvSpPr/>
      </dsp:nvSpPr>
      <dsp:spPr>
        <a:xfrm>
          <a:off x="0" y="2642421"/>
          <a:ext cx="8229600" cy="47794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chemeClr val="tx1"/>
              </a:solidFill>
            </a:rPr>
            <a:t>Use of antibiotics in live stock</a:t>
          </a:r>
        </a:p>
      </dsp:txBody>
      <dsp:txXfrm>
        <a:off x="23331" y="2665752"/>
        <a:ext cx="8182938" cy="431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04:46:19.6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509 222,'147'0,"138"0,846 0,-934-3,-440-10,-108 1,-397-19,12-32,692 58,-74-20,92 12,25 12,1 1,0 0,0-1,0 1,0 0,-1 0,1-1,0 1,0 0,0-1,0 1,0 0,0-1,0 1,0 0,0-1,0 1,0 0,0-1,0 1,0 0,0-1,1 1,-1 0,0-1,0 1,0 0,0 0,1-1,-1 1,0 0,0 0,0-1,1 1,-1 0,0 0,1 0,-1-1,0 1,0 0,1 0,-1 0,1 0,9-5,1 2,0 0,0 0,0 1,20-2,749-21,-593 26,796 3,-841-3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04:46:27.4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0,'14'0,"13"0,16 0,8 0,10 0,2 0,12 0,1 0,2 0,-5 0,-8 0,-7 0,1 0,5 0,14 0,8 0,-4 0,-14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04:46:29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48,'0'-2,"0"1,1 0,-1 0,0-1,1 1,0 0,-1 0,1 0,-1 0,1 0,0 0,0 0,0 0,0 0,0 0,0 0,0 0,0 1,0-1,0 0,0 1,0-1,0 1,0-1,1 1,-1 0,3-1,40-7,-35 8,145-11,0 7,242 25,-289-6,127 34,-48-9,453 52,-555-86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04:46:29.9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431A98-DE67-4C69-8F35-461562E200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‹#›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7DE68-32B0-409E-A468-D1168AAABC2F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253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/>
              <a:t>Newborns</a:t>
            </a:r>
            <a:r>
              <a:rPr lang="en-IN" dirty="0"/>
              <a:t>, PCT increases further over 1</a:t>
            </a:r>
            <a:r>
              <a:rPr lang="en-IN" baseline="30000" dirty="0"/>
              <a:t>st</a:t>
            </a:r>
            <a:r>
              <a:rPr lang="en-IN" dirty="0"/>
              <a:t> 2 days of life. In infections it is significantly higher </a:t>
            </a:r>
          </a:p>
          <a:p>
            <a:endParaRPr lang="en-IN" dirty="0"/>
          </a:p>
          <a:p>
            <a:r>
              <a:rPr lang="en-IN" dirty="0"/>
              <a:t>Baseline PCT in CKD-stage 5 patients who are not on RENAL REPLACEMENT THERAPY IS 01-1.8 MICROGRAM/L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7DE68-32B0-409E-A468-D1168AAABC2F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967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O:\HEALTHCARE\Banshree\190413\PPT Templates_fn 190413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-1587"/>
            <a:ext cx="9147175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5590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8C9D09-233A-4358-8585-EF97DA3FC24E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10-04-2024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IN" altLang="x-none" dirty="0"/>
              <a:t>‹#›</a:t>
            </a:fld>
            <a:endParaRPr lang="en-I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I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8C9D09-233A-4358-8585-EF97DA3FC24E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10-04-2024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IN" altLang="x-none" dirty="0"/>
              <a:t>‹#›</a:t>
            </a:fld>
            <a:endParaRPr lang="en-I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8C9D09-233A-4358-8585-EF97DA3FC24E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10-04-2024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IN" altLang="x-none" dirty="0"/>
              <a:t>‹#›</a:t>
            </a:fld>
            <a:endParaRPr lang="en-I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8C9D09-233A-4358-8585-EF97DA3FC24E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10-04-2024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IN" altLang="x-none" dirty="0"/>
              <a:t>‹#›</a:t>
            </a:fld>
            <a:endParaRPr lang="en-I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7" descr="PPT Templates_thank you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/>
          <p:cNvSpPr txBox="1"/>
          <p:nvPr/>
        </p:nvSpPr>
        <p:spPr>
          <a:xfrm>
            <a:off x="2051050" y="2135188"/>
            <a:ext cx="6407150" cy="14700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41500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8C9D09-233A-4358-8585-EF97DA3FC24E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10-04-2024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IN" altLang="x-none" dirty="0"/>
              <a:t>‹#›</a:t>
            </a:fld>
            <a:endParaRPr lang="en-I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O:\HEALTHCARE\Banshree\190413\PPT Templates_fn 190413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-1587"/>
            <a:ext cx="9147175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8C9D09-233A-4358-8585-EF97DA3FC24E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10-04-2024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IN" altLang="x-none" dirty="0"/>
              <a:t>‹#›</a:t>
            </a:fld>
            <a:endParaRPr lang="en-I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O:\HEALTHCARE\Banshree\190413\PPT Templates_fn 190413 1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" y="-1587"/>
            <a:ext cx="9147175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8C9D09-233A-4358-8585-EF97DA3FC24E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10-04-2024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IN" altLang="x-none" dirty="0"/>
              <a:t>‹#›</a:t>
            </a:fld>
            <a:endParaRPr lang="en-I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8C9D09-233A-4358-8585-EF97DA3FC24E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10-04-2024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IN" altLang="x-none" dirty="0"/>
              <a:t>‹#›</a:t>
            </a:fld>
            <a:endParaRPr lang="en-I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35242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35242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8C9D09-233A-4358-8585-EF97DA3FC24E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10-04-2024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IN" altLang="x-none" dirty="0"/>
              <a:t>‹#›</a:t>
            </a:fld>
            <a:endParaRPr lang="en-I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3525990" cy="56775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4F81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3525990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3527375" cy="56775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4F81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35273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8C9D09-233A-4358-8585-EF97DA3FC24E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10-04-2024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IN" altLang="x-none" dirty="0"/>
              <a:t>‹#›</a:t>
            </a:fld>
            <a:endParaRPr lang="en-I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8C9D09-233A-4358-8585-EF97DA3FC24E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10-04-2024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IN" altLang="x-none" dirty="0"/>
              <a:t>‹#›</a:t>
            </a:fld>
            <a:endParaRPr lang="en-I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8C9D09-233A-4358-8585-EF97DA3FC24E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10-04-2024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IN" altLang="x-none" dirty="0"/>
              <a:t>‹#›</a:t>
            </a:fld>
            <a:endParaRPr lang="en-I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6689"/>
            <a:ext cx="3008313" cy="1050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8C9D09-233A-4358-8585-EF97DA3FC24E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10-04-2024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IN" altLang="x-none" dirty="0"/>
              <a:t>‹#›</a:t>
            </a:fld>
            <a:endParaRPr lang="en-I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HEALTHCARE\Banshree\190413\PPT Templates_fn 190413 2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587" y="-1587"/>
            <a:ext cx="9147175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4175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  <a:endParaRPr lang="en-IN" altLang="x-non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7715250" cy="51450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IN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8C9D09-233A-4358-8585-EF97DA3FC24E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10-04-2024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19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IN" altLang="x-none" dirty="0"/>
              <a:t>‹#›</a:t>
            </a:fld>
            <a:endParaRPr lang="en-IN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F81B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F81BD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F81B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F81BD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F81B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F81BD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F81B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customXml" Target="../ink/ink2.xml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EFD3-8899-E847-E5CB-133E81041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Role of Procalcitonin in Antimicrobial Stewardship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C3831-778F-6474-DC06-CBD88051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720" y="3958208"/>
            <a:ext cx="5720680" cy="1919064"/>
          </a:xfrm>
        </p:spPr>
        <p:txBody>
          <a:bodyPr>
            <a:normAutofit fontScale="85000" lnSpcReduction="20000"/>
          </a:bodyPr>
          <a:lstStyle/>
          <a:p>
            <a:endParaRPr lang="en-IN" sz="2400" b="1" dirty="0"/>
          </a:p>
          <a:p>
            <a:endParaRPr lang="en-IN" dirty="0"/>
          </a:p>
          <a:p>
            <a:endParaRPr lang="en-IN" dirty="0"/>
          </a:p>
          <a:p>
            <a:r>
              <a:rPr lang="en-IN" dirty="0">
                <a:solidFill>
                  <a:schemeClr val="bg1"/>
                </a:solidFill>
              </a:rPr>
              <a:t>DR. GITALI BHAGAWATI</a:t>
            </a:r>
          </a:p>
          <a:p>
            <a:pPr algn="l"/>
            <a:r>
              <a:rPr lang="en-IN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MBBS, MD(MICROBIOLOGY), PGDHM, CIC</a:t>
            </a:r>
          </a:p>
          <a:p>
            <a:pPr algn="l"/>
            <a:r>
              <a:rPr lang="en-IN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Consultant and Head-Microbiology &amp; Infection Control</a:t>
            </a:r>
          </a:p>
          <a:p>
            <a:pPr algn="l"/>
            <a:r>
              <a:rPr lang="en-IN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Dharamshila</a:t>
            </a:r>
            <a:r>
              <a:rPr lang="en-IN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Narayana </a:t>
            </a:r>
            <a:r>
              <a:rPr lang="en-IN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Superspeciality</a:t>
            </a:r>
            <a:r>
              <a:rPr lang="en-IN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Hospital, Vasundhara Enclave, Delhi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03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B9A4-6207-1416-DA78-A5289F48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PCT in Bacterial infection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CB86A-B86A-9736-AD9F-6A8B04BBD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6131024" cy="4021907"/>
              </a:xfrm>
            </p:spPr>
            <p:txBody>
              <a:bodyPr/>
              <a:lstStyle/>
              <a:p>
                <a:r>
                  <a:rPr lang="en-IN" sz="2800" dirty="0"/>
                  <a:t>Bacterial cell wall releases Cytokines and endotoxins      Blunting of final step in conversion of PCT to calcitonin     PCT    (cytokines IL-6, TNF-</a:t>
                </a:r>
                <a14:m>
                  <m:oMath xmlns:m="http://schemas.openxmlformats.org/officeDocument/2006/math">
                    <m:r>
                      <a:rPr lang="en-I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2800" dirty="0"/>
                  <a:t>, IL-1</a:t>
                </a:r>
                <a14:m>
                  <m:oMath xmlns:m="http://schemas.openxmlformats.org/officeDocument/2006/math">
                    <m:r>
                      <a:rPr lang="en-I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28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CB86A-B86A-9736-AD9F-6A8B04BBD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6131024" cy="4021907"/>
              </a:xfrm>
              <a:blipFill>
                <a:blip r:embed="rId3"/>
                <a:stretch>
                  <a:fillRect l="-1789" t="-1517" r="-62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1E4B54-1900-87B0-DC99-EFC05568E31A}"/>
              </a:ext>
            </a:extLst>
          </p:cNvPr>
          <p:cNvCxnSpPr>
            <a:cxnSpLocks/>
          </p:cNvCxnSpPr>
          <p:nvPr/>
        </p:nvCxnSpPr>
        <p:spPr>
          <a:xfrm flipV="1">
            <a:off x="1547664" y="3568550"/>
            <a:ext cx="0" cy="43204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EE5B3-B7F6-437D-BAD8-871DF8DB6721}"/>
              </a:ext>
            </a:extLst>
          </p:cNvPr>
          <p:cNvCxnSpPr>
            <a:cxnSpLocks/>
          </p:cNvCxnSpPr>
          <p:nvPr/>
        </p:nvCxnSpPr>
        <p:spPr>
          <a:xfrm>
            <a:off x="4788024" y="7317432"/>
            <a:ext cx="0" cy="53478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1C2C9C4-C64D-B276-365F-897E02994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458" y="2204864"/>
            <a:ext cx="2375542" cy="223888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8462F5-AC8E-31F0-47C0-D5FC8A1285B1}"/>
              </a:ext>
            </a:extLst>
          </p:cNvPr>
          <p:cNvCxnSpPr>
            <a:cxnSpLocks/>
          </p:cNvCxnSpPr>
          <p:nvPr/>
        </p:nvCxnSpPr>
        <p:spPr>
          <a:xfrm>
            <a:off x="3203848" y="2924944"/>
            <a:ext cx="36004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274C27-B720-21A0-742E-DFB3F0AF5FB0}"/>
              </a:ext>
            </a:extLst>
          </p:cNvPr>
          <p:cNvCxnSpPr>
            <a:cxnSpLocks/>
          </p:cNvCxnSpPr>
          <p:nvPr/>
        </p:nvCxnSpPr>
        <p:spPr>
          <a:xfrm flipV="1">
            <a:off x="1691680" y="3568550"/>
            <a:ext cx="0" cy="43204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7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3181-2417-AB04-9431-2D8D3880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PCT as Biomarker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34D434-3C20-9F71-89BE-DFAB2DFCD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8801"/>
            <a:ext cx="8229600" cy="4392488"/>
          </a:xfrm>
        </p:spPr>
      </p:pic>
    </p:spTree>
    <p:extLst>
      <p:ext uri="{BB962C8B-B14F-4D97-AF65-F5344CB8AC3E}">
        <p14:creationId xmlns:p14="http://schemas.microsoft.com/office/powerpoint/2010/main" val="35735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F090-3DAB-98CD-4348-ACE8E84B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Kinetic of PCT in Bacterial infection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C1E5C2-2BE3-BC6B-7CE8-A43F816E7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28800"/>
            <a:ext cx="7488832" cy="4104456"/>
          </a:xfrm>
        </p:spPr>
      </p:pic>
    </p:spTree>
    <p:extLst>
      <p:ext uri="{BB962C8B-B14F-4D97-AF65-F5344CB8AC3E}">
        <p14:creationId xmlns:p14="http://schemas.microsoft.com/office/powerpoint/2010/main" val="30633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95D72-976B-935C-88BD-667D151D0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5888" y="404664"/>
            <a:ext cx="4038600" cy="57214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carried out in Sheffield Teaching Hospitals NHS Foundation Trust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recommend- withholding antibiotics in patients with low serum procalcitonin (PCT), [ 0.25 ng/mL].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showed reduced antibiotic consumption in patients with PCT 0.25 ng/mL with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increase in mortality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alongside a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subsequent carbapenem prescriptions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admission.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5AE698E-99E5-25DC-20E2-FE83D2D9DF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404664"/>
            <a:ext cx="4752528" cy="5721499"/>
          </a:xfrm>
        </p:spPr>
      </p:pic>
    </p:spTree>
    <p:extLst>
      <p:ext uri="{BB962C8B-B14F-4D97-AF65-F5344CB8AC3E}">
        <p14:creationId xmlns:p14="http://schemas.microsoft.com/office/powerpoint/2010/main" val="1617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6D4D-E2A8-EDD9-CE54-36C6B7CE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PCT concentration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4D7DFC-DADB-F91B-DC46-FDBA11386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28800"/>
            <a:ext cx="8147248" cy="316835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667B46-0472-7261-AC5A-7D733A005F75}"/>
                  </a:ext>
                </a:extLst>
              </p:cNvPr>
              <p:cNvSpPr/>
              <p:nvPr/>
            </p:nvSpPr>
            <p:spPr>
              <a:xfrm>
                <a:off x="539552" y="5229200"/>
                <a:ext cx="8147248" cy="10801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 b="1" dirty="0"/>
                  <a:t>PCT </a:t>
                </a:r>
                <a14:m>
                  <m:oMath xmlns:m="http://schemas.openxmlformats.org/officeDocument/2006/math">
                    <m:r>
                      <a:rPr lang="en-I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I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I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I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𝑺𝒆𝒗𝒆𝒓𝒊𝒕𝒚</m:t>
                    </m:r>
                    <m:r>
                      <a:rPr lang="en-I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𝒐𝒇</m:t>
                    </m:r>
                    <m:r>
                      <a:rPr lang="en-I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𝒊𝒏𝒇𝒆𝒄𝒕𝒊𝒐𝒏</m:t>
                    </m:r>
                  </m:oMath>
                </a14:m>
                <a:endParaRPr lang="en-IN" sz="20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667B46-0472-7261-AC5A-7D733A005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29200"/>
                <a:ext cx="8147248" cy="1080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94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688E-A031-7FD5-3E33-7D113F1B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PCT in Antibiotic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1D3C-B544-D4FB-3D31-56C072D9C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5338936" cy="4065315"/>
          </a:xfrm>
        </p:spPr>
        <p:txBody>
          <a:bodyPr/>
          <a:lstStyle/>
          <a:p>
            <a:r>
              <a:rPr lang="en-IN" dirty="0"/>
              <a:t>Initiation of antibiotic therapy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Discontinuation of antibiotic 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4C757-F0BD-7415-0D9E-18362B82C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204863"/>
            <a:ext cx="3600400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F4BB-2864-BD0A-AF33-FA2F6F26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Guideline for use of PCT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841CD-EA8A-2B75-8087-D947DB037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572" y="1417638"/>
            <a:ext cx="7704855" cy="5440362"/>
          </a:xfrm>
        </p:spPr>
      </p:pic>
    </p:spTree>
    <p:extLst>
      <p:ext uri="{BB962C8B-B14F-4D97-AF65-F5344CB8AC3E}">
        <p14:creationId xmlns:p14="http://schemas.microsoft.com/office/powerpoint/2010/main" val="4702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4065-8D16-3AEE-669D-5BC2A028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Other causes of increase in PPT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752EC-A6D7-F371-BF81-F13C0202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5584676" cy="4708525"/>
          </a:xfrm>
        </p:spPr>
        <p:txBody>
          <a:bodyPr/>
          <a:lstStyle/>
          <a:p>
            <a:r>
              <a:rPr lang="en-IN" sz="2400" dirty="0"/>
              <a:t>Major surgery</a:t>
            </a:r>
          </a:p>
          <a:p>
            <a:r>
              <a:rPr lang="en-IN" sz="2400" dirty="0"/>
              <a:t>Severe trauma</a:t>
            </a:r>
          </a:p>
          <a:p>
            <a:r>
              <a:rPr lang="en-IN" sz="2400" dirty="0"/>
              <a:t>Severe burns</a:t>
            </a:r>
          </a:p>
          <a:p>
            <a:r>
              <a:rPr lang="en-IN" sz="2400" dirty="0"/>
              <a:t>Prolonged cardiogenic shock</a:t>
            </a:r>
          </a:p>
          <a:p>
            <a:r>
              <a:rPr lang="en-IN" sz="2400" dirty="0"/>
              <a:t>Medication which stimulate cytokine release e.g., OKT3 (</a:t>
            </a:r>
            <a:r>
              <a:rPr lang="en-IN" sz="2400" b="0" i="0" dirty="0">
                <a:effectLst/>
                <a:latin typeface="arial" panose="020B0604020202020204" pitchFamily="34" charset="0"/>
              </a:rPr>
              <a:t>Muromonab-CD3</a:t>
            </a:r>
            <a:r>
              <a:rPr lang="en-IN" sz="2400" dirty="0"/>
              <a:t>), antilymphocyte globulins, Alemtuzumab, IL-2, granulocyte transfusion etc.</a:t>
            </a:r>
          </a:p>
          <a:p>
            <a:r>
              <a:rPr lang="en-IN" sz="2400" dirty="0" err="1"/>
              <a:t>Newborn</a:t>
            </a:r>
            <a:r>
              <a:rPr lang="en-IN" sz="2400" dirty="0"/>
              <a:t> babies (baseline PCT is higher than adults)</a:t>
            </a:r>
          </a:p>
          <a:p>
            <a:r>
              <a:rPr lang="en-IN" sz="2400" dirty="0"/>
              <a:t>Chronic kidney disease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862AC-2440-195C-669B-6D61F628A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382406"/>
            <a:ext cx="2644924" cy="2046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F7F8D0-02A2-CF18-1E21-E2FF44DDC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3771900"/>
            <a:ext cx="2644924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C4F2-F570-4C4D-BE11-F0BBC437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Dysregulated PCT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94585-7621-0703-14E8-A136F8288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IN" dirty="0"/>
              <a:t>Paraneoplastic syndromes due to medullary thyroid, small cell CA Lung etc.</a:t>
            </a:r>
          </a:p>
        </p:txBody>
      </p:sp>
    </p:spTree>
    <p:extLst>
      <p:ext uri="{BB962C8B-B14F-4D97-AF65-F5344CB8AC3E}">
        <p14:creationId xmlns:p14="http://schemas.microsoft.com/office/powerpoint/2010/main" val="38392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3ABC-0EF1-873D-8EED-FF2C4D1F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Low or Normal PCT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14E5D-9BA6-20F7-583A-01D8EAB2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IN" dirty="0"/>
              <a:t>Early course of bacterial infection</a:t>
            </a:r>
          </a:p>
          <a:p>
            <a:r>
              <a:rPr lang="en-IN" dirty="0"/>
              <a:t>Localised infection like Osteomyelitis, empyema etc.</a:t>
            </a:r>
          </a:p>
          <a:p>
            <a:r>
              <a:rPr lang="en-IN" dirty="0"/>
              <a:t>Subacute infective endocarditis</a:t>
            </a:r>
          </a:p>
        </p:txBody>
      </p:sp>
    </p:spTree>
    <p:extLst>
      <p:ext uri="{BB962C8B-B14F-4D97-AF65-F5344CB8AC3E}">
        <p14:creationId xmlns:p14="http://schemas.microsoft.com/office/powerpoint/2010/main" val="346248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7" cy="1026468"/>
          </a:xfrm>
        </p:spPr>
        <p:txBody>
          <a:bodyPr>
            <a:noAutofit/>
          </a:bodyPr>
          <a:lstStyle/>
          <a:p>
            <a:r>
              <a:rPr lang="en-US" sz="3200" dirty="0"/>
              <a:t>CDC prioritized bacteria in our set up: </a:t>
            </a:r>
          </a:p>
        </p:txBody>
      </p:sp>
      <p:sp>
        <p:nvSpPr>
          <p:cNvPr id="3" name="Content Placeholder 2"/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628651" y="1616163"/>
            <a:ext cx="4879453" cy="46790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i="1" u="sng" dirty="0"/>
              <a:t>Urgent Threats</a:t>
            </a:r>
          </a:p>
          <a:p>
            <a:pPr marL="0" indent="0">
              <a:buNone/>
            </a:pPr>
            <a:r>
              <a:rPr lang="en-US" sz="6400" dirty="0"/>
              <a:t>■ Clostridium difficile</a:t>
            </a:r>
          </a:p>
          <a:p>
            <a:pPr marL="0" indent="0">
              <a:buNone/>
            </a:pPr>
            <a:r>
              <a:rPr lang="en-US" sz="6400" dirty="0"/>
              <a:t>■ Carbapenem-resistant Enterobacteriaceae (CRE)</a:t>
            </a: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i="1" u="sng" dirty="0"/>
              <a:t>Serious Threats</a:t>
            </a:r>
          </a:p>
          <a:p>
            <a:pPr marL="0" indent="0">
              <a:buNone/>
            </a:pPr>
            <a:r>
              <a:rPr lang="en-US" sz="6400" dirty="0"/>
              <a:t>■ Multidrug-resistant Acinetobacter</a:t>
            </a:r>
          </a:p>
          <a:p>
            <a:pPr marL="0" indent="0">
              <a:buNone/>
            </a:pPr>
            <a:r>
              <a:rPr lang="en-US" sz="6400" dirty="0"/>
              <a:t>■ Fluconazole-resistant Candida </a:t>
            </a:r>
          </a:p>
          <a:p>
            <a:pPr marL="0" indent="0">
              <a:buNone/>
            </a:pPr>
            <a:r>
              <a:rPr lang="en-US" sz="6400" dirty="0"/>
              <a:t>■ Extended spectrum β-lactamase producing Enterobacteriaceae (ESBLs)</a:t>
            </a:r>
          </a:p>
          <a:p>
            <a:pPr marL="0" indent="0">
              <a:buNone/>
            </a:pPr>
            <a:r>
              <a:rPr lang="en-US" sz="6400" dirty="0"/>
              <a:t>■ Vancomycin-resistant Enterococcus (VRE)</a:t>
            </a:r>
          </a:p>
          <a:p>
            <a:pPr marL="0" indent="0">
              <a:buNone/>
            </a:pPr>
            <a:r>
              <a:rPr lang="en-US" sz="6400" dirty="0"/>
              <a:t>■ Multidrug-resistant Pseudomonas aeruginosa</a:t>
            </a:r>
          </a:p>
          <a:p>
            <a:pPr marL="0" indent="0">
              <a:buNone/>
            </a:pPr>
            <a:r>
              <a:rPr lang="en-US" sz="6400" dirty="0"/>
              <a:t>■ Methicillin-resistant Staphylococcus aureus (MRSA) </a:t>
            </a:r>
          </a:p>
          <a:p>
            <a:pPr marL="0" indent="0">
              <a:buNone/>
            </a:pPr>
            <a:r>
              <a:rPr lang="en-US" sz="6400" dirty="0"/>
              <a:t>■ Drug-resistant TB</a:t>
            </a: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i="1" u="sng" dirty="0"/>
              <a:t>Concerning Threats</a:t>
            </a:r>
          </a:p>
          <a:p>
            <a:pPr marL="0" indent="0">
              <a:buNone/>
            </a:pPr>
            <a:r>
              <a:rPr lang="en-US" sz="6400" dirty="0"/>
              <a:t>■ Vancomycin-resistant Staphylococcus aureus (VRSA)</a:t>
            </a:r>
          </a:p>
          <a:p>
            <a:pPr marL="0" indent="0">
              <a:buNone/>
            </a:pPr>
            <a:endParaRPr lang="en-US" sz="5400" dirty="0"/>
          </a:p>
        </p:txBody>
      </p:sp>
      <p:pic>
        <p:nvPicPr>
          <p:cNvPr id="10" name="Content Placeholder 9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E1F108BF-2A80-8722-7FE1-4FBE28F151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048160" y="819065"/>
            <a:ext cx="2304256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2309879D-2341-2DF0-FDB7-4978973D0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8156" y="3123322"/>
            <a:ext cx="2304257" cy="338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6432-39D5-D223-1F21-295FA38B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sz="3200" dirty="0"/>
              <a:t>Advantages of PCT over other Biomarkers: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06F35-9402-9F0D-0C42-A4EBA581E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65" y="1700808"/>
            <a:ext cx="8229600" cy="4545467"/>
          </a:xfrm>
        </p:spPr>
        <p:txBody>
          <a:bodyPr/>
          <a:lstStyle/>
          <a:p>
            <a:r>
              <a:rPr lang="en-IN" sz="2800" dirty="0"/>
              <a:t>Rapidly increases after the onset of infection</a:t>
            </a:r>
          </a:p>
          <a:p>
            <a:r>
              <a:rPr lang="en-IN" sz="2800" dirty="0"/>
              <a:t>Rapid decline within 48 hours in non-infected patients</a:t>
            </a:r>
          </a:p>
          <a:p>
            <a:r>
              <a:rPr lang="en-IN" sz="2800" dirty="0"/>
              <a:t>PCT has higher specificity in mixed bacterial infections</a:t>
            </a:r>
          </a:p>
          <a:p>
            <a:r>
              <a:rPr lang="en-IN" sz="2800" dirty="0"/>
              <a:t>PCT is not affected by the use of Non-steroidal anti-inflammatory agents</a:t>
            </a:r>
          </a:p>
          <a:p>
            <a:r>
              <a:rPr lang="en-IN" sz="2800" dirty="0"/>
              <a:t>PCT is not affected by the use of Steroids</a:t>
            </a:r>
          </a:p>
          <a:p>
            <a:r>
              <a:rPr lang="en-IN" sz="2800" dirty="0"/>
              <a:t>PCT levels have not shown to be affected by comorbidities like SLE, Gout etc.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73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48EC-4D54-2720-E13E-CD9B6378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Sepsis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9A29F-8CD9-E430-7D4D-D06DAE43E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n-IN" dirty="0"/>
              <a:t>Procalcitonin</a:t>
            </a:r>
          </a:p>
          <a:p>
            <a:endParaRPr lang="en-IN" dirty="0"/>
          </a:p>
          <a:p>
            <a:r>
              <a:rPr lang="en-IN" dirty="0"/>
              <a:t>Paired Blood culture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70AF4-BC59-6D76-D36C-13083E020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581128"/>
            <a:ext cx="49911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AA13-D54E-6A08-AFB5-BF68EB35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21421-0392-CBC7-8DCE-D23721A28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IN" dirty="0"/>
              <a:t>PCT can be considered as a standard and convincing BM for Initiation and Discontinuation of Antibiotics</a:t>
            </a:r>
          </a:p>
          <a:p>
            <a:r>
              <a:rPr lang="en-IN" dirty="0"/>
              <a:t>If it is &lt;0.5 µg/L- antibiotics discouraged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77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7315" y="6525260"/>
            <a:ext cx="331470" cy="212090"/>
          </a:xfrm>
        </p:spPr>
        <p:txBody>
          <a:bodyPr>
            <a:normAutofit fontScale="47500" lnSpcReduction="20000"/>
          </a:bodyPr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27DCE-BFA3-ECAD-CCC0-3DA0F31B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704" y="1492359"/>
            <a:ext cx="4472376" cy="4234482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0927042-0035-B8C6-73C8-AFF72ACBDEDF}"/>
              </a:ext>
            </a:extLst>
          </p:cNvPr>
          <p:cNvSpPr/>
          <p:nvPr/>
        </p:nvSpPr>
        <p:spPr>
          <a:xfrm>
            <a:off x="2805178" y="778030"/>
            <a:ext cx="4904424" cy="30243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IN" sz="2400" dirty="0">
                <a:solidFill>
                  <a:schemeClr val="tx1"/>
                </a:solidFill>
              </a:rPr>
              <a:t>Human says Covid-19 causes pandemic but they don’t know that we are also doing the same! </a:t>
            </a:r>
          </a:p>
          <a:p>
            <a:pPr algn="ctr"/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C2468-5FF8-5B65-54EB-AA1309D7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903" y="3609600"/>
            <a:ext cx="21145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D857-AD05-0E9B-4083-972F3474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IN" sz="3200" dirty="0"/>
              <a:t>OVERLOOKED PANDEMIC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9F85F3-C351-F67A-B94C-467454B11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6752"/>
            <a:ext cx="8229600" cy="5386609"/>
          </a:xfrm>
        </p:spPr>
      </p:pic>
    </p:spTree>
    <p:extLst>
      <p:ext uri="{BB962C8B-B14F-4D97-AF65-F5344CB8AC3E}">
        <p14:creationId xmlns:p14="http://schemas.microsoft.com/office/powerpoint/2010/main" val="42294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07F0-E4F3-A27A-BBE6-E6DEEE68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49DCB4-BD74-8B84-550F-F592BB071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60110"/>
            <a:ext cx="8229600" cy="399788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5501A-1E62-C245-DEBF-D3D9EB31B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30" y="-2561"/>
            <a:ext cx="8229600" cy="1979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79F181-9564-7FC0-0666-15573253E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82" y="1768381"/>
            <a:ext cx="8244378" cy="10917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72359E-A754-ECA2-335E-80DC72B55068}"/>
                  </a:ext>
                </a:extLst>
              </p14:cNvPr>
              <p14:cNvContentPartPr/>
              <p14:nvPr/>
            </p14:nvContentPartPr>
            <p14:xfrm>
              <a:off x="7178119" y="2306679"/>
              <a:ext cx="816840" cy="80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72359E-A754-ECA2-335E-80DC72B550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4479" y="2198679"/>
                <a:ext cx="9244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F4DC702-3C33-752E-174E-DA42A4893D81}"/>
                  </a:ext>
                </a:extLst>
              </p14:cNvPr>
              <p14:cNvContentPartPr/>
              <p14:nvPr/>
            </p14:nvContentPartPr>
            <p14:xfrm>
              <a:off x="8058679" y="2340159"/>
              <a:ext cx="403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F4DC702-3C33-752E-174E-DA42A4893D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5039" y="2232159"/>
                <a:ext cx="511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74324A-7A3F-2E31-601B-EC318C763308}"/>
                  </a:ext>
                </a:extLst>
              </p14:cNvPr>
              <p14:cNvContentPartPr/>
              <p14:nvPr/>
            </p14:nvContentPartPr>
            <p14:xfrm>
              <a:off x="604159" y="2555079"/>
              <a:ext cx="732240" cy="80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74324A-7A3F-2E31-601B-EC318C7633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0519" y="2447079"/>
                <a:ext cx="8398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C672717-862D-2245-789B-C23C5BA84A56}"/>
                  </a:ext>
                </a:extLst>
              </p14:cNvPr>
              <p14:cNvContentPartPr/>
              <p14:nvPr/>
            </p14:nvContentPartPr>
            <p14:xfrm>
              <a:off x="11840479" y="2340159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C672717-862D-2245-789B-C23C5BA84A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786479" y="2232159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7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4D09-DFDD-46EA-F571-A0510512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/>
              <a:t>AMR: Man Made Phenomenon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26538E-6A1F-9202-A1C3-6267C4A6F8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0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404664"/>
            <a:ext cx="6172200" cy="148128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charset="0"/>
                <a:cs typeface="Calibri" panose="020F0502020204030204" charset="0"/>
              </a:rPr>
              <a:t>Role of Antibiotic stewardship program (AMSP) in AMR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87" y="2430586"/>
            <a:ext cx="4578085" cy="4022750"/>
          </a:xfrm>
        </p:spPr>
        <p:txBody>
          <a:bodyPr>
            <a:normAutofit fontScale="97500"/>
          </a:bodyPr>
          <a:lstStyle/>
          <a:p>
            <a:pPr marL="85725" indent="0">
              <a:lnSpc>
                <a:spcPct val="150000"/>
              </a:lnSpc>
              <a:buNone/>
            </a:pPr>
            <a:r>
              <a:rPr lang="en-US" sz="2400" dirty="0"/>
              <a:t>Antibiotic stewardship (AS) encompasses all activities intended to </a:t>
            </a:r>
            <a:r>
              <a:rPr lang="en-US" sz="2400" b="1" dirty="0"/>
              <a:t>improve patient outcomes</a:t>
            </a:r>
            <a:r>
              <a:rPr lang="en-US" sz="2400" dirty="0"/>
              <a:t> from infection while </a:t>
            </a:r>
            <a:r>
              <a:rPr lang="en-US" sz="2400" b="1" dirty="0"/>
              <a:t>minimizing negative consequences</a:t>
            </a:r>
            <a:r>
              <a:rPr lang="en-US" sz="2400" dirty="0"/>
              <a:t> such as </a:t>
            </a:r>
            <a:r>
              <a:rPr lang="en-US" sz="2400" b="1" dirty="0"/>
              <a:t>AMR.</a:t>
            </a:r>
            <a:endParaRPr lang="en-US" sz="2400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1D5B37-4DD0-B359-382A-F6A175924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14562"/>
            <a:ext cx="3739121" cy="402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‘D’s of Antibiotic stewardship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3912870" cy="44688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Optimal </a:t>
            </a:r>
            <a:r>
              <a:rPr lang="en-US" b="1" dirty="0"/>
              <a:t>D</a:t>
            </a:r>
            <a:r>
              <a:rPr lang="en-US" dirty="0"/>
              <a:t>iagnosis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</a:t>
            </a:r>
            <a:r>
              <a:rPr lang="en-US" dirty="0"/>
              <a:t>rug selection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</a:t>
            </a:r>
            <a:r>
              <a:rPr lang="en-US" dirty="0"/>
              <a:t>osage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</a:t>
            </a:r>
            <a:r>
              <a:rPr lang="en-US" dirty="0"/>
              <a:t>e-escalation and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</a:t>
            </a:r>
            <a:r>
              <a:rPr lang="en-US" dirty="0"/>
              <a:t>uration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1E963-3420-BDF0-DB99-DBB43B79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988840"/>
            <a:ext cx="3096344" cy="4032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B9B4-F6DF-1D78-C0E8-0732AD7B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Biomarkers in AMSP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E3D4B-EB82-AD83-2622-F71F92AAE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BMs are helpful for 3 D’s are </a:t>
            </a:r>
          </a:p>
          <a:p>
            <a:pPr marL="0" indent="0">
              <a:buNone/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US" dirty="0"/>
              <a:t>Optimal </a:t>
            </a:r>
            <a:r>
              <a:rPr lang="en-US" b="1" dirty="0"/>
              <a:t>D</a:t>
            </a:r>
            <a:r>
              <a:rPr lang="en-US" dirty="0"/>
              <a:t>iagnosis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</a:t>
            </a:r>
            <a:r>
              <a:rPr lang="en-US" dirty="0"/>
              <a:t>e-escalation and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</a:t>
            </a:r>
            <a:r>
              <a:rPr lang="en-US" dirty="0"/>
              <a:t>uration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657C-487B-59B7-B751-8D5A5040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780928"/>
            <a:ext cx="3962028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</p:sld>
</file>

<file path=ppt/theme/theme1.xml><?xml version="1.0" encoding="utf-8"?>
<a:theme xmlns:a="http://schemas.openxmlformats.org/drawingml/2006/main" name="NH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NH Theme</Template>
  <TotalTime>4462</TotalTime>
  <Words>572</Words>
  <Application>Microsoft Office PowerPoint</Application>
  <PresentationFormat>On-screen Show (4:3)</PresentationFormat>
  <Paragraphs>103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</vt:lpstr>
      <vt:lpstr>Calibri</vt:lpstr>
      <vt:lpstr>Cambria Math</vt:lpstr>
      <vt:lpstr>Times New Roman</vt:lpstr>
      <vt:lpstr>NH Theme</vt:lpstr>
      <vt:lpstr>Role of Procalcitonin in Antimicrobial Stewardship</vt:lpstr>
      <vt:lpstr>CDC prioritized bacteria in our set up: </vt:lpstr>
      <vt:lpstr>PowerPoint Presentation</vt:lpstr>
      <vt:lpstr>OVERLOOKED PANDEMIC</vt:lpstr>
      <vt:lpstr>PowerPoint Presentation</vt:lpstr>
      <vt:lpstr>AMR: Man Made Phenomenon</vt:lpstr>
      <vt:lpstr>Role of Antibiotic stewardship program (AMSP) in AMR</vt:lpstr>
      <vt:lpstr>5 ‘D’s of Antibiotic stewardship  </vt:lpstr>
      <vt:lpstr>Biomarkers in AMSP</vt:lpstr>
      <vt:lpstr>PCT in Bacterial infection</vt:lpstr>
      <vt:lpstr>PCT as Biomarker</vt:lpstr>
      <vt:lpstr>Kinetic of PCT in Bacterial infection</vt:lpstr>
      <vt:lpstr>PowerPoint Presentation</vt:lpstr>
      <vt:lpstr>PCT concentration</vt:lpstr>
      <vt:lpstr>PCT in Antibiotic Stewardship</vt:lpstr>
      <vt:lpstr>Guideline for use of PCT</vt:lpstr>
      <vt:lpstr>Other causes of increase in PPT</vt:lpstr>
      <vt:lpstr>Dysregulated PCT production</vt:lpstr>
      <vt:lpstr>Low or Normal PCT</vt:lpstr>
      <vt:lpstr>Advantages of PCT over other Biomarkers:</vt:lpstr>
      <vt:lpstr>Sepsis panel</vt:lpstr>
      <vt:lpstr>Take Home Message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Raigagla, Banshree (BOM-MHC)</dc:creator>
  <cp:lastModifiedBy>Amit Samadhiya</cp:lastModifiedBy>
  <cp:revision>1319</cp:revision>
  <dcterms:created xsi:type="dcterms:W3CDTF">2013-04-19T12:25:00Z</dcterms:created>
  <dcterms:modified xsi:type="dcterms:W3CDTF">2024-04-10T01:36:51Z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1033-11.2.0.10463</vt:lpwstr>
  </property>
  <property fmtid="{D5CDD505-2E9C-101B-9397-08002B2CF9AE}" pid="3" name="ICV">
    <vt:lpwstr>A87CC63FE7EB498D82C9503D0BBA845E</vt:lpwstr>
  </property>
</Properties>
</file>