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drawings/vmlDrawing3.vml" ContentType="application/vnd.openxmlformats-officedocument.vmlDrawi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12" r:id="rId1"/>
    <p:sldMasterId id="2147483713" r:id="rId2"/>
    <p:sldMasterId id="2147483714" r:id="rId3"/>
    <p:sldMasterId id="2147483715" r:id="rId4"/>
    <p:sldMasterId id="2147483716" r:id="rId5"/>
  </p:sldMasterIdLst>
  <p:notesMasterIdLst>
    <p:notesMasterId r:id="rId6"/>
  </p:notesMasterIdLst>
  <p:sldIdLst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Sorter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drawings/_rels/vmlDrawing3.vml.rels><?xml version="1.0" encoding="UTF-8" standalone="yes"?>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5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898161FD-3B03-44A2-BD0E-7CAB7DAC0E8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1048958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95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6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6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11EBFC4E-1154-4AD0-9AE0-877AB0AA1E39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p>
            <a:pPr algn="r" rtl="0"/>
            <a:fld id="{26AFB188-600D-45A4-9392-2C100E3A53C4}" type="slidenum">
              <a:rPr lang="ar-SA">
                <a:solidFill>
                  <a:prstClr val="black"/>
                </a:solidFill>
                <a:latin typeface="Calibri"/>
                <a:cs typeface="Arial"/>
              </a:rPr>
              <a:pPr algn="r" rtl="0"/>
              <a:t>3</a:t>
            </a:fld>
            <a:endParaRPr dirty="0"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596" name="Rectangle 2"/>
          <p:cNvSpPr>
            <a:spLocks noChangeAspect="1" noRot="1" noGrp="1" noChangeArrowheads="1" noTextEdit="1"/>
          </p:cNvSpPr>
          <p:nvPr>
            <p:ph type="sldImg"/>
          </p:nvPr>
        </p:nvSpPr>
        <p:spPr>
          <a:xfrm>
            <a:off x="137926" y="686474"/>
            <a:ext cx="6582148" cy="3428114"/>
          </a:xfrm>
        </p:spPr>
      </p:sp>
      <p:sp>
        <p:nvSpPr>
          <p:cNvPr id="1048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p>
            <a:pPr defTabSz="843900"/>
            <a:r>
              <a:rPr dirty="0" lang="en-IN" smtClean="0"/>
              <a:t>ABG/ VBG the difference is 0.02 in pH but the pco2 and o2 has difference. Heparinised blood within 30 </a:t>
            </a:r>
            <a:r>
              <a:rPr dirty="0" lang="en-IN" err="1" smtClean="0"/>
              <a:t>mins</a:t>
            </a:r>
            <a:r>
              <a:rPr dirty="0" lang="en-IN" smtClean="0"/>
              <a:t> on ice if more time is required. No contact with atmospheric air during collation or during estimation </a:t>
            </a:r>
          </a:p>
          <a:p>
            <a:pPr eaLnBrk="1" hangingPunct="1"/>
            <a:endParaRPr dirty="0"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IN"/>
              <a:t>Same side rule  </a:t>
            </a:r>
          </a:p>
          <a:p>
            <a:endParaRPr dirty="0" lang="en-IN"/>
          </a:p>
          <a:p>
            <a:endParaRPr dirty="0" lang="en-IN"/>
          </a:p>
          <a:p>
            <a:endParaRPr dirty="0" lang="en-IN"/>
          </a:p>
        </p:txBody>
      </p:sp>
      <p:sp>
        <p:nvSpPr>
          <p:cNvPr id="10486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algn="r" rtl="0"/>
            <a:fld id="{21B2AA4F-B828-4D7C-AFD3-893933DAFCB4}" type="slidenum">
              <a:rPr sz="1100" lang="en-US">
                <a:solidFill>
                  <a:prstClr val="black"/>
                </a:solidFill>
                <a:latin typeface="Calibri"/>
              </a:rPr>
              <a:pPr algn="r" rtl="0"/>
              <a:t>4</a:t>
            </a:fld>
            <a:endParaRPr dirty="0" sz="1100"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1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IN"/>
          </a:p>
        </p:txBody>
      </p:sp>
      <p:sp>
        <p:nvSpPr>
          <p:cNvPr id="104861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8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B39B23-F94B-43DC-8714-C746C858FEB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10488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2A091E-56D9-42C2-9E04-54956F3A5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2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B39B23-F94B-43DC-8714-C746C858FEB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10488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2A091E-56D9-42C2-9E04-54956F3A5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B39B23-F94B-43DC-8714-C746C858FEB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10488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2A091E-56D9-42C2-9E04-54956F3A5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3">
        <a:schemeClr val="bg1"/>
      </p:bgRef>
    </p:bg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Rectangle 11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 useBgFill="1">
        <p:nvSpPr>
          <p:cNvPr id="1048741" name="Rounded Rectangle 12"/>
          <p:cNvSpPr/>
          <p:nvPr/>
        </p:nvSpPr>
        <p:spPr>
          <a:xfrm>
            <a:off x="65313" y="69823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42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algn="ctr" indent="0" marL="0">
              <a:buNone/>
              <a:defRPr sz="26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74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r" rtl="0"/>
            <a:fld id="{81B3C102-F756-4A4D-892A-0272CED33594}" type="datetimeFigureOut">
              <a:rPr sz="1400" kern="1200" lang="en-US">
                <a:solidFill>
                  <a:srgbClr val="696464"/>
                </a:solidFill>
                <a:latin typeface="Perpetua"/>
                <a:ea typeface="+mn-ea"/>
                <a:cs typeface="+mn-cs"/>
              </a:rPr>
              <a:pPr algn="r" rtl="0"/>
              <a:t>8/9/2023</a:t>
            </a:fld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4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l" rtl="0"/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4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bIns="0" lIns="0" rIns="0" t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algn="ctr" rtl="0"/>
            <a:fld id="{8D9EB649-5A1E-4837-A510-0C69E81A86BC}" type="slidenum">
              <a:rPr kern="1200" lang="en-US" smtClean="0">
                <a:latin typeface="Franklin Gothic Book"/>
                <a:ea typeface="+mj-ea"/>
                <a:cs typeface="+mj-cs"/>
              </a:rPr>
              <a:pPr algn="ctr" rtl="0"/>
              <a:t>‹#›</a:t>
            </a:fld>
            <a:endParaRPr kern="1200" lang="en-US">
              <a:latin typeface="Franklin Gothic Book"/>
              <a:ea typeface="+mj-ea"/>
              <a:cs typeface="+mj-cs"/>
            </a:endParaRPr>
          </a:p>
        </p:txBody>
      </p:sp>
      <p:sp>
        <p:nvSpPr>
          <p:cNvPr id="1048746" name="Rectangle 6"/>
          <p:cNvSpPr/>
          <p:nvPr/>
        </p:nvSpPr>
        <p:spPr>
          <a:xfrm>
            <a:off x="62933" y="1449371"/>
            <a:ext cx="9021537" cy="1527349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47" name="Rectangle 9"/>
          <p:cNvSpPr/>
          <p:nvPr/>
        </p:nvSpPr>
        <p:spPr>
          <a:xfrm>
            <a:off x="62933" y="1396720"/>
            <a:ext cx="9021537" cy="120580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48" name="Rectangle 10"/>
          <p:cNvSpPr/>
          <p:nvPr/>
        </p:nvSpPr>
        <p:spPr>
          <a:xfrm>
            <a:off x="62933" y="2976649"/>
            <a:ext cx="9021537" cy="110532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49" name="Title 7"/>
          <p:cNvSpPr>
            <a:spLocks noGrp="1"/>
          </p:cNvSpPr>
          <p:nvPr>
            <p:ph type="ctrTitle"/>
          </p:nvPr>
        </p:nvSpPr>
        <p:spPr>
          <a:xfrm>
            <a:off x="457200" y="1505998"/>
            <a:ext cx="8229600" cy="1470025"/>
          </a:xfrm>
        </p:spPr>
        <p:txBody>
          <a:bodyPr anchor="ctr"/>
          <a:lstStyle>
            <a:lvl1pPr algn="ctr">
              <a:defRPr dirty="0" lang="en-US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r" rtl="0"/>
            <a:fld id="{81B3C102-F756-4A4D-892A-0272CED33594}" type="datetimeFigureOut">
              <a:rPr sz="1400" kern="1200" lang="en-US">
                <a:solidFill>
                  <a:srgbClr val="696464"/>
                </a:solidFill>
                <a:latin typeface="Perpetua"/>
                <a:ea typeface="+mn-ea"/>
                <a:cs typeface="+mn-cs"/>
              </a:rPr>
              <a:pPr algn="r" rtl="0"/>
              <a:t>8/9/2023</a:t>
            </a:fld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l" rtl="0"/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ctr" rtl="0"/>
            <a:fld id="{8D9EB649-5A1E-4837-A510-0C69E81A86BC}" type="slidenum">
              <a:rPr sz="1400" kern="1200" lang="en-US">
                <a:solidFill>
                  <a:srgbClr val="FFFFFF"/>
                </a:solidFill>
                <a:latin typeface="Franklin Gothic Book"/>
                <a:ea typeface="+mj-ea"/>
                <a:cs typeface="+mj-cs"/>
              </a:rPr>
              <a:pPr algn="ctr" rtl="0"/>
              <a:t>‹#›</a:t>
            </a:fld>
            <a:endParaRPr sz="1400" kern="1200" lang="en-US">
              <a:solidFill>
                <a:srgbClr val="FFFFFF"/>
              </a:solidFill>
              <a:latin typeface="Franklin Gothic Book"/>
              <a:ea typeface="+mj-ea"/>
              <a:cs typeface="+mj-cs"/>
            </a:endParaRPr>
          </a:p>
        </p:txBody>
      </p:sp>
      <p:sp>
        <p:nvSpPr>
          <p:cNvPr id="1048739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1"/>
      </p:bgRef>
    </p:bg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Rectangle 10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 useBgFill="1">
        <p:nvSpPr>
          <p:cNvPr id="1048776" name="Rounded Rectangle 9"/>
          <p:cNvSpPr/>
          <p:nvPr/>
        </p:nvSpPr>
        <p:spPr>
          <a:xfrm>
            <a:off x="65313" y="69823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77" name="Title 1"/>
          <p:cNvSpPr>
            <a:spLocks noGrp="1"/>
          </p:cNvSpPr>
          <p:nvPr>
            <p:ph type="title"/>
          </p:nvPr>
        </p:nvSpPr>
        <p:spPr>
          <a:xfrm>
            <a:off x="722313" y="952568"/>
            <a:ext cx="7772400" cy="1362075"/>
          </a:xfrm>
        </p:spPr>
        <p:txBody>
          <a:bodyPr anchor="b" anchorCtr="0"/>
          <a:lstStyle>
            <a:lvl1pPr algn="l">
              <a:buNone/>
              <a:defRPr b="0" cap="none"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7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r" rtl="0"/>
            <a:fld id="{81B3C102-F756-4A4D-892A-0272CED33594}" type="datetimeFigureOut">
              <a:rPr sz="1400" kern="1200" lang="en-US">
                <a:solidFill>
                  <a:srgbClr val="696464"/>
                </a:solidFill>
                <a:latin typeface="Perpetua"/>
                <a:ea typeface="+mn-ea"/>
                <a:cs typeface="+mn-cs"/>
              </a:rPr>
              <a:pPr algn="r" rtl="0"/>
              <a:t>8/9/2023</a:t>
            </a:fld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8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p>
            <a:pPr algn="l" rtl="0"/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81" name="Rectangle 6"/>
          <p:cNvSpPr/>
          <p:nvPr/>
        </p:nvSpPr>
        <p:spPr>
          <a:xfrm flipV="1">
            <a:off x="69413" y="2376830"/>
            <a:ext cx="9013515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82" name="Rectangle 7"/>
          <p:cNvSpPr/>
          <p:nvPr/>
        </p:nvSpPr>
        <p:spPr>
          <a:xfrm>
            <a:off x="69180" y="2341543"/>
            <a:ext cx="9013781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83" name="Rectangle 8"/>
          <p:cNvSpPr/>
          <p:nvPr/>
        </p:nvSpPr>
        <p:spPr>
          <a:xfrm>
            <a:off x="68340" y="2468880"/>
            <a:ext cx="9014621" cy="45720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8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pPr algn="ctr" rtl="0"/>
            <a:fld id="{8D9EB649-5A1E-4837-A510-0C69E81A86BC}" type="slidenum">
              <a:rPr sz="1400" kern="1200" lang="en-US">
                <a:solidFill>
                  <a:srgbClr val="FFFFFF"/>
                </a:solidFill>
                <a:latin typeface="Franklin Gothic Book"/>
                <a:ea typeface="+mj-ea"/>
                <a:cs typeface="+mj-cs"/>
              </a:rPr>
              <a:pPr algn="ctr" rtl="0"/>
              <a:t>‹#›</a:t>
            </a:fld>
            <a:endParaRPr sz="1400" kern="1200" lang="en-US">
              <a:solidFill>
                <a:srgbClr val="FFFFFF"/>
              </a:solidFill>
              <a:latin typeface="Franklin Gothic Book"/>
              <a:ea typeface="+mj-ea"/>
              <a:cs typeface="+mj-cs"/>
            </a:endParaRP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7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r" rtl="0"/>
            <a:fld id="{81B3C102-F756-4A4D-892A-0272CED33594}" type="datetimeFigureOut">
              <a:rPr sz="1400" kern="1200" lang="en-US">
                <a:solidFill>
                  <a:srgbClr val="696464"/>
                </a:solidFill>
                <a:latin typeface="Perpetua"/>
                <a:ea typeface="+mn-ea"/>
                <a:cs typeface="+mn-cs"/>
              </a:rPr>
              <a:pPr algn="r" rtl="0"/>
              <a:t>8/9/2023</a:t>
            </a:fld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l" rtl="0"/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ctr" rtl="0"/>
            <a:fld id="{8D9EB649-5A1E-4837-A510-0C69E81A86BC}" type="slidenum">
              <a:rPr sz="1400" kern="1200" lang="en-US">
                <a:solidFill>
                  <a:srgbClr val="FFFFFF"/>
                </a:solidFill>
                <a:latin typeface="Franklin Gothic Book"/>
                <a:ea typeface="+mj-ea"/>
                <a:cs typeface="+mj-cs"/>
              </a:rPr>
              <a:pPr algn="ctr" rtl="0"/>
              <a:t>‹#›</a:t>
            </a:fld>
            <a:endParaRPr sz="1400" kern="1200" lang="en-US">
              <a:solidFill>
                <a:srgbClr val="FFFFFF"/>
              </a:solidFill>
              <a:latin typeface="Franklin Gothic Book"/>
              <a:ea typeface="+mj-ea"/>
              <a:cs typeface="+mj-cs"/>
            </a:endParaRPr>
          </a:p>
        </p:txBody>
      </p:sp>
      <p:sp>
        <p:nvSpPr>
          <p:cNvPr id="1048773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74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94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95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r" rtl="0"/>
            <a:fld id="{81B3C102-F756-4A4D-892A-0272CED33594}" type="datetimeFigureOut">
              <a:rPr sz="1400" kern="1200" lang="en-US">
                <a:solidFill>
                  <a:srgbClr val="696464"/>
                </a:solidFill>
                <a:latin typeface="Perpetua"/>
                <a:ea typeface="+mn-ea"/>
                <a:cs typeface="+mn-cs"/>
              </a:rPr>
              <a:pPr algn="r" rtl="0"/>
              <a:t>8/9/2023</a:t>
            </a:fld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l" rtl="0"/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ctr" rtl="0"/>
            <a:fld id="{8D9EB649-5A1E-4837-A510-0C69E81A86BC}" type="slidenum">
              <a:rPr sz="1400" kern="1200" lang="en-US">
                <a:solidFill>
                  <a:srgbClr val="FFFFFF"/>
                </a:solidFill>
                <a:latin typeface="Franklin Gothic Book"/>
                <a:ea typeface="+mj-ea"/>
                <a:cs typeface="+mj-cs"/>
              </a:rPr>
              <a:pPr algn="ctr" rtl="0"/>
              <a:t>‹#›</a:t>
            </a:fld>
            <a:endParaRPr sz="1400" kern="1200" lang="en-US">
              <a:solidFill>
                <a:srgbClr val="FFFFFF"/>
              </a:solidFill>
              <a:latin typeface="Franklin Gothic Book"/>
              <a:ea typeface="+mj-ea"/>
              <a:cs typeface="+mj-cs"/>
            </a:endParaRPr>
          </a:p>
        </p:txBody>
      </p:sp>
      <p:sp>
        <p:nvSpPr>
          <p:cNvPr id="1048799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800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r" rtl="0"/>
            <a:fld id="{81B3C102-F756-4A4D-892A-0272CED33594}" type="datetimeFigureOut">
              <a:rPr sz="1400" kern="1200" lang="en-US">
                <a:solidFill>
                  <a:srgbClr val="696464"/>
                </a:solidFill>
                <a:latin typeface="Perpetua"/>
                <a:ea typeface="+mn-ea"/>
                <a:cs typeface="+mn-cs"/>
              </a:rPr>
              <a:pPr algn="r" rtl="0"/>
              <a:t>8/9/2023</a:t>
            </a:fld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6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l" rtl="0"/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6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ctr" rtl="0"/>
            <a:fld id="{8D9EB649-5A1E-4837-A510-0C69E81A86BC}" type="slidenum">
              <a:rPr sz="1400" kern="1200" lang="en-US">
                <a:solidFill>
                  <a:srgbClr val="FFFFFF"/>
                </a:solidFill>
                <a:latin typeface="Franklin Gothic Book"/>
                <a:ea typeface="+mj-ea"/>
                <a:cs typeface="+mj-cs"/>
              </a:rPr>
              <a:pPr algn="ctr" rtl="0"/>
              <a:t>‹#›</a:t>
            </a:fld>
            <a:endParaRPr sz="1400" kern="1200" lang="en-US">
              <a:solidFill>
                <a:srgbClr val="FFFFFF"/>
              </a:solidFill>
              <a:latin typeface="Franklin Gothic Book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r" rtl="0"/>
            <a:fld id="{81B3C102-F756-4A4D-892A-0272CED33594}" type="datetimeFigureOut">
              <a:rPr sz="1400" kern="1200" lang="en-US">
                <a:solidFill>
                  <a:srgbClr val="696464"/>
                </a:solidFill>
                <a:latin typeface="Perpetua"/>
                <a:ea typeface="+mn-ea"/>
                <a:cs typeface="+mn-cs"/>
              </a:rPr>
              <a:pPr algn="r" rtl="0"/>
              <a:t>8/9/2023</a:t>
            </a:fld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l" rtl="0"/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ctr" rtl="0"/>
            <a:fld id="{8D9EB649-5A1E-4837-A510-0C69E81A86BC}" type="slidenum">
              <a:rPr sz="1400" kern="1200" lang="en-US">
                <a:solidFill>
                  <a:srgbClr val="FFFFFF"/>
                </a:solidFill>
                <a:latin typeface="Franklin Gothic Book"/>
                <a:ea typeface="+mj-ea"/>
                <a:cs typeface="+mj-cs"/>
              </a:rPr>
              <a:pPr algn="ctr" rtl="0"/>
              <a:t>‹#›</a:t>
            </a:fld>
            <a:endParaRPr sz="1400" kern="1200" lang="en-US">
              <a:solidFill>
                <a:srgbClr val="FFFFFF"/>
              </a:solidFill>
              <a:latin typeface="Franklin Gothic Book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Rectangle 7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 useBgFill="1">
        <p:nvSpPr>
          <p:cNvPr id="1048786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87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b="0"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88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indent="0" marL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r" rtl="0"/>
            <a:fld id="{81B3C102-F756-4A4D-892A-0272CED33594}" type="datetimeFigureOut">
              <a:rPr sz="1400" kern="1200" lang="en-US">
                <a:solidFill>
                  <a:srgbClr val="696464"/>
                </a:solidFill>
                <a:latin typeface="Perpetua"/>
                <a:ea typeface="+mn-ea"/>
                <a:cs typeface="+mn-cs"/>
              </a:rPr>
              <a:pPr algn="r" rtl="0"/>
              <a:t>8/9/2023</a:t>
            </a:fld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l" rtl="0"/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ctr" rtl="0"/>
            <a:fld id="{8D9EB649-5A1E-4837-A510-0C69E81A86BC}" type="slidenum">
              <a:rPr sz="1400" kern="1200" lang="en-US">
                <a:solidFill>
                  <a:srgbClr val="FFFFFF"/>
                </a:solidFill>
                <a:latin typeface="Franklin Gothic Book"/>
                <a:ea typeface="+mj-ea"/>
                <a:cs typeface="+mj-cs"/>
              </a:rPr>
              <a:pPr algn="ctr" rtl="0"/>
              <a:t>‹#›</a:t>
            </a:fld>
            <a:endParaRPr sz="1400" kern="1200" lang="en-US">
              <a:solidFill>
                <a:srgbClr val="FFFFFF"/>
              </a:solidFill>
              <a:latin typeface="Franklin Gothic Book"/>
              <a:ea typeface="+mj-ea"/>
              <a:cs typeface="+mj-cs"/>
            </a:endParaRPr>
          </a:p>
        </p:txBody>
      </p:sp>
      <p:sp>
        <p:nvSpPr>
          <p:cNvPr id="1048792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B39B23-F94B-43DC-8714-C746C858FEB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2A091E-56D9-42C2-9E04-54956F3A5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b="0" sz="2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51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indent="0" marL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r" rtl="0"/>
            <a:fld id="{81B3C102-F756-4A4D-892A-0272CED33594}" type="datetimeFigureOut">
              <a:rPr sz="1400" kern="1200" lang="en-US">
                <a:solidFill>
                  <a:srgbClr val="696464"/>
                </a:solidFill>
                <a:latin typeface="Perpetua"/>
                <a:ea typeface="+mn-ea"/>
                <a:cs typeface="+mn-cs"/>
              </a:rPr>
              <a:pPr algn="r" rtl="0"/>
              <a:t>8/9/2023</a:t>
            </a:fld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5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p>
            <a:pPr algn="l" rtl="0"/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5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p>
            <a:pPr algn="ctr" rtl="0"/>
            <a:fld id="{8D9EB649-5A1E-4837-A510-0C69E81A86BC}" type="slidenum">
              <a:rPr sz="1400" kern="1200" lang="en-US">
                <a:solidFill>
                  <a:srgbClr val="FFFFFF"/>
                </a:solidFill>
                <a:latin typeface="Franklin Gothic Book"/>
                <a:ea typeface="+mj-ea"/>
                <a:cs typeface="+mj-cs"/>
              </a:rPr>
              <a:pPr algn="ctr" rtl="0"/>
              <a:t>‹#›</a:t>
            </a:fld>
            <a:endParaRPr sz="1400" kern="1200" lang="en-US">
              <a:solidFill>
                <a:srgbClr val="FFFFFF"/>
              </a:solidFill>
              <a:latin typeface="Franklin Gothic Book"/>
              <a:ea typeface="+mj-ea"/>
              <a:cs typeface="+mj-cs"/>
            </a:endParaRPr>
          </a:p>
        </p:txBody>
      </p:sp>
      <p:sp>
        <p:nvSpPr>
          <p:cNvPr id="1048755" name="Rectangle 10"/>
          <p:cNvSpPr/>
          <p:nvPr/>
        </p:nvSpPr>
        <p:spPr>
          <a:xfrm flipV="1">
            <a:off x="68307" y="4683555"/>
            <a:ext cx="9006840" cy="91440"/>
          </a:xfrm>
          <a:prstGeom prst="rect"/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56" name="Rectangle 11"/>
          <p:cNvSpPr/>
          <p:nvPr/>
        </p:nvSpPr>
        <p:spPr>
          <a:xfrm>
            <a:off x="68510" y="4650542"/>
            <a:ext cx="9006639" cy="45719"/>
          </a:xfrm>
          <a:prstGeom prst="rect"/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57" name="Rectangle 12"/>
          <p:cNvSpPr/>
          <p:nvPr/>
        </p:nvSpPr>
        <p:spPr>
          <a:xfrm>
            <a:off x="68544" y="4773292"/>
            <a:ext cx="9006637" cy="48807"/>
          </a:xfrm>
          <a:prstGeom prst="rect"/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58" name="Picture Placeholder 2"/>
          <p:cNvSpPr>
            <a:spLocks noGrp="1"/>
          </p:cNvSpPr>
          <p:nvPr>
            <p:ph type="pic" idx="1"/>
          </p:nvPr>
        </p:nvSpPr>
        <p:spPr>
          <a:xfrm>
            <a:off x="68342" y="66743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6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r" rtl="0"/>
            <a:fld id="{81B3C102-F756-4A4D-892A-0272CED33594}" type="datetimeFigureOut">
              <a:rPr sz="1400" kern="1200" lang="en-US">
                <a:solidFill>
                  <a:srgbClr val="696464"/>
                </a:solidFill>
                <a:latin typeface="Perpetua"/>
                <a:ea typeface="+mn-ea"/>
                <a:cs typeface="+mn-cs"/>
              </a:rPr>
              <a:pPr algn="r" rtl="0"/>
              <a:t>8/9/2023</a:t>
            </a:fld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l" rtl="0"/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ctr" rtl="0"/>
            <a:fld id="{8D9EB649-5A1E-4837-A510-0C69E81A86BC}" type="slidenum">
              <a:rPr sz="1400" kern="1200" lang="en-US">
                <a:solidFill>
                  <a:srgbClr val="FFFFFF"/>
                </a:solidFill>
                <a:latin typeface="Franklin Gothic Book"/>
                <a:ea typeface="+mj-ea"/>
                <a:cs typeface="+mj-cs"/>
              </a:rPr>
              <a:pPr algn="ctr" rtl="0"/>
              <a:t>‹#›</a:t>
            </a:fld>
            <a:endParaRPr sz="1400" kern="1200" lang="en-US">
              <a:solidFill>
                <a:srgbClr val="FFFFFF"/>
              </a:solidFill>
              <a:latin typeface="Franklin Gothic Book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9"/>
            <a:ext cx="2011680" cy="5851525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708"/>
            <a:ext cx="5562600" cy="5851525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r" rtl="0"/>
            <a:fld id="{81B3C102-F756-4A4D-892A-0272CED33594}" type="datetimeFigureOut">
              <a:rPr sz="1400" kern="1200" lang="en-US">
                <a:solidFill>
                  <a:srgbClr val="696464"/>
                </a:solidFill>
                <a:latin typeface="Perpetua"/>
                <a:ea typeface="+mn-ea"/>
                <a:cs typeface="+mn-cs"/>
              </a:rPr>
              <a:pPr algn="r" rtl="0"/>
              <a:t>8/9/2023</a:t>
            </a:fld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l" rtl="0"/>
            <a:endParaRPr sz="1400"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7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ctr" rtl="0"/>
            <a:fld id="{8D9EB649-5A1E-4837-A510-0C69E81A86BC}" type="slidenum">
              <a:rPr sz="1400" kern="1200" lang="en-US">
                <a:solidFill>
                  <a:srgbClr val="FFFFFF"/>
                </a:solidFill>
                <a:latin typeface="Franklin Gothic Book"/>
                <a:ea typeface="+mj-ea"/>
                <a:cs typeface="+mj-cs"/>
              </a:rPr>
              <a:pPr algn="ctr" rtl="0"/>
              <a:t>‹#›</a:t>
            </a:fld>
            <a:endParaRPr sz="1400" kern="1200" lang="en-US">
              <a:solidFill>
                <a:srgbClr val="FFFFFF"/>
              </a:solidFill>
              <a:latin typeface="Franklin Gothic Book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868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488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00E263ED-9DF4-46C2-B9E0-1D056B905821}" type="datetimeFigureOut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09-08-2023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14AE830-6155-48EB-BD13-B47F700FFB7E}" type="slidenum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00E263ED-9DF4-46C2-B9E0-1D056B905821}" type="datetimeFigureOut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09-08-2023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14AE830-6155-48EB-BD13-B47F700FFB7E}" type="slidenum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Title 1"/>
          <p:cNvSpPr>
            <a:spLocks noGrp="1"/>
          </p:cNvSpPr>
          <p:nvPr>
            <p:ph type="title"/>
          </p:nvPr>
        </p:nvSpPr>
        <p:spPr>
          <a:xfrm>
            <a:off x="623888" y="170982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85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52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8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00E263ED-9DF4-46C2-B9E0-1D056B905821}" type="datetimeFigureOut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09-08-2023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14AE830-6155-48EB-BD13-B47F700FFB7E}" type="slidenum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88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88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8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00E263ED-9DF4-46C2-B9E0-1D056B905821}" type="datetimeFigureOut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09-08-2023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14AE830-6155-48EB-BD13-B47F700FFB7E}" type="slidenum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87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87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8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87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87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00E263ED-9DF4-46C2-B9E0-1D056B905821}" type="datetimeFigureOut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09-08-2023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7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7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14AE830-6155-48EB-BD13-B47F700FFB7E}" type="slidenum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8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00E263ED-9DF4-46C2-B9E0-1D056B905821}" type="datetimeFigureOut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09-08-2023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14AE830-6155-48EB-BD13-B47F700FFB7E}" type="slidenum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00E263ED-9DF4-46C2-B9E0-1D056B905821}" type="datetimeFigureOut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09-08-2023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4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14AE830-6155-48EB-BD13-B47F700FFB7E}" type="slidenum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2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B39B23-F94B-43DC-8714-C746C858FEB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10488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2A091E-56D9-42C2-9E04-54956F3A5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896" name="Content Placeholder 2"/>
          <p:cNvSpPr>
            <a:spLocks noGrp="1"/>
          </p:cNvSpPr>
          <p:nvPr>
            <p:ph idx="1"/>
          </p:nvPr>
        </p:nvSpPr>
        <p:spPr>
          <a:xfrm>
            <a:off x="3887391" y="98751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89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8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00E263ED-9DF4-46C2-B9E0-1D056B905821}" type="datetimeFigureOut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09-08-2023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9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14AE830-6155-48EB-BD13-B47F700FFB7E}" type="slidenum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852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1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IN"/>
          </a:p>
        </p:txBody>
      </p:sp>
      <p:sp>
        <p:nvSpPr>
          <p:cNvPr id="104885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8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00E263ED-9DF4-46C2-B9E0-1D056B905821}" type="datetimeFigureOut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09-08-2023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14AE830-6155-48EB-BD13-B47F700FFB7E}" type="slidenum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86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8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00E263ED-9DF4-46C2-B9E0-1D056B905821}" type="datetimeFigureOut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09-08-2023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14AE830-6155-48EB-BD13-B47F700FFB7E}" type="slidenum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88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8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00E263ED-9DF4-46C2-B9E0-1D056B905821}" type="datetimeFigureOut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09-08-2023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8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14AE830-6155-48EB-BD13-B47F700FFB7E}" type="slidenum">
              <a:rPr sz="1200" kern="1200" lang="en-IN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9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DF7F4256-5C2F-47D7-8432-1B16B1F86153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0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1771795B-6876-43A7-82B7-BC972E7E5625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5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2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89C0DB88-7FEA-428C-98CE-4FB79FDC4C02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2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2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C862FFCA-A3F0-4F52-8E2B-74F259EBB847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1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15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1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1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55B95759-6AAF-4C89-A30E-6AC977C71F3C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4D55DB25-A4ED-4278-A66D-5D0A3E9F3F35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3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3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B39B23-F94B-43DC-8714-C746C858FEB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10488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2A091E-56D9-42C2-9E04-54956F3A5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6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5197F289-DD9D-4BC8-83B7-8AB65F7B3D4C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4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45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4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402C1F4E-529F-4F2A-A493-7D0E34D6CD62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5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95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F5EC8D59-BED3-4591-8549-7D9208D3023F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0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33A3BC93-EE3A-4893-9613-71760E87EA7F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4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fontAlgn="base" rtl="0">
              <a:spcBef>
                <a:spcPct val="0"/>
              </a:spcBef>
              <a:spcAft>
                <a:spcPct val="0"/>
              </a:spcAft>
            </a:pPr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9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4EA08D47-8AC4-4CE5-BA48-9C3B90F3D730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7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FDE934FF-F4E1-47C5-9CA5-30A81DDE2BE4}" type="datetimeFigureOut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8/9/2023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3561BA9-CDCF-4958-B8AB-66F3BF063E13}" type="slidenum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2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FDE934FF-F4E1-47C5-9CA5-30A81DDE2BE4}" type="datetimeFigureOut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8/9/2023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3561BA9-CDCF-4958-B8AB-66F3BF063E13}" type="slidenum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623888" y="170991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38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FDE934FF-F4E1-47C5-9CA5-30A81DDE2BE4}" type="datetimeFigureOut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8/9/2023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3561BA9-CDCF-4958-B8AB-66F3BF063E13}" type="slidenum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FDE934FF-F4E1-47C5-9CA5-30A81DDE2BE4}" type="datetimeFigureOut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8/9/2023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3561BA9-CDCF-4958-B8AB-66F3BF063E13}" type="slidenum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0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1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FDE934FF-F4E1-47C5-9CA5-30A81DDE2BE4}" type="datetimeFigureOut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8/9/2023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3561BA9-CDCF-4958-B8AB-66F3BF063E13}" type="slidenum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3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3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4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B39B23-F94B-43DC-8714-C746C858FEB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104884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4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2A091E-56D9-42C2-9E04-54956F3A5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9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FDE934FF-F4E1-47C5-9CA5-30A81DDE2BE4}" type="datetimeFigureOut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8/9/2023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0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3561BA9-CDCF-4958-B8AB-66F3BF063E13}" type="slidenum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FDE934FF-F4E1-47C5-9CA5-30A81DDE2BE4}" type="datetimeFigureOut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8/9/2023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2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3561BA9-CDCF-4958-B8AB-66F3BF063E13}" type="slidenum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6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00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FDE934FF-F4E1-47C5-9CA5-30A81DDE2BE4}" type="datetimeFigureOut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8/9/2023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3561BA9-CDCF-4958-B8AB-66F3BF063E13}" type="slidenum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7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FDE934FF-F4E1-47C5-9CA5-30A81DDE2BE4}" type="datetimeFigureOut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8/9/2023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7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3561BA9-CDCF-4958-B8AB-66F3BF063E13}" type="slidenum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nly">
  <p:cSld name="Content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fld id="{FDE934FF-F4E1-47C5-9CA5-30A81DDE2BE4}" type="datetimeFigureOut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8/9/2023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8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B3561BA9-CDCF-4958-B8AB-66F3BF063E13}" type="slidenum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Obj">
  <p:cSld name="Title, Text, and Content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9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rtl="0"/>
            <a:endParaRPr dirty="0"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dirty="0"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9A0DB2DC-4C9A-4742-B13C-FB6460FD3503}" type="slidenum">
              <a:rPr dirty="0"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dirty="0"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TwoObj">
  <p:cSld name="Title, Text, and 2 Content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86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7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8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763"/>
            <a:ext cx="4038600" cy="2187575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pPr algn="l" rtl="0"/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9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pPr algn="ctr" rtl="0"/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9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D65C1A91-7ECB-45C2-9566-B6C70283D84A}" type="slidenum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AndTx">
  <p:cSld name="Title, 2 Content and Text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29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800"/>
            <a:ext cx="3886200" cy="2098675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0" name="Content Placeholder 3"/>
          <p:cNvSpPr>
            <a:spLocks noGrp="1"/>
          </p:cNvSpPr>
          <p:nvPr>
            <p:ph sz="quarter" idx="2"/>
          </p:nvPr>
        </p:nvSpPr>
        <p:spPr>
          <a:xfrm>
            <a:off x="628650" y="4076875"/>
            <a:ext cx="3886200" cy="210026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1" name="Text Placeholder 4"/>
          <p:cNvSpPr>
            <a:spLocks noGrp="1"/>
          </p:cNvSpPr>
          <p:nvPr>
            <p:ph type="body" sz="half" idx="3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fourObj">
  <p:cSld name="Title and 4 Content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 sz="quarter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72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800"/>
            <a:ext cx="3886200" cy="2098675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3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800"/>
            <a:ext cx="3886200" cy="2098675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4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875"/>
            <a:ext cx="3886200" cy="210026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4076875"/>
            <a:ext cx="3886200" cy="210026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bl">
  <p:cSld name="Title and Table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04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B39B23-F94B-43DC-8714-C746C858FEB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104880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2A091E-56D9-42C2-9E04-54956F3A5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B39B23-F94B-43DC-8714-C746C858FEB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10485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2A091E-56D9-42C2-9E04-54956F3A5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4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B39B23-F94B-43DC-8714-C746C858FEB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10488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2A091E-56D9-42C2-9E04-54956F3A5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81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7B39B23-F94B-43DC-8714-C746C858FEB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10488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2A091E-56D9-42C2-9E04-54956F3A5D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/Relationships>
</file>

<file path=ppt/slideMasters/_rels/slideMaster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39B23-F94B-43DC-8714-C746C858FEB5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A091E-56D9-42C2-9E04-54956F3A5DFC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Rectangle 8"/>
          <p:cNvSpPr/>
          <p:nvPr/>
        </p:nvSpPr>
        <p:spPr>
          <a:xfrm>
            <a:off x="0" y="0"/>
            <a:ext cx="9144000" cy="6858000"/>
          </a:xfrm>
          <a:prstGeom prst="rect"/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 useBgFill="1">
        <p:nvSpPr>
          <p:cNvPr id="1048617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rtl="0"/>
            <a:endParaRPr kern="1200" lang="en-US">
              <a:solidFill>
                <a:prstClr val="white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618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/>
        </p:spPr>
        <p:txBody>
          <a:bodyPr anchor="b" anchorCtr="0" bIns="91440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19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/>
        </p:spPr>
        <p:txBody>
          <a:bodyPr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620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/>
        </p:spPr>
        <p:txBody>
          <a:bodyPr anchor="ctr" anchorCtr="0"/>
          <a:lstStyle>
            <a:lvl1pPr algn="r"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pPr rtl="0"/>
            <a:fld id="{81B3C102-F756-4A4D-892A-0272CED33594}" type="datetimeFigureOut">
              <a:rPr kern="1200" lang="en-US" smtClean="0">
                <a:solidFill>
                  <a:srgbClr val="696464"/>
                </a:solidFill>
                <a:latin typeface="Perpetua"/>
                <a:ea typeface="+mn-ea"/>
                <a:cs typeface="+mn-cs"/>
              </a:rPr>
              <a:pPr rtl="0"/>
              <a:t>8/9/2023</a:t>
            </a:fld>
            <a:endParaRPr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6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/>
        </p:spPr>
        <p:txBody>
          <a:bodyPr anchor="ctr" anchorCtr="0"/>
          <a:lstStyle>
            <a:lvl1pPr eaLnBrk="1" hangingPunct="1" latinLnBrk="0">
              <a:defRPr sz="1400" kumimoji="0">
                <a:solidFill>
                  <a:schemeClr val="tx2"/>
                </a:solidFill>
              </a:defRPr>
            </a:lvl1pPr>
          </a:lstStyle>
          <a:p>
            <a:pPr algn="l" rtl="0"/>
            <a:endParaRPr kern="1200" lang="en-US">
              <a:solidFill>
                <a:srgbClr val="696464"/>
              </a:solidFill>
              <a:latin typeface="Perpetua"/>
              <a:ea typeface="+mn-ea"/>
              <a:cs typeface="+mn-cs"/>
            </a:endParaRPr>
          </a:p>
        </p:txBody>
      </p:sp>
      <p:sp>
        <p:nvSpPr>
          <p:cNvPr id="104862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/>
          <a:solidFill>
            <a:schemeClr val="accent1"/>
          </a:solidFill>
        </p:spPr>
        <p:txBody>
          <a:bodyPr anchor="ctr" anchorCtr="1" bIns="0" lIns="0" rIns="0" tIns="0" wrap="none">
            <a:noAutofit/>
          </a:bodyPr>
          <a:lstStyle>
            <a:lvl1pPr algn="ctr" eaLnBrk="1" hangingPunct="1" latinLnBrk="0">
              <a:defRPr sz="1400" kumimoji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fld id="{8D9EB649-5A1E-4837-A510-0C69E81A86BC}" type="slidenum">
              <a:rPr kern="1200" lang="en-US" smtClean="0">
                <a:latin typeface="Franklin Gothic Book"/>
              </a:rPr>
              <a:pPr rtl="0"/>
              <a:t>‹#›</a:t>
            </a:fld>
            <a:endParaRPr kern="1200" lang="en-US">
              <a:latin typeface="Franklin Gothic Book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eaLnBrk="1" hangingPunct="1" latinLnBrk="0" rtl="0">
        <a:spcBef>
          <a:spcPct val="0"/>
        </a:spcBef>
        <a:buNone/>
        <a:defRPr sz="4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ts val="580"/>
        </a:spcBef>
        <a:buClr>
          <a:schemeClr val="accent1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28600" latinLnBrk="0" marL="548640" rtl="0">
        <a:spcBef>
          <a:spcPts val="370"/>
        </a:spcBef>
        <a:buClr>
          <a:schemeClr val="accent2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822960" rtl="0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097280" rtl="0">
        <a:spcBef>
          <a:spcPts val="370"/>
        </a:spcBef>
        <a:buClr>
          <a:schemeClr val="accent3"/>
        </a:buClr>
        <a:buSzPct val="80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28600" latinLnBrk="0" marL="1371600" rtl="0">
        <a:spcBef>
          <a:spcPts val="370"/>
        </a:spcBef>
        <a:buClr>
          <a:schemeClr val="accent3"/>
        </a:buClr>
        <a:buFontTx/>
        <a:buChar char="o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28600" latinLnBrk="0" marL="1645920" rtl="0">
        <a:spcBef>
          <a:spcPts val="370"/>
        </a:spcBef>
        <a:buClr>
          <a:schemeClr val="accent3"/>
        </a:buClr>
        <a:buChar char="•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228600" latinLnBrk="0" marL="1920240" rtl="0">
        <a:spcBef>
          <a:spcPts val="370"/>
        </a:spcBef>
        <a:buClr>
          <a:schemeClr val="accent2"/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228600" latinLnBrk="0" marL="2194560" rtl="0">
        <a:spcBef>
          <a:spcPts val="370"/>
        </a:spcBef>
        <a:buClr>
          <a:schemeClr val="accent1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228600" latinLnBrk="0" marL="2468880" rtl="0">
        <a:spcBef>
          <a:spcPts val="370"/>
        </a:spcBef>
        <a:buClr>
          <a:schemeClr val="accent2">
            <a:tint val="60000"/>
          </a:schemeClr>
        </a:buClr>
        <a:buChar char="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39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0E263ED-9DF4-46C2-B9E0-1D056B905821}" type="datetimeFigureOut">
              <a:rPr kern="1200" lang="en-IN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09-08-2023</a:t>
            </a:fld>
            <a:endParaRPr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39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39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14AE830-6155-48EB-BD13-B47F700FFB7E}" type="slidenum">
              <a:rPr kern="1200" lang="en-IN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kern="1200" lang="en-IN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6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defRPr sz="1400"/>
            </a:lvl1pPr>
          </a:lstStyle>
          <a:p>
            <a:pPr algn="l" fontAlgn="base" rtl="0">
              <a:spcBef>
                <a:spcPct val="0"/>
              </a:spcBef>
              <a:spcAft>
                <a:spcPct val="0"/>
              </a:spcAft>
            </a:pPr>
            <a:endParaRPr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65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ctr">
              <a:defRPr sz="1400"/>
            </a:lvl1pPr>
          </a:lstStyle>
          <a:p>
            <a:pPr fontAlgn="base" rtl="0">
              <a:spcBef>
                <a:spcPct val="0"/>
              </a:spcBef>
              <a:spcAft>
                <a:spcPct val="0"/>
              </a:spcAft>
            </a:pPr>
            <a:endParaRPr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865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>
              <a:defRPr sz="1400"/>
            </a:lvl1pPr>
          </a:lstStyle>
          <a:p>
            <a:pPr fontAlgn="base" rtl="0">
              <a:spcBef>
                <a:spcPct val="0"/>
              </a:spcBef>
              <a:spcAft>
                <a:spcPct val="0"/>
              </a:spcAft>
            </a:pPr>
            <a:fld id="{CEFFF396-A023-473E-82B2-CC86605F01E6}" type="slidenum">
              <a:rPr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fontAlgn="base" rtl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dt="0" ftr="0" hdr="0" sldNum="1"/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99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25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DE934FF-F4E1-47C5-9CA5-30A81DDE2BE4}" type="datetimeFigureOut">
              <a:rPr kern="120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8/9/2023</a:t>
            </a:fld>
            <a:endParaRPr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25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25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3561BA9-CDCF-4958-B8AB-66F3BF063E13}" type="slidenum">
              <a:rPr kern="120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40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0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0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0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vmlDrawing" Target="../drawings/vmlDrawing3.v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4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/>
        </p:spPr>
        <p:txBody>
          <a:bodyPr fromWordArt="1" wrap="none">
            <a:prstTxWarp prst="textDeflate">
              <a:avLst>
                <a:gd fmla="val 26227" name="adj"/>
              </a:avLst>
            </a:prstTxWarp>
            <a:normAutofit/>
          </a:bodyPr>
          <a:lstStyle>
            <a:lvl1pPr algn="ctr" defTabSz="914400" eaLnBrk="1" fontAlgn="base" hangingPunct="1" indent="0" latinLnBrk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aseline="0" sz="4200" kern="1200" u="none">
                <a:solidFill>
                  <a:schemeClr val="tx2"/>
                </a:solidFill>
                <a:effectLst>
                  <a:outerShdw blurRad="38100" dir="2700000" dist="38100">
                    <a:srgbClr val="C0C0C0"/>
                  </a:outerShdw>
                </a:effectLst>
                <a:latin typeface="Helvetica" charset="0"/>
              </a:defRPr>
            </a:lvl1pPr>
          </a:lstStyle>
          <a:p>
            <a:pPr algn="ctr" lvl="0"/>
            <a:r>
              <a:rPr dirty="0" sz="3600"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C00">
                    <a:alpha val="100000"/>
                  </a:srgbClr>
                </a:solidFill>
                <a:latin typeface="Impact" panose="020B0806030902050204" charset="0"/>
                <a:ea typeface="Impact" panose="020B0806030902050204" charset="0"/>
              </a:rPr>
              <a:t>Acid-Base Chemistry</a:t>
            </a:r>
          </a:p>
        </p:txBody>
      </p:sp>
      <p:sp>
        <p:nvSpPr>
          <p:cNvPr id="1048587" name="TextBox 4"/>
          <p:cNvSpPr txBox="1"/>
          <p:nvPr/>
        </p:nvSpPr>
        <p:spPr>
          <a:xfrm>
            <a:off x="3657600" y="4876800"/>
            <a:ext cx="5486400" cy="1691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IN"/>
              <a:t>Dr Srinivas H </a:t>
            </a:r>
          </a:p>
          <a:p>
            <a:r>
              <a:rPr dirty="0" lang="en-IN"/>
              <a:t>MD, DNB, </a:t>
            </a:r>
            <a:r>
              <a:rPr dirty="0" lang="en-IN" smtClean="0"/>
              <a:t>PhD(AIIMS, New Delhi), </a:t>
            </a:r>
            <a:r>
              <a:rPr dirty="0" lang="en-IN" smtClean="0"/>
              <a:t>MNAMS</a:t>
            </a:r>
          </a:p>
          <a:p>
            <a:r>
              <a:rPr dirty="0" lang="en-IN" smtClean="0"/>
              <a:t>Diploma in Community Mental Health ( NIMHANS)</a:t>
            </a:r>
            <a:endParaRPr dirty="0" lang="en-IN"/>
          </a:p>
          <a:p>
            <a:r>
              <a:rPr dirty="0" lang="en-IN"/>
              <a:t>Assistant professor </a:t>
            </a:r>
          </a:p>
          <a:p>
            <a:r>
              <a:rPr dirty="0" lang="en-IN"/>
              <a:t>Department of Biochemistry </a:t>
            </a:r>
          </a:p>
          <a:p>
            <a:r>
              <a:rPr dirty="0" lang="en-IN"/>
              <a:t>MAMC, New Delhi </a:t>
            </a:r>
          </a:p>
        </p:txBody>
      </p:sp>
      <p:sp>
        <p:nvSpPr>
          <p:cNvPr id="1048588" name="TextBox 5"/>
          <p:cNvSpPr txBox="1"/>
          <p:nvPr/>
        </p:nvSpPr>
        <p:spPr>
          <a:xfrm>
            <a:off x="914400" y="1898291"/>
            <a:ext cx="6934199" cy="12852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 smtClean="0"/>
              <a:t>Normal Blood pH  7.35 to 7.45 </a:t>
            </a:r>
            <a:endParaRPr b="1" dirty="0" sz="400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6" name="Content Placeholder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8134350" cy="3795776"/>
          </a:xfrm>
          <a:prstGeom prst="rect"/>
          <a:noFill/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4400" lang="en-IN"/>
              <a:t>Clinically acid base disturbance are divided into </a:t>
            </a:r>
          </a:p>
          <a:p>
            <a:pPr indent="-342900" marL="342900">
              <a:buAutoNum type="arabicParenR"/>
            </a:pPr>
            <a:r>
              <a:rPr dirty="0" sz="4400" lang="en-IN"/>
              <a:t>Uncompensated </a:t>
            </a:r>
          </a:p>
          <a:p>
            <a:pPr indent="-342900" marL="342900">
              <a:buAutoNum type="arabicParenR"/>
            </a:pPr>
            <a:r>
              <a:rPr dirty="0" sz="4400" lang="en-IN"/>
              <a:t>Partially compensated </a:t>
            </a:r>
          </a:p>
          <a:p>
            <a:pPr indent="-342900" marL="342900">
              <a:buAutoNum type="arabicParenR"/>
            </a:pPr>
            <a:r>
              <a:rPr dirty="0" sz="4400" lang="en-IN"/>
              <a:t>Fully compensated 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32DDEC30-B966-4E05-A926-08484E486A62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097159" name="Picture 2" descr="A02801-04-01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600200" y="0"/>
            <a:ext cx="5105400" cy="6858000"/>
          </a:xfrm>
          <a:prstGeom prst="rect"/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865DF3EA-4BC3-4228-B71C-91913A07512A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097160" name="Picture 2" descr="A02801-04-01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057400" y="0"/>
            <a:ext cx="4953000" cy="6858000"/>
          </a:xfrm>
          <a:prstGeom prst="rect"/>
          <a:noFill/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8CD918D3-F748-41D6-9696-1EF4A7AD1D90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097161" name="Picture 2" descr="A02801-04-01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286000" y="3"/>
            <a:ext cx="5295900" cy="6867525"/>
          </a:xfrm>
          <a:prstGeom prst="rect"/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fontAlgn="base" rtl="0">
              <a:spcBef>
                <a:spcPct val="0"/>
              </a:spcBef>
              <a:spcAft>
                <a:spcPct val="0"/>
              </a:spcAft>
            </a:pPr>
            <a:fld id="{ED62DFC0-E364-4BD0-B19B-8A929249B4AD}" type="slidenum">
              <a:rPr sz="1400" kern="1200" lang="en-US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fontAlgn="base" rtl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sz="1400" kern="1200" lang="en-US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097162" name="Picture 2" descr="A02801-04-01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71600" y="0"/>
            <a:ext cx="5257800" cy="6858000"/>
          </a:xfrm>
          <a:prstGeom prst="rect"/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CF8DA70-7AF5-4230-B557-73AF8483EC0C}" type="slidenum">
              <a:rPr lang="en-US"/>
              <a:t>2</a:t>
            </a:fld>
            <a:endParaRPr lang="en-US"/>
          </a:p>
        </p:txBody>
      </p:sp>
      <p:pic>
        <p:nvPicPr>
          <p:cNvPr id="2097152" name="Picture 4" descr="acid-base pH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241855" y="1927654"/>
            <a:ext cx="6858000" cy="4930346"/>
          </a:xfrm>
          <a:prstGeom prst="rect"/>
          <a:noFill/>
        </p:spPr>
      </p:pic>
      <p:pic>
        <p:nvPicPr>
          <p:cNvPr id="2097153" name="Picture 2" descr="pH chart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45073" y="167"/>
            <a:ext cx="8147908" cy="4843849"/>
          </a:xfrm>
          <a:prstGeom prst="rect"/>
          <a:noFill/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12341" y="2228340"/>
            <a:ext cx="4920493" cy="3532288"/>
          </a:xfrm>
        </p:spPr>
        <p:txBody>
          <a:bodyPr>
            <a:normAutofit fontScale="89286" lnSpcReduction="20000"/>
          </a:bodyPr>
          <a:p>
            <a:pPr eaLnBrk="1" hangingPunct="1">
              <a:buFontTx/>
              <a:buNone/>
            </a:pPr>
            <a:r>
              <a:rPr dirty="0" sz="2800" lang="en-US" smtClean="0">
                <a:latin typeface="Arial Rounded MT Bold" pitchFamily="34" charset="0"/>
              </a:rPr>
              <a:t>	pH			          7.35 - 7.45</a:t>
            </a:r>
          </a:p>
          <a:p>
            <a:pPr eaLnBrk="1" hangingPunct="1">
              <a:buFontTx/>
              <a:buNone/>
            </a:pPr>
            <a:r>
              <a:rPr dirty="0" sz="2800" lang="en-US" smtClean="0">
                <a:latin typeface="Arial Rounded MT Bold" pitchFamily="34" charset="0"/>
              </a:rPr>
              <a:t>	PaCO</a:t>
            </a:r>
            <a:r>
              <a:rPr baseline="-25000" dirty="0" sz="2800" lang="en-US" smtClean="0">
                <a:latin typeface="Arial Rounded MT Bold" pitchFamily="34" charset="0"/>
              </a:rPr>
              <a:t>2</a:t>
            </a:r>
            <a:r>
              <a:rPr dirty="0" sz="2800" lang="en-US" smtClean="0">
                <a:latin typeface="Arial Rounded MT Bold" pitchFamily="34" charset="0"/>
              </a:rPr>
              <a:t>			35 - 45 mm Hg</a:t>
            </a:r>
          </a:p>
          <a:p>
            <a:pPr eaLnBrk="1" hangingPunct="1">
              <a:buFontTx/>
              <a:buNone/>
            </a:pPr>
            <a:r>
              <a:rPr dirty="0" sz="2800" lang="en-US" smtClean="0">
                <a:latin typeface="Arial Rounded MT Bold" pitchFamily="34" charset="0"/>
              </a:rPr>
              <a:t>	PaO</a:t>
            </a:r>
            <a:r>
              <a:rPr baseline="-25000" dirty="0" sz="2800" lang="en-US" smtClean="0">
                <a:latin typeface="Arial Rounded MT Bold" pitchFamily="34" charset="0"/>
              </a:rPr>
              <a:t>2</a:t>
            </a:r>
            <a:r>
              <a:rPr dirty="0" sz="2800" lang="en-US" smtClean="0">
                <a:latin typeface="Arial Rounded MT Bold" pitchFamily="34" charset="0"/>
              </a:rPr>
              <a:t>			80 - 100 mm Hg </a:t>
            </a:r>
          </a:p>
          <a:p>
            <a:pPr eaLnBrk="1" hangingPunct="1">
              <a:buFontTx/>
              <a:buNone/>
            </a:pPr>
            <a:r>
              <a:rPr dirty="0" sz="2800" lang="en-US" smtClean="0">
                <a:latin typeface="Arial Rounded MT Bold" pitchFamily="34" charset="0"/>
              </a:rPr>
              <a:t>	SaO</a:t>
            </a:r>
            <a:r>
              <a:rPr baseline="-25000" dirty="0" sz="2800" lang="en-US" smtClean="0">
                <a:latin typeface="Arial Rounded MT Bold" pitchFamily="34" charset="0"/>
              </a:rPr>
              <a:t>2</a:t>
            </a:r>
            <a:r>
              <a:rPr dirty="0" sz="2800" lang="en-US" smtClean="0">
                <a:latin typeface="Arial Rounded MT Bold" pitchFamily="34" charset="0"/>
              </a:rPr>
              <a:t>			93 - 98%</a:t>
            </a:r>
          </a:p>
          <a:p>
            <a:pPr eaLnBrk="1" hangingPunct="1">
              <a:buFontTx/>
              <a:buNone/>
            </a:pPr>
            <a:r>
              <a:rPr dirty="0" sz="2800" lang="en-US" smtClean="0">
                <a:latin typeface="Arial Rounded MT Bold" pitchFamily="34" charset="0"/>
              </a:rPr>
              <a:t>	HCO</a:t>
            </a:r>
            <a:r>
              <a:rPr baseline="-25000" dirty="0" sz="2800" lang="en-US" smtClean="0">
                <a:latin typeface="Arial Rounded MT Bold" pitchFamily="34" charset="0"/>
              </a:rPr>
              <a:t>3</a:t>
            </a:r>
            <a:r>
              <a:rPr baseline="14000" dirty="0" sz="2800" lang="en-US" smtClean="0">
                <a:latin typeface="Arial Rounded MT Bold" pitchFamily="34" charset="0"/>
                <a:cs typeface="Arial" pitchFamily="34" charset="0"/>
              </a:rPr>
              <a:t>¯</a:t>
            </a:r>
            <a:r>
              <a:rPr dirty="0" sz="2800" lang="en-US" smtClean="0">
                <a:latin typeface="Arial Rounded MT Bold" pitchFamily="34" charset="0"/>
                <a:cs typeface="Arial" pitchFamily="34" charset="0"/>
              </a:rPr>
              <a:t>			22 - 26 </a:t>
            </a:r>
            <a:r>
              <a:rPr dirty="0" sz="2800" lang="en-US" err="1" smtClean="0">
                <a:latin typeface="Arial Rounded MT Bold" pitchFamily="34" charset="0"/>
                <a:cs typeface="Arial" pitchFamily="34" charset="0"/>
              </a:rPr>
              <a:t>mEq</a:t>
            </a:r>
            <a:r>
              <a:rPr dirty="0" sz="2800" lang="en-US" smtClean="0">
                <a:latin typeface="Arial Rounded MT Bold" pitchFamily="34" charset="0"/>
                <a:cs typeface="Arial" pitchFamily="34" charset="0"/>
              </a:rPr>
              <a:t>/L			</a:t>
            </a:r>
          </a:p>
          <a:p>
            <a:pPr eaLnBrk="1" hangingPunct="1">
              <a:buFontTx/>
              <a:buNone/>
            </a:pPr>
            <a:endParaRPr dirty="0" sz="2800" lang="en-US" smtClean="0">
              <a:latin typeface="Arial Rounded MT Bold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dirty="0" sz="2800" lang="en-US" smtClean="0">
                <a:latin typeface="Arial Rounded MT Bold" pitchFamily="34" charset="0"/>
                <a:cs typeface="Arial" pitchFamily="34" charset="0"/>
              </a:rPr>
              <a:t>				</a:t>
            </a:r>
          </a:p>
          <a:p>
            <a:pPr eaLnBrk="1" hangingPunct="1">
              <a:buFontTx/>
              <a:buNone/>
            </a:pPr>
            <a:endParaRPr dirty="0" sz="2800" lang="en-US" smtClean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048594" name="Rectangle 4"/>
          <p:cNvSpPr>
            <a:spLocks noChangeArrowheads="1"/>
          </p:cNvSpPr>
          <p:nvPr/>
        </p:nvSpPr>
        <p:spPr bwMode="auto">
          <a:xfrm>
            <a:off x="29" y="368969"/>
            <a:ext cx="3916279" cy="762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p>
            <a:pPr algn="ctr" rtl="0">
              <a:spcBef>
                <a:spcPct val="0"/>
              </a:spcBef>
            </a:pPr>
            <a:r>
              <a:rPr dirty="0" sz="3600" kern="1200" lang="en-US">
                <a:solidFill>
                  <a:srgbClr val="D34817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Perpetua"/>
                <a:ea typeface="+mn-ea"/>
                <a:cs typeface="+mn-cs"/>
              </a:rPr>
              <a:t>Normal Arterial Blood Gas Values</a:t>
            </a:r>
          </a:p>
        </p:txBody>
      </p:sp>
      <p:pic>
        <p:nvPicPr>
          <p:cNvPr id="2097154" name="Content Placeholder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86400" y="4"/>
            <a:ext cx="3657600" cy="6857999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23555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25471"/>
          </a:xfrm>
        </p:spPr>
        <p:txBody>
          <a:bodyPr anchor="b">
            <a:normAutofit fontScale="93182"/>
          </a:bodyPr>
          <a:p>
            <a:r>
              <a:rPr dirty="0"/>
              <a:t>Assessment of A-B balance</a:t>
            </a:r>
          </a:p>
        </p:txBody>
      </p:sp>
      <p:graphicFrame>
        <p:nvGraphicFramePr>
          <p:cNvPr id="4194304" name="Table 23637"/>
          <p:cNvGraphicFramePr>
            <a:graphicFrameLocks/>
          </p:cNvGraphicFramePr>
          <p:nvPr/>
        </p:nvGraphicFramePr>
        <p:xfrm>
          <a:off x="838200" y="1219200"/>
          <a:ext cx="7391400" cy="5282784"/>
        </p:xfrm>
        <a:graphic>
          <a:graphicData uri="http://schemas.openxmlformats.org/drawingml/2006/table">
            <a:tbl>
              <a:tblPr/>
              <a:tblGrid>
                <a:gridCol w="1478959"/>
                <a:gridCol w="1478280"/>
                <a:gridCol w="1476922"/>
                <a:gridCol w="1478959"/>
                <a:gridCol w="1478280"/>
              </a:tblGrid>
              <a:tr h="728064"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endParaRPr dirty="0" sz="1600" lang="en-US"/>
                    </a:p>
                  </a:txBody>
                  <a:tcPr marL="68580" marR="685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olidFill>
                            <a:schemeClr val="accent2"/>
                          </a:solidFill>
                        </a:rPr>
                        <a:t>Arterial blood</a:t>
                      </a:r>
                      <a:endParaRPr dirty="0" sz="1600" lang="en-US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olidFill>
                            <a:schemeClr val="hlink"/>
                          </a:solidFill>
                        </a:rPr>
                        <a:t>Mixed venous blood</a:t>
                      </a:r>
                      <a:endParaRPr sz="1600" lang="en-US">
                        <a:solidFill>
                          <a:schemeClr val="hlink"/>
                        </a:solidFill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46613"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endParaRPr sz="1600" lang="en-US"/>
                    </a:p>
                  </a:txBody>
                  <a:tcPr marL="68580" marR="685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/>
                        <a:t>range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/>
                        <a:t>range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728064"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olidFill>
                            <a:schemeClr val="accent2"/>
                          </a:solidFill>
                        </a:rPr>
                        <a:t>pH</a:t>
                      </a:r>
                      <a:endParaRPr sz="1600" lang="en-US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/>
                        <a:t>7.40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/>
                        <a:t>7.35-7.45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olidFill>
                            <a:schemeClr val="hlink"/>
                          </a:solidFill>
                        </a:rPr>
                        <a:t>pH</a:t>
                      </a:r>
                      <a:endParaRPr sz="1600" lang="en-US">
                        <a:solidFill>
                          <a:schemeClr val="hlink"/>
                        </a:solidFill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/>
                        <a:t>7.33-7.43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728064"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 err="1">
                          <a:solidFill>
                            <a:schemeClr val="accent2"/>
                          </a:solidFill>
                        </a:rPr>
                        <a:t>pCO</a:t>
                      </a:r>
                      <a:endParaRPr sz="1600" lang="en-US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/>
                        <a:t>40 mmHg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/>
                        <a:t>35 – 45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olidFill>
                            <a:schemeClr val="hlink"/>
                          </a:solidFill>
                        </a:rPr>
                        <a:t>pCO</a:t>
                      </a:r>
                      <a:r>
                        <a:rPr baseline="-25000" sz="1600">
                          <a:solidFill>
                            <a:schemeClr val="hlink"/>
                          </a:solidFill>
                        </a:rPr>
                        <a:t>2</a:t>
                      </a:r>
                      <a:endParaRPr baseline="-25000" sz="1600" lang="en-US">
                        <a:solidFill>
                          <a:schemeClr val="hlink"/>
                        </a:solidFill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/>
                        <a:t>41 – 51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728064"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olidFill>
                            <a:schemeClr val="accent2"/>
                          </a:solidFill>
                        </a:rPr>
                        <a:t>pO</a:t>
                      </a:r>
                      <a:r>
                        <a:rPr baseline="-25000" sz="1600">
                          <a:solidFill>
                            <a:schemeClr val="accent2"/>
                          </a:solidFill>
                        </a:rPr>
                        <a:t>2</a:t>
                      </a:r>
                      <a:endParaRPr baseline="-25000" sz="1600" lang="en-US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/>
                        <a:t>95 mmHg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/>
                        <a:t>80 – 95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olidFill>
                            <a:schemeClr val="hlink"/>
                          </a:solidFill>
                        </a:rPr>
                        <a:t>pO</a:t>
                      </a:r>
                      <a:r>
                        <a:rPr baseline="-25000" sz="1600">
                          <a:solidFill>
                            <a:schemeClr val="hlink"/>
                          </a:solidFill>
                        </a:rPr>
                        <a:t>2</a:t>
                      </a:r>
                      <a:endParaRPr baseline="-25000" sz="1600" lang="en-US">
                        <a:solidFill>
                          <a:schemeClr val="hlink"/>
                        </a:solidFill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/>
                        <a:t>35 – 49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728064"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olidFill>
                            <a:schemeClr val="accent2"/>
                          </a:solidFill>
                        </a:rPr>
                        <a:t>Saturation</a:t>
                      </a:r>
                      <a:endParaRPr sz="1600" lang="en-US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ym typeface="Symbol" panose="05050102010706020507" pitchFamily="18" charset="2"/>
                        </a:rPr>
                        <a:t>95 %</a:t>
                      </a:r>
                      <a:endParaRPr sz="1600" lang="en-US">
                        <a:sym typeface="Symbol" panose="05050102010706020507" pitchFamily="18" charset="2"/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/>
                        <a:t>80 – 95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olidFill>
                            <a:schemeClr val="hlink"/>
                          </a:solidFill>
                        </a:rPr>
                        <a:t>Saturation</a:t>
                      </a:r>
                      <a:endParaRPr sz="1600" lang="en-US">
                        <a:solidFill>
                          <a:schemeClr val="hlink"/>
                        </a:solidFill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/>
                        <a:t>70 – 75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446613"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olidFill>
                            <a:schemeClr val="accent2"/>
                          </a:solidFill>
                        </a:rPr>
                        <a:t>BE</a:t>
                      </a:r>
                      <a:endParaRPr sz="1600" lang="en-US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ym typeface="Symbol" panose="05050102010706020507" pitchFamily="18" charset="2"/>
                        </a:rPr>
                        <a:t>2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olidFill>
                            <a:schemeClr val="hlink"/>
                          </a:solidFill>
                        </a:rPr>
                        <a:t>BE</a:t>
                      </a:r>
                      <a:endParaRPr sz="1600" lang="en-US">
                        <a:solidFill>
                          <a:schemeClr val="hlink"/>
                        </a:solidFill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728064"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olidFill>
                            <a:schemeClr val="accent2"/>
                          </a:solidFill>
                        </a:rPr>
                        <a:t>HCO</a:t>
                      </a:r>
                      <a:r>
                        <a:rPr baseline="-25000" sz="160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baseline="30000" sz="1600">
                          <a:solidFill>
                            <a:schemeClr val="accent2"/>
                          </a:solidFill>
                        </a:rPr>
                        <a:t>-</a:t>
                      </a:r>
                      <a:endParaRPr baseline="30000" sz="1600" lang="en-US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 err="1"/>
                        <a:t>24 mEq/l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/>
                        <a:t>22 - 26</a:t>
                      </a:r>
                      <a:endParaRPr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solidFill>
                            <a:schemeClr val="hlink"/>
                          </a:solidFill>
                        </a:rPr>
                        <a:t>HCO</a:t>
                      </a:r>
                      <a:r>
                        <a:rPr baseline="-25000" sz="1600">
                          <a:solidFill>
                            <a:schemeClr val="hlink"/>
                          </a:solidFill>
                        </a:rPr>
                        <a:t>3</a:t>
                      </a:r>
                      <a:r>
                        <a:rPr baseline="30000" sz="1600">
                          <a:solidFill>
                            <a:schemeClr val="hlink"/>
                          </a:solidFill>
                        </a:rPr>
                        <a:t>-</a:t>
                      </a:r>
                      <a:endParaRPr baseline="30000" sz="1600" lang="en-US">
                        <a:solidFill>
                          <a:schemeClr val="hlink"/>
                        </a:solidFill>
                      </a:endParaRPr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914400" eaLnBrk="1" fontAlgn="base" hangingPunct="1" indent="-469900" latinLnBrk="0" lvl="0" marL="46990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o"/>
                        <a:defRPr baseline="0" sz="240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1pPr>
                      <a:lvl2pPr algn="l" defTabSz="914400" eaLnBrk="1" fontAlgn="base" hangingPunct="1" indent="-436245" latinLnBrk="0" lvl="1" marL="90805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n"/>
                        <a:defRPr baseline="0" b="0" sz="20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2pPr>
                      <a:lvl3pPr algn="l" defTabSz="914400" eaLnBrk="1" fontAlgn="base" hangingPunct="1" indent="-394970" latinLnBrk="0" lvl="2" marL="1304925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¡"/>
                        <a:defRPr baseline="0" b="0" sz="18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3pPr>
                      <a:lvl4pPr algn="l" defTabSz="914400" eaLnBrk="1" fontAlgn="base" hangingPunct="1" indent="-387350" latinLnBrk="0" lvl="3" marL="169418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50000"/>
                        <a:buFont typeface="Wingdings" panose="05000000000000000000" pitchFamily="2" charset="2"/>
                        <a:buChar char="E"/>
                        <a:defRPr baseline="0" b="0" sz="16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4pPr>
                      <a:lvl5pPr algn="l" defTabSz="914400" eaLnBrk="1" fontAlgn="base" hangingPunct="1" indent="-398780" latinLnBrk="0" lvl="4" marL="2094230" rtl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baseline="0" b="0" sz="1400" i="0" kern="1200" u="none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indent="0" lvl="0" marL="0">
                        <a:lnSpc>
                          <a:spcPct val="150000"/>
                        </a:lnSpc>
                        <a:buNone/>
                      </a:pPr>
                      <a:r>
                        <a:rPr dirty="0" sz="1600"/>
                        <a:t>24 - 28</a:t>
                      </a:r>
                      <a:endParaRPr dirty="0" sz="1600" lang="en-US"/>
                    </a:p>
                  </a:txBody>
                  <a:tcPr marL="68580" marR="6858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5734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76704"/>
          </a:xfrm>
        </p:spPr>
        <p:txBody>
          <a:bodyPr anchor="b">
            <a:normAutofit fontScale="96429"/>
          </a:bodyPr>
          <a:p>
            <a:r>
              <a:rPr dirty="0" sz="2800"/>
              <a:t>pH is constantly “impaired” by metabolism</a:t>
            </a: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60425" y="841375"/>
            <a:ext cx="4348162" cy="6016625"/>
          </a:xfrm>
          <a:prstGeom prst="rect"/>
        </p:spPr>
      </p:pic>
      <p:sp>
        <p:nvSpPr>
          <p:cNvPr id="1048610" name="Horizontal Scroll 57356"/>
          <p:cNvSpPr/>
          <p:nvPr/>
        </p:nvSpPr>
        <p:spPr>
          <a:xfrm>
            <a:off x="5867400" y="5202238"/>
            <a:ext cx="2514600" cy="1655762"/>
          </a:xfrm>
          <a:prstGeom prst="horizontalScroll">
            <a:avLst>
              <a:gd name="adj" fmla="val 12500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algn="l" defTabSz="914400" eaLnBrk="1" fontAlgn="base" hangingPunct="1" indent="-469900" latinLnBrk="0" lvl="0" marL="469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o"/>
              <a:defRPr baseline="0" sz="2800" kern="1200" u="none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</a:defRPr>
            </a:lvl1pPr>
            <a:lvl2pPr algn="l" defTabSz="914400" eaLnBrk="1" fontAlgn="base" hangingPunct="1" indent="-436245" latinLnBrk="0" lvl="1" marL="9080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baseline="0" b="0" sz="2400" i="0" kern="1200" u="none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</a:defRPr>
            </a:lvl2pPr>
            <a:lvl3pPr algn="l" defTabSz="914400" eaLnBrk="1" fontAlgn="base" hangingPunct="1" indent="-394970" latinLnBrk="0" lvl="2" marL="1304925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¡"/>
              <a:defRPr baseline="0" b="0" sz="2000" i="0" kern="1200" u="none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</a:defRPr>
            </a:lvl3pPr>
            <a:lvl4pPr algn="l" defTabSz="914400" eaLnBrk="1" fontAlgn="base" hangingPunct="1" indent="-387350" latinLnBrk="0" lvl="3" marL="169418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E"/>
              <a:defRPr baseline="0" b="0" sz="1800" i="0" kern="1200" u="none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</a:defRPr>
            </a:lvl4pPr>
            <a:lvl5pPr algn="l" defTabSz="914400" eaLnBrk="1" fontAlgn="base" hangingPunct="1" indent="-398780" latinLnBrk="0" lvl="4" marL="2094230" rtl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baseline="0" b="0" sz="1600" i="0" kern="1200" u="none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</a:defRPr>
            </a:lvl5pPr>
          </a:lstStyle>
          <a:p>
            <a:pPr lvl="0">
              <a:lnSpc>
                <a:spcPct val="110000"/>
              </a:lnSpc>
              <a:spcBef>
                <a:spcPct val="0"/>
              </a:spcBef>
              <a:buClrTx/>
              <a:buSzPct val="100000"/>
              <a:buNone/>
            </a:pPr>
            <a:r>
              <a:rPr b="1" sz="1400"/>
              <a:t>Total CO</a:t>
            </a:r>
            <a:r>
              <a:rPr baseline="-25000" b="1" sz="1400"/>
              <a:t>2</a:t>
            </a:r>
            <a:r>
              <a:rPr sz="1400"/>
              <a:t>: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buClrTx/>
              <a:buSzPct val="100000"/>
              <a:buNone/>
            </a:pPr>
            <a:r>
              <a:rPr sz="1400"/>
              <a:t>= [HCO</a:t>
            </a:r>
            <a:r>
              <a:rPr baseline="-25000" sz="1400"/>
              <a:t>3</a:t>
            </a:r>
            <a:r>
              <a:rPr sz="1400"/>
              <a:t>] + [H</a:t>
            </a:r>
            <a:r>
              <a:rPr baseline="-25000" sz="1400"/>
              <a:t>2</a:t>
            </a:r>
            <a:r>
              <a:rPr sz="1400"/>
              <a:t>CO</a:t>
            </a:r>
            <a:r>
              <a:rPr baseline="-25000" sz="1400"/>
              <a:t>3</a:t>
            </a:r>
            <a:r>
              <a:rPr sz="1400"/>
              <a:t>]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buClrTx/>
              <a:buSzPct val="100000"/>
              <a:buNone/>
            </a:pPr>
            <a:r>
              <a:rPr sz="1400"/>
              <a:t>+ [carbamino CO</a:t>
            </a:r>
            <a:r>
              <a:rPr baseline="-25000" sz="1400"/>
              <a:t>2</a:t>
            </a:r>
            <a:r>
              <a:rPr sz="1400"/>
              <a:t>]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buClrTx/>
              <a:buSzPct val="100000"/>
              <a:buNone/>
            </a:pPr>
            <a:r>
              <a:rPr sz="1400"/>
              <a:t>+ [dissolved CO</a:t>
            </a:r>
            <a:r>
              <a:rPr baseline="-25000" sz="1400"/>
              <a:t>2</a:t>
            </a:r>
            <a:r>
              <a:rPr sz="1400"/>
              <a:t>]</a:t>
            </a:r>
          </a:p>
        </p:txBody>
      </p:sp>
      <p:sp>
        <p:nvSpPr>
          <p:cNvPr id="1048611" name="TextBox 1"/>
          <p:cNvSpPr txBox="1"/>
          <p:nvPr/>
        </p:nvSpPr>
        <p:spPr>
          <a:xfrm>
            <a:off x="5760245" y="841914"/>
            <a:ext cx="3274899" cy="4625340"/>
          </a:xfrm>
          <a:prstGeom prst="rect"/>
          <a:noFill/>
          <a:ln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2000" lang="en-IN"/>
              <a:t>&gt; Volatile acid : carbonic acid</a:t>
            </a:r>
            <a:r>
              <a:rPr dirty="0" sz="2000" lang="en-IN">
                <a:sym typeface="Wingdings" panose="05000000000000000000" pitchFamily="2" charset="2"/>
              </a:rPr>
              <a:t> respiration via CO2</a:t>
            </a:r>
          </a:p>
          <a:p>
            <a:r>
              <a:rPr dirty="0" sz="2000" lang="en-IN">
                <a:sym typeface="Wingdings" panose="05000000000000000000" pitchFamily="2" charset="2"/>
              </a:rPr>
              <a:t>&gt; Fixed acid: lactate, ketoacid, sulfuric acid, phosphoric acid buffered and later execrated via renal in the form of H+</a:t>
            </a:r>
          </a:p>
          <a:p>
            <a:endParaRPr dirty="0" sz="2000" lang="en-IN">
              <a:sym typeface="Wingdings" panose="05000000000000000000" pitchFamily="2" charset="2"/>
            </a:endParaRPr>
          </a:p>
          <a:p>
            <a:r>
              <a:rPr dirty="0" sz="2000" lang="en-IN">
                <a:sym typeface="Wingdings" panose="05000000000000000000" pitchFamily="2" charset="2"/>
              </a:rPr>
              <a:t>&gt; Lactate and keto are produced at constant amount </a:t>
            </a:r>
          </a:p>
          <a:p>
            <a:r>
              <a:rPr dirty="0" sz="2000" lang="en-IN">
                <a:sym typeface="Wingdings" panose="05000000000000000000" pitchFamily="2" charset="2"/>
              </a:rPr>
              <a:t>&gt; Sulfuric and phosphoric acid depended on the dietary protein </a:t>
            </a:r>
          </a:p>
          <a:p>
            <a:endParaRPr dirty="0" lang="en-IN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7471E27-602E-46A2-8388-10968EA9FC4C}" type="slidenum">
              <a:rPr lang="en-US"/>
              <a:t>6</a:t>
            </a:fld>
            <a:endParaRPr lang="en-US"/>
          </a:p>
        </p:txBody>
      </p:sp>
      <p:pic>
        <p:nvPicPr>
          <p:cNvPr id="2097156" name="Picture 2" descr="defenses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800600" cy="520700"/>
          </a:xfrm>
          <a:noFill/>
        </p:spPr>
        <p:txBody>
          <a:bodyPr/>
          <a:p>
            <a:pPr algn="l"/>
            <a:r>
              <a:rPr b="1" dirty="0" sz="2400" lang="en-US">
                <a:latin typeface="Arial" charset="0"/>
              </a:rPr>
              <a:t>Important </a:t>
            </a:r>
            <a:r>
              <a:rPr b="1" dirty="0" sz="2400" lang="en-US" smtClean="0">
                <a:latin typeface="Arial" charset="0"/>
              </a:rPr>
              <a:t>principles </a:t>
            </a:r>
            <a:endParaRPr dirty="0" sz="1800" lang="en-US">
              <a:latin typeface="Arial" charset="0"/>
            </a:endParaRPr>
          </a:p>
        </p:txBody>
      </p:sp>
      <p:sp>
        <p:nvSpPr>
          <p:cNvPr id="1048628" name="Text Box 3"/>
          <p:cNvSpPr txBox="1">
            <a:spLocks noChangeArrowheads="1"/>
          </p:cNvSpPr>
          <p:nvPr/>
        </p:nvSpPr>
        <p:spPr bwMode="auto">
          <a:xfrm>
            <a:off x="304800" y="914401"/>
            <a:ext cx="8610600" cy="2092881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p>
            <a:pPr algn="l" indent="-447675" marL="447675" rtl="0">
              <a:spcBef>
                <a:spcPct val="50000"/>
              </a:spcBef>
            </a:pPr>
            <a:r>
              <a:rPr dirty="0" sz="2000" kern="1200" lang="en-US">
                <a:solidFill>
                  <a:srgbClr val="696464"/>
                </a:solidFill>
                <a:latin typeface="Helvetica" charset="0"/>
                <a:ea typeface="+mn-ea"/>
                <a:cs typeface="+mn-cs"/>
              </a:rPr>
              <a:t>H</a:t>
            </a:r>
            <a:r>
              <a:rPr baseline="30000" dirty="0" sz="2000" kern="1200" lang="en-US">
                <a:solidFill>
                  <a:srgbClr val="696464"/>
                </a:solidFill>
                <a:latin typeface="Helvetica" charset="0"/>
                <a:ea typeface="+mn-ea"/>
                <a:cs typeface="+mn-cs"/>
              </a:rPr>
              <a:t>+</a:t>
            </a:r>
            <a:r>
              <a:rPr dirty="0" sz="2000" kern="1200" lang="en-US">
                <a:solidFill>
                  <a:srgbClr val="696464"/>
                </a:solidFill>
                <a:latin typeface="Helvetica" charset="0"/>
                <a:ea typeface="+mn-ea"/>
                <a:cs typeface="+mn-cs"/>
              </a:rPr>
              <a:t> secreted = </a:t>
            </a:r>
            <a:r>
              <a:rPr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HCO</a:t>
            </a:r>
            <a:r>
              <a:rPr baseline="-25000"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3</a:t>
            </a:r>
            <a:r>
              <a:rPr baseline="30000"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-</a:t>
            </a:r>
            <a:r>
              <a:rPr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</a:t>
            </a:r>
            <a:r>
              <a:rPr dirty="0" sz="2000" kern="1200" lang="en-US">
                <a:solidFill>
                  <a:srgbClr val="696464"/>
                </a:solidFill>
                <a:latin typeface="Helvetica" charset="0"/>
                <a:ea typeface="+mn-ea"/>
                <a:cs typeface="+mn-cs"/>
              </a:rPr>
              <a:t>reabsorbed</a:t>
            </a:r>
          </a:p>
          <a:p>
            <a:pPr algn="l" indent="-447675" marL="447675" rtl="0">
              <a:spcBef>
                <a:spcPct val="50000"/>
              </a:spcBef>
            </a:pPr>
            <a:r>
              <a:rPr dirty="0" sz="2000" kern="1200" lang="en-US">
                <a:solidFill>
                  <a:srgbClr val="696464"/>
                </a:solidFill>
                <a:latin typeface="Helvetica" charset="0"/>
                <a:ea typeface="+mn-ea"/>
                <a:cs typeface="+mn-cs"/>
              </a:rPr>
              <a:t>H</a:t>
            </a:r>
            <a:r>
              <a:rPr baseline="30000" dirty="0" sz="2000" kern="1200" lang="en-US">
                <a:solidFill>
                  <a:srgbClr val="696464"/>
                </a:solidFill>
                <a:latin typeface="Helvetica" charset="0"/>
                <a:ea typeface="+mn-ea"/>
                <a:cs typeface="+mn-cs"/>
              </a:rPr>
              <a:t>+</a:t>
            </a:r>
            <a:r>
              <a:rPr dirty="0" sz="2000" kern="1200" lang="en-US">
                <a:solidFill>
                  <a:srgbClr val="696464"/>
                </a:solidFill>
                <a:latin typeface="Helvetica" charset="0"/>
                <a:ea typeface="+mn-ea"/>
                <a:cs typeface="+mn-cs"/>
              </a:rPr>
              <a:t> excreted = </a:t>
            </a:r>
            <a:r>
              <a:rPr dirty="0" sz="2000" kern="1200" lang="en-US" err="1">
                <a:solidFill>
                  <a:srgbClr val="696464"/>
                </a:solidFill>
                <a:latin typeface="Helvetica" charset="0"/>
                <a:ea typeface="+mn-ea"/>
                <a:cs typeface="+mn-cs"/>
              </a:rPr>
              <a:t>titratable</a:t>
            </a:r>
            <a:r>
              <a:rPr dirty="0" sz="2000" kern="1200" lang="en-US">
                <a:solidFill>
                  <a:srgbClr val="696464"/>
                </a:solidFill>
                <a:latin typeface="Helvetica" charset="0"/>
                <a:ea typeface="+mn-ea"/>
                <a:cs typeface="+mn-cs"/>
              </a:rPr>
              <a:t> acidity + urinary </a:t>
            </a:r>
            <a:r>
              <a:rPr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NH</a:t>
            </a:r>
            <a:r>
              <a:rPr baseline="-25000"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4</a:t>
            </a:r>
            <a:r>
              <a:rPr baseline="30000"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+</a:t>
            </a:r>
            <a:endParaRPr dirty="0" sz="2000" kern="1200" lang="en-US">
              <a:solidFill>
                <a:srgbClr val="696464"/>
              </a:solidFill>
              <a:latin typeface="Helvetica" charset="0"/>
              <a:ea typeface="+mn-ea"/>
              <a:cs typeface="+mn-cs"/>
            </a:endParaRPr>
          </a:p>
          <a:p>
            <a:pPr algn="l" indent="-447675" marL="447675" rtl="0">
              <a:spcBef>
                <a:spcPct val="50000"/>
              </a:spcBef>
            </a:pPr>
            <a:r>
              <a:rPr dirty="0" sz="2000" kern="1200" lang="en-US">
                <a:solidFill>
                  <a:srgbClr val="696464"/>
                </a:solidFill>
                <a:latin typeface="Helvetica" charset="0"/>
                <a:ea typeface="+mn-ea"/>
                <a:cs typeface="+mn-cs"/>
              </a:rPr>
              <a:t>Most of the H</a:t>
            </a:r>
            <a:r>
              <a:rPr baseline="30000" dirty="0" sz="2000" kern="1200" lang="en-US">
                <a:solidFill>
                  <a:srgbClr val="696464"/>
                </a:solidFill>
                <a:latin typeface="Helvetica" charset="0"/>
                <a:ea typeface="+mn-ea"/>
                <a:cs typeface="+mn-cs"/>
              </a:rPr>
              <a:t>+</a:t>
            </a:r>
            <a:r>
              <a:rPr dirty="0" sz="2000" kern="1200" lang="en-US">
                <a:solidFill>
                  <a:srgbClr val="696464"/>
                </a:solidFill>
                <a:latin typeface="Helvetica" charset="0"/>
                <a:ea typeface="+mn-ea"/>
                <a:cs typeface="+mn-cs"/>
              </a:rPr>
              <a:t> secreted is used to “reclaim” filtered </a:t>
            </a:r>
            <a:r>
              <a:rPr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HCO</a:t>
            </a:r>
            <a:r>
              <a:rPr baseline="-25000"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3</a:t>
            </a:r>
            <a:r>
              <a:rPr baseline="30000"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-</a:t>
            </a:r>
            <a:r>
              <a:rPr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</a:t>
            </a:r>
            <a:endParaRPr dirty="0" sz="2000" kern="1200" lang="en-US">
              <a:solidFill>
                <a:srgbClr val="696464"/>
              </a:solidFill>
              <a:latin typeface="Helvetica" charset="0"/>
              <a:ea typeface="+mn-ea"/>
              <a:cs typeface="+mn-cs"/>
            </a:endParaRPr>
          </a:p>
          <a:p>
            <a:pPr algn="l" indent="-447675" marL="447675" rtl="0">
              <a:spcBef>
                <a:spcPct val="50000"/>
              </a:spcBef>
            </a:pPr>
            <a:r>
              <a:rPr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Filtered HCO</a:t>
            </a:r>
            <a:r>
              <a:rPr baseline="-25000"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3</a:t>
            </a:r>
            <a:r>
              <a:rPr baseline="30000"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-</a:t>
            </a:r>
            <a:r>
              <a:rPr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is not reabsorbed as such; it is destroyed in tubule and </a:t>
            </a:r>
            <a:r>
              <a:rPr dirty="0" sz="2000" kern="1200" lang="en-US" err="1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resynthesized</a:t>
            </a:r>
            <a:r>
              <a:rPr dirty="0" sz="2000" kern="1200" lang="en-US">
                <a:solidFill>
                  <a:prstClr val="black"/>
                </a:solidFill>
                <a:latin typeface="Helvetica" charset="0"/>
                <a:ea typeface="+mn-ea"/>
                <a:cs typeface="+mn-cs"/>
              </a:rPr>
              <a:t> in tubular cell</a:t>
            </a:r>
            <a:endParaRPr dirty="0" sz="2000" kern="1200" lang="en-US">
              <a:solidFill>
                <a:srgbClr val="69646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1048629" name="Rectangle 5"/>
          <p:cNvSpPr/>
          <p:nvPr/>
        </p:nvSpPr>
        <p:spPr>
          <a:xfrm>
            <a:off x="457200" y="3657600"/>
            <a:ext cx="8382000" cy="1861821"/>
          </a:xfrm>
          <a:prstGeom prst="rect"/>
        </p:spPr>
        <p:txBody>
          <a:bodyPr wrap="square">
            <a:spAutoFit/>
          </a:bodyPr>
          <a:p>
            <a:pPr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Plasma [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HCO</a:t>
            </a:r>
            <a:r>
              <a:rPr baseline="-25000"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3</a:t>
            </a:r>
            <a:r>
              <a:rPr baseline="30000"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] depends on the rate of renal </a:t>
            </a:r>
            <a:r>
              <a:rPr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H</a:t>
            </a:r>
            <a:r>
              <a:rPr baseline="30000"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+</a:t>
            </a:r>
            <a:r>
              <a:rPr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secretion</a:t>
            </a:r>
          </a:p>
          <a:p>
            <a:pPr algn="l" rtl="0">
              <a:spcBef>
                <a:spcPct val="50000"/>
              </a:spcBef>
            </a:pP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   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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H</a:t>
            </a:r>
            <a:r>
              <a:rPr baseline="30000"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+</a:t>
            </a:r>
            <a:r>
              <a:rPr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secretion 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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plasma [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HCO</a:t>
            </a:r>
            <a:r>
              <a:rPr baseline="-25000"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3</a:t>
            </a:r>
            <a:r>
              <a:rPr baseline="30000"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] (metabolic alkalosis)</a:t>
            </a:r>
            <a:endParaRPr dirty="0" kern="1200" lang="en-US">
              <a:solidFill>
                <a:srgbClr val="696464"/>
              </a:solidFill>
              <a:latin typeface="Arial" charset="0"/>
              <a:ea typeface="+mn-ea"/>
              <a:cs typeface="+mn-cs"/>
            </a:endParaRPr>
          </a:p>
          <a:p>
            <a:pPr algn="l" rtl="0">
              <a:spcBef>
                <a:spcPct val="50000"/>
              </a:spcBef>
            </a:pP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    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H</a:t>
            </a:r>
            <a:r>
              <a:rPr baseline="30000"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+</a:t>
            </a:r>
            <a:r>
              <a:rPr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secretion 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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plasma [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HCO</a:t>
            </a:r>
            <a:r>
              <a:rPr baseline="-25000"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3</a:t>
            </a:r>
            <a:r>
              <a:rPr baseline="30000"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] (metabolic acidosis)</a:t>
            </a:r>
          </a:p>
          <a:p>
            <a:pPr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Healthy kidney maintains the constancy of </a:t>
            </a:r>
            <a:r>
              <a:rPr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plasma [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HCO</a:t>
            </a:r>
            <a:r>
              <a:rPr baseline="-25000"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3</a:t>
            </a:r>
            <a:r>
              <a:rPr baseline="30000"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] by maintaining constancy of </a:t>
            </a:r>
            <a:r>
              <a:rPr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H</a:t>
            </a:r>
            <a:r>
              <a:rPr baseline="30000"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+</a:t>
            </a:r>
            <a:r>
              <a:rPr dirty="0" kern="1200" lang="en-US">
                <a:solidFill>
                  <a:srgbClr val="696464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dirty="0" kern="1200" lang="en-US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secretion (irrespective of moderate acid or alkaline assaults)                                      </a:t>
            </a: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pH flux chart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/>
          <a:noFill/>
        </p:spPr>
      </p:pic>
      <p:sp>
        <p:nvSpPr>
          <p:cNvPr id="1048640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p>
            <a:pPr algn="l" rtl="0"/>
            <a:fld id="{C29F8F55-2C6A-4F49-9E78-459A7EB46C63}" type="slidenum">
              <a:rPr sz="1200" kern="1200"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rtl="0"/>
              <a:t>8</a:t>
            </a:fld>
            <a:endParaRPr sz="1200" kern="1200"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3000" id="7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 descr="img00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/>
          <a:noFill/>
        </p:spPr>
      </p:pic>
      <p:sp>
        <p:nvSpPr>
          <p:cNvPr id="104864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rtl="0"/>
            <a:fld id="{C29F8F55-2C6A-4F49-9E78-459A7EB46C63}" type="slidenum">
              <a:rPr sz="1200" kern="1200"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9</a:t>
            </a:fld>
            <a:endParaRPr sz="1200" kern="1200"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3000" id="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3_Equity">
  <a:themeElements>
    <a:clrScheme name="Equity">
      <a:dk1>
        <a:sysClr lastClr="000000" val="windowText"/>
      </a:dk1>
      <a:lt1>
        <a:sysClr lastClr="FFFFFF" val="window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</a:theme>
</file>

<file path=ppt/theme/theme3.xml><?xml version="1.0" encoding="utf-8"?>
<a:theme xmlns:a="http://schemas.openxmlformats.org/drawingml/2006/main" name="1_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Acid-Base Chemistry</dc:title>
  <dc:creator>acer</dc:creator>
  <cp:lastModifiedBy>acer</cp:lastModifiedBy>
  <dcterms:created xsi:type="dcterms:W3CDTF">2023-08-09T07:22:24Z</dcterms:created>
  <dcterms:modified xsi:type="dcterms:W3CDTF">2023-08-10T05:39:45Z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5f61648f928e479cacd3d0b3c6dd7e2b</vt:lpwstr>
  </property>
</Properties>
</file>