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3523" y="2135123"/>
            <a:ext cx="7897495" cy="3724910"/>
          </a:xfrm>
          <a:custGeom>
            <a:avLst/>
            <a:gdLst/>
            <a:ahLst/>
            <a:cxnLst/>
            <a:rect l="l" t="t" r="r" b="b"/>
            <a:pathLst>
              <a:path w="7897495" h="3724910">
                <a:moveTo>
                  <a:pt x="0" y="3724655"/>
                </a:moveTo>
                <a:lnTo>
                  <a:pt x="7897368" y="3724655"/>
                </a:lnTo>
                <a:lnTo>
                  <a:pt x="7897368" y="0"/>
                </a:lnTo>
                <a:lnTo>
                  <a:pt x="0" y="0"/>
                </a:lnTo>
                <a:lnTo>
                  <a:pt x="0" y="37246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7239" y="2785871"/>
            <a:ext cx="7882255" cy="0"/>
          </a:xfrm>
          <a:custGeom>
            <a:avLst/>
            <a:gdLst/>
            <a:ahLst/>
            <a:cxnLst/>
            <a:rect l="l" t="t" r="r" b="b"/>
            <a:pathLst>
              <a:path w="7882255" h="0">
                <a:moveTo>
                  <a:pt x="0" y="0"/>
                </a:moveTo>
                <a:lnTo>
                  <a:pt x="788212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9253"/>
            <a:ext cx="8877757" cy="1480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104" y="2015680"/>
            <a:ext cx="7876540" cy="380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927" y="1981657"/>
            <a:ext cx="445325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0">
                <a:solidFill>
                  <a:srgbClr val="FF0000"/>
                </a:solidFill>
              </a:rPr>
              <a:t>INNATE</a:t>
            </a:r>
            <a:r>
              <a:rPr dirty="0" sz="4400" spc="-204">
                <a:solidFill>
                  <a:srgbClr val="FF0000"/>
                </a:solidFill>
              </a:rPr>
              <a:t> </a:t>
            </a:r>
            <a:r>
              <a:rPr dirty="0" sz="4400" spc="-10">
                <a:solidFill>
                  <a:srgbClr val="FF0000"/>
                </a:solidFill>
              </a:rPr>
              <a:t>IMMUNITY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513" y="3624604"/>
            <a:ext cx="7435588" cy="18742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20318" y="3340277"/>
            <a:ext cx="7501890" cy="21723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RAKESH</a:t>
            </a:r>
            <a:r>
              <a:rPr dirty="0" sz="3200" spc="-13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spc="-10" b="1">
                <a:solidFill>
                  <a:srgbClr val="0033CC"/>
                </a:solidFill>
                <a:latin typeface="Carlito"/>
                <a:cs typeface="Carlito"/>
              </a:rPr>
              <a:t>SHARDA</a:t>
            </a:r>
            <a:endParaRPr sz="3200">
              <a:latin typeface="Carlito"/>
              <a:cs typeface="Carlito"/>
            </a:endParaRPr>
          </a:p>
          <a:p>
            <a:pPr algn="ctr" marL="12065" marR="5080">
              <a:lnSpc>
                <a:spcPct val="110000"/>
              </a:lnSpc>
              <a:spcBef>
                <a:spcPts val="5"/>
              </a:spcBef>
            </a:pP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Department</a:t>
            </a:r>
            <a:r>
              <a:rPr dirty="0" sz="3200" spc="-8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of</a:t>
            </a:r>
            <a:r>
              <a:rPr dirty="0" sz="3200" spc="-12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spc="-25" b="1">
                <a:solidFill>
                  <a:srgbClr val="0033CC"/>
                </a:solidFill>
                <a:latin typeface="Carlito"/>
                <a:cs typeface="Carlito"/>
              </a:rPr>
              <a:t>Veterinary</a:t>
            </a:r>
            <a:r>
              <a:rPr dirty="0" sz="3200" spc="-8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spc="-10" b="1">
                <a:solidFill>
                  <a:srgbClr val="0033CC"/>
                </a:solidFill>
                <a:latin typeface="Carlito"/>
                <a:cs typeface="Carlito"/>
              </a:rPr>
              <a:t>Microbiology </a:t>
            </a: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NDVSU</a:t>
            </a:r>
            <a:r>
              <a:rPr dirty="0" sz="3200" spc="-9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College</a:t>
            </a:r>
            <a:r>
              <a:rPr dirty="0" sz="3200" spc="-9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of</a:t>
            </a:r>
            <a:r>
              <a:rPr dirty="0" sz="3200" spc="-7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spc="-25" b="1">
                <a:solidFill>
                  <a:srgbClr val="0033CC"/>
                </a:solidFill>
                <a:latin typeface="Carlito"/>
                <a:cs typeface="Carlito"/>
              </a:rPr>
              <a:t>Veterinary</a:t>
            </a:r>
            <a:r>
              <a:rPr dirty="0" sz="3200" spc="-7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Science</a:t>
            </a:r>
            <a:r>
              <a:rPr dirty="0" sz="3200" spc="-9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0033CC"/>
                </a:solidFill>
                <a:latin typeface="Carlito"/>
                <a:cs typeface="Carlito"/>
              </a:rPr>
              <a:t>&amp;</a:t>
            </a:r>
            <a:r>
              <a:rPr dirty="0" sz="3200" spc="-9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3200" spc="-10" b="1">
                <a:solidFill>
                  <a:srgbClr val="0033CC"/>
                </a:solidFill>
                <a:latin typeface="Carlito"/>
                <a:cs typeface="Carlito"/>
              </a:rPr>
              <a:t>A.H., </a:t>
            </a:r>
            <a:r>
              <a:rPr dirty="0" sz="3200" spc="-20" b="1">
                <a:solidFill>
                  <a:srgbClr val="0033CC"/>
                </a:solidFill>
                <a:latin typeface="Carlito"/>
                <a:cs typeface="Carlito"/>
              </a:rPr>
              <a:t>Mhow</a:t>
            </a:r>
            <a:endParaRPr sz="32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905256" cy="9052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304800"/>
            <a:ext cx="103936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711" y="366725"/>
            <a:ext cx="486537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33CC"/>
                </a:solidFill>
              </a:rPr>
              <a:t>THE</a:t>
            </a:r>
            <a:r>
              <a:rPr dirty="0" spc="-7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ACUTE</a:t>
            </a:r>
            <a:r>
              <a:rPr dirty="0" spc="-7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PHASE</a:t>
            </a:r>
            <a:r>
              <a:rPr dirty="0" spc="-70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PROTEINS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9727" y="1251585"/>
            <a:ext cx="73088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‘Acute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" y="1390040"/>
            <a:ext cx="129641" cy="12964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93952" y="1251585"/>
            <a:ext cx="71437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phase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9727" y="1556766"/>
            <a:ext cx="154622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concentration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62885" y="1251585"/>
            <a:ext cx="111760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proteins’</a:t>
            </a:r>
            <a:endParaRPr sz="20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Arial"/>
                <a:cs typeface="Arial"/>
              </a:rPr>
              <a:t>increases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91027" y="1251585"/>
            <a:ext cx="382651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90"/>
              </a:spcBef>
              <a:tabLst>
                <a:tab pos="558165" algn="l"/>
                <a:tab pos="765175" algn="l"/>
                <a:tab pos="878205" algn="l"/>
                <a:tab pos="1622425" algn="l"/>
                <a:tab pos="2256790" algn="l"/>
                <a:tab pos="2448560" algn="l"/>
                <a:tab pos="2838450" algn="l"/>
                <a:tab pos="3589020" algn="l"/>
              </a:tabLst>
            </a:pPr>
            <a:r>
              <a:rPr dirty="0" sz="2000" spc="-25">
                <a:latin typeface="Arial"/>
                <a:cs typeface="Arial"/>
              </a:rPr>
              <a:t>are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		</a:t>
            </a:r>
            <a:r>
              <a:rPr dirty="0" sz="2000" spc="-20">
                <a:latin typeface="Arial"/>
                <a:cs typeface="Arial"/>
              </a:rPr>
              <a:t>large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group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plasma </a:t>
            </a:r>
            <a:r>
              <a:rPr dirty="0" sz="2000" spc="-25">
                <a:latin typeface="Arial"/>
                <a:cs typeface="Arial"/>
              </a:rPr>
              <a:t>(or</a:t>
            </a:r>
            <a:r>
              <a:rPr dirty="0" sz="2000">
                <a:latin typeface="Arial"/>
                <a:cs typeface="Arial"/>
              </a:rPr>
              <a:t>		</a:t>
            </a:r>
            <a:r>
              <a:rPr dirty="0" sz="2000" spc="-10">
                <a:latin typeface="Arial"/>
                <a:cs typeface="Arial"/>
              </a:rPr>
              <a:t>decreases)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(by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25%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17791" y="1251585"/>
            <a:ext cx="1837055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90"/>
              </a:spcBef>
              <a:tabLst>
                <a:tab pos="1091565" algn="l"/>
                <a:tab pos="1122045" algn="l"/>
              </a:tabLst>
            </a:pPr>
            <a:r>
              <a:rPr dirty="0" sz="2000" spc="-10">
                <a:latin typeface="Arial"/>
                <a:cs typeface="Arial"/>
              </a:rPr>
              <a:t>proteins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whose </a:t>
            </a:r>
            <a:r>
              <a:rPr dirty="0" sz="2000" spc="-10">
                <a:latin typeface="Arial"/>
                <a:cs typeface="Arial"/>
              </a:rPr>
              <a:t>more)</a:t>
            </a:r>
            <a:r>
              <a:rPr dirty="0" sz="2000">
                <a:latin typeface="Arial"/>
                <a:cs typeface="Arial"/>
              </a:rPr>
              <a:t>		</a:t>
            </a:r>
            <a:r>
              <a:rPr dirty="0" sz="2000" spc="-20">
                <a:latin typeface="Arial"/>
                <a:cs typeface="Arial"/>
              </a:rPr>
              <a:t>during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9727" y="1707692"/>
            <a:ext cx="854392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inflammation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(acute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chronic),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such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injury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disease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states. </a:t>
            </a:r>
            <a:r>
              <a:rPr dirty="0" sz="2000">
                <a:latin typeface="Arial"/>
                <a:cs typeface="Arial"/>
              </a:rPr>
              <a:t>Proinflammatory</a:t>
            </a:r>
            <a:r>
              <a:rPr dirty="0" sz="2000" spc="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cytokines</a:t>
            </a:r>
            <a:r>
              <a:rPr dirty="0" sz="2000" spc="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stimulate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hepatocytes</a:t>
            </a:r>
            <a:r>
              <a:rPr dirty="0" sz="2000" spc="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liver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synthesize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secrete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acute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phase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proteins.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" y="2456840"/>
            <a:ext cx="129641" cy="129641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09727" y="3081274"/>
            <a:ext cx="854456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92860" algn="l"/>
                <a:tab pos="1670685" algn="l"/>
                <a:tab pos="2454910" algn="l"/>
                <a:tab pos="3311525" algn="l"/>
                <a:tab pos="4378325" algn="l"/>
                <a:tab pos="4912360" algn="l"/>
                <a:tab pos="5649595" algn="l"/>
                <a:tab pos="6402705" algn="l"/>
                <a:tab pos="7955280" algn="l"/>
              </a:tabLst>
            </a:pPr>
            <a:r>
              <a:rPr dirty="0" sz="2000" spc="-10">
                <a:latin typeface="Arial"/>
                <a:cs typeface="Arial"/>
              </a:rPr>
              <a:t>Examples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acute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phase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proteins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are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CRP,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MBP,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haptoglobin,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SAA,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" y="3218840"/>
            <a:ext cx="129641" cy="12964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84327" y="3231644"/>
            <a:ext cx="8601075" cy="246570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5"/>
              </a:spcBef>
            </a:pPr>
            <a:r>
              <a:rPr dirty="0" sz="2000">
                <a:latin typeface="Arial"/>
                <a:cs typeface="Arial"/>
              </a:rPr>
              <a:t>fibrinogen,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α</a:t>
            </a:r>
            <a:r>
              <a:rPr dirty="0" baseline="-20576" sz="2025" spc="-15">
                <a:latin typeface="Arial"/>
                <a:cs typeface="Arial"/>
              </a:rPr>
              <a:t>1</a:t>
            </a:r>
            <a:r>
              <a:rPr dirty="0" sz="2000" spc="-10">
                <a:latin typeface="Arial"/>
                <a:cs typeface="Arial"/>
              </a:rPr>
              <a:t>-</a:t>
            </a:r>
            <a:r>
              <a:rPr dirty="0" sz="2000">
                <a:latin typeface="Arial"/>
                <a:cs typeface="Arial"/>
              </a:rPr>
              <a:t>antitrypsin,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complement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components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C3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C4.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5"/>
              </a:spcBef>
              <a:tabLst>
                <a:tab pos="1327150" algn="l"/>
                <a:tab pos="2239010" algn="l"/>
                <a:tab pos="3083560" algn="l"/>
                <a:tab pos="3824604" algn="l"/>
                <a:tab pos="4169410" algn="l"/>
                <a:tab pos="5520055" algn="l"/>
                <a:tab pos="7212330" algn="l"/>
                <a:tab pos="7541259" algn="l"/>
              </a:tabLst>
            </a:pPr>
            <a:r>
              <a:rPr dirty="0" sz="2000" spc="-10">
                <a:latin typeface="Arial"/>
                <a:cs typeface="Arial"/>
              </a:rPr>
              <a:t>C-reactive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protein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(CRP)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binds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membrane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phospholipids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microbial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membranes.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Arial"/>
                <a:cs typeface="Arial"/>
              </a:rPr>
              <a:t>Mannose</a:t>
            </a:r>
            <a:r>
              <a:rPr dirty="0" sz="2000" spc="2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binding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protein</a:t>
            </a:r>
            <a:r>
              <a:rPr dirty="0" sz="2000" spc="2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(MBP)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binds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mannose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sugars</a:t>
            </a:r>
            <a:r>
              <a:rPr dirty="0" sz="2000" spc="2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found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2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many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bacteria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fungi.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functions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opsonins,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soluble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pattern-</a:t>
            </a:r>
            <a:r>
              <a:rPr dirty="0" sz="2000">
                <a:latin typeface="Arial"/>
                <a:cs typeface="Arial"/>
              </a:rPr>
              <a:t>recognition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receptors,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activate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" y="3980840"/>
            <a:ext cx="129641" cy="12964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" y="4742840"/>
            <a:ext cx="129641" cy="12964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" y="5504827"/>
            <a:ext cx="129641" cy="12964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09727" y="5673344"/>
            <a:ext cx="854710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4510" algn="l"/>
                <a:tab pos="2073275" algn="l"/>
                <a:tab pos="3180080" algn="l"/>
                <a:tab pos="3567429" algn="l"/>
                <a:tab pos="4012565" algn="l"/>
                <a:tab pos="5110480" algn="l"/>
                <a:tab pos="5466715" algn="l"/>
                <a:tab pos="7156450" algn="l"/>
                <a:tab pos="7531100" algn="l"/>
              </a:tabLst>
            </a:pP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complement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pathway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be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involved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sequestration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essential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nutrients.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6303" y="943737"/>
            <a:ext cx="8211184" cy="5728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83845" marR="6985" indent="-2717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83845" algn="l"/>
              </a:tabLst>
            </a:pPr>
            <a:r>
              <a:rPr dirty="0" sz="2200" b="1">
                <a:latin typeface="Arial"/>
                <a:cs typeface="Arial"/>
              </a:rPr>
              <a:t>Antimicrobial</a:t>
            </a:r>
            <a:r>
              <a:rPr dirty="0" sz="2200" spc="375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peptides</a:t>
            </a:r>
            <a:r>
              <a:rPr dirty="0" sz="2200" spc="355" b="1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forms</a:t>
            </a:r>
            <a:r>
              <a:rPr dirty="0" sz="2200" spc="36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pores</a:t>
            </a:r>
            <a:r>
              <a:rPr dirty="0" sz="2200" spc="35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35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365">
                <a:latin typeface="Arial"/>
                <a:cs typeface="Arial"/>
              </a:rPr>
              <a:t>  </a:t>
            </a:r>
            <a:r>
              <a:rPr dirty="0" sz="2200" spc="-10">
                <a:latin typeface="Arial"/>
                <a:cs typeface="Arial"/>
              </a:rPr>
              <a:t>cytoplasmic </a:t>
            </a:r>
            <a:r>
              <a:rPr dirty="0" sz="2200">
                <a:latin typeface="Arial"/>
                <a:cs typeface="Arial"/>
              </a:rPr>
              <a:t>membrane</a:t>
            </a:r>
            <a:r>
              <a:rPr dirty="0" sz="2200" spc="2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3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2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variety</a:t>
            </a:r>
            <a:r>
              <a:rPr dirty="0" sz="2200" spc="2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2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bacteria</a:t>
            </a:r>
            <a:r>
              <a:rPr dirty="0" sz="2200" spc="2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causing</a:t>
            </a:r>
            <a:r>
              <a:rPr dirty="0" sz="2200" spc="3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leakage</a:t>
            </a:r>
            <a:r>
              <a:rPr dirty="0" sz="2200" spc="2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3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cellular </a:t>
            </a:r>
            <a:r>
              <a:rPr dirty="0" sz="2200">
                <a:latin typeface="Arial"/>
                <a:cs typeface="Arial"/>
              </a:rPr>
              <a:t>needs,</a:t>
            </a:r>
            <a:r>
              <a:rPr dirty="0" sz="2200" spc="30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e.g.</a:t>
            </a:r>
            <a:r>
              <a:rPr dirty="0" sz="2200" spc="2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lysozymes,</a:t>
            </a:r>
            <a:r>
              <a:rPr dirty="0" sz="2200" spc="30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lactoferrins,</a:t>
            </a:r>
            <a:r>
              <a:rPr dirty="0" sz="2200" spc="2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defensins,</a:t>
            </a:r>
            <a:r>
              <a:rPr dirty="0" sz="2200" spc="310">
                <a:latin typeface="Arial"/>
                <a:cs typeface="Arial"/>
              </a:rPr>
              <a:t>  </a:t>
            </a:r>
            <a:r>
              <a:rPr dirty="0" sz="2200" spc="-10">
                <a:latin typeface="Arial"/>
                <a:cs typeface="Arial"/>
              </a:rPr>
              <a:t>protegrins, </a:t>
            </a:r>
            <a:r>
              <a:rPr dirty="0" sz="2200">
                <a:latin typeface="Arial"/>
                <a:cs typeface="Arial"/>
              </a:rPr>
              <a:t>granulozymes,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etc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Font typeface="Arial"/>
              <a:buChar char="•"/>
              <a:tabLst>
                <a:tab pos="283845" algn="l"/>
              </a:tabLst>
            </a:pPr>
            <a:r>
              <a:rPr dirty="0" sz="2200" b="1">
                <a:latin typeface="Arial"/>
                <a:cs typeface="Arial"/>
              </a:rPr>
              <a:t>Lysozyme</a:t>
            </a:r>
            <a:r>
              <a:rPr dirty="0" sz="2200">
                <a:latin typeface="Arial"/>
                <a:cs typeface="Arial"/>
              </a:rPr>
              <a:t>,</a:t>
            </a:r>
            <a:r>
              <a:rPr dirty="0" sz="2200" spc="3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3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serum,</a:t>
            </a:r>
            <a:r>
              <a:rPr dirty="0" sz="2200" spc="3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mucus,</a:t>
            </a:r>
            <a:r>
              <a:rPr dirty="0" sz="2200" spc="3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plasma,</a:t>
            </a:r>
            <a:r>
              <a:rPr dirty="0" sz="2200" spc="3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tissue</a:t>
            </a:r>
            <a:r>
              <a:rPr dirty="0" sz="2200" spc="2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fluids</a:t>
            </a:r>
            <a:r>
              <a:rPr dirty="0" sz="2200" spc="3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3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tears,</a:t>
            </a:r>
            <a:endParaRPr sz="220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breaks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down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bacterial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cell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wall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(peptidoglycan)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2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Font typeface="Arial"/>
              <a:buChar char="•"/>
              <a:tabLst>
                <a:tab pos="283845" algn="l"/>
              </a:tabLst>
            </a:pPr>
            <a:r>
              <a:rPr dirty="0" sz="2200" spc="-10" b="1">
                <a:latin typeface="Arial"/>
                <a:cs typeface="Arial"/>
              </a:rPr>
              <a:t>Beta-</a:t>
            </a:r>
            <a:r>
              <a:rPr dirty="0" sz="2200" b="1">
                <a:latin typeface="Arial"/>
                <a:cs typeface="Arial"/>
              </a:rPr>
              <a:t>defensins</a:t>
            </a:r>
            <a:r>
              <a:rPr dirty="0" sz="2200" spc="200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20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short</a:t>
            </a:r>
            <a:r>
              <a:rPr dirty="0" sz="2200" spc="2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peptides</a:t>
            </a:r>
            <a:r>
              <a:rPr dirty="0" sz="2200" spc="1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found</a:t>
            </a:r>
            <a:r>
              <a:rPr dirty="0" sz="2200" spc="1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2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blood</a:t>
            </a:r>
            <a:r>
              <a:rPr dirty="0" sz="2200" spc="2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plasma</a:t>
            </a:r>
            <a:r>
              <a:rPr dirty="0" sz="2200" spc="204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mucous.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200">
              <a:latin typeface="Arial"/>
              <a:cs typeface="Arial"/>
            </a:endParaRPr>
          </a:p>
          <a:p>
            <a:pPr algn="just" marL="283845" marR="5080" indent="-271780">
              <a:lnSpc>
                <a:spcPct val="100000"/>
              </a:lnSpc>
              <a:buFont typeface="Arial"/>
              <a:buChar char="•"/>
              <a:tabLst>
                <a:tab pos="283845" algn="l"/>
              </a:tabLst>
            </a:pPr>
            <a:r>
              <a:rPr dirty="0" sz="2200" b="1">
                <a:latin typeface="Arial"/>
                <a:cs typeface="Arial"/>
              </a:rPr>
              <a:t>Transferrin</a:t>
            </a:r>
            <a:r>
              <a:rPr dirty="0" sz="2200" spc="5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&amp;</a:t>
            </a:r>
            <a:r>
              <a:rPr dirty="0" sz="2200" spc="5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lactoferrin</a:t>
            </a:r>
            <a:r>
              <a:rPr dirty="0" sz="2200" spc="10" b="1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competitively  binds</a:t>
            </a:r>
            <a:r>
              <a:rPr dirty="0" sz="2200" spc="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iron</a:t>
            </a:r>
            <a:r>
              <a:rPr dirty="0" sz="2200" spc="1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in  </a:t>
            </a:r>
            <a:r>
              <a:rPr dirty="0" sz="2200" spc="-10">
                <a:latin typeface="Arial"/>
                <a:cs typeface="Arial"/>
              </a:rPr>
              <a:t>blood, </a:t>
            </a:r>
            <a:r>
              <a:rPr dirty="0" sz="2200">
                <a:latin typeface="Arial"/>
                <a:cs typeface="Arial"/>
              </a:rPr>
              <a:t>tissues</a:t>
            </a:r>
            <a:r>
              <a:rPr dirty="0" sz="2200" spc="52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50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milk</a:t>
            </a:r>
            <a:r>
              <a:rPr dirty="0" sz="2200" spc="52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thereby</a:t>
            </a:r>
            <a:r>
              <a:rPr dirty="0" sz="2200" spc="50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preventing</a:t>
            </a:r>
            <a:r>
              <a:rPr dirty="0" sz="2200" spc="53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its</a:t>
            </a:r>
            <a:r>
              <a:rPr dirty="0" sz="2200" spc="49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availability</a:t>
            </a:r>
            <a:r>
              <a:rPr dirty="0" sz="2200" spc="515">
                <a:latin typeface="Arial"/>
                <a:cs typeface="Arial"/>
              </a:rPr>
              <a:t>  </a:t>
            </a:r>
            <a:r>
              <a:rPr dirty="0" sz="2200" spc="-25">
                <a:latin typeface="Arial"/>
                <a:cs typeface="Arial"/>
              </a:rPr>
              <a:t>to </a:t>
            </a:r>
            <a:r>
              <a:rPr dirty="0" sz="2200" spc="-10">
                <a:latin typeface="Arial"/>
                <a:cs typeface="Arial"/>
              </a:rPr>
              <a:t>microorganisms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5472" y="242443"/>
            <a:ext cx="516953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>
                <a:solidFill>
                  <a:srgbClr val="0033CC"/>
                </a:solidFill>
              </a:rPr>
              <a:t>Antimicrobial</a:t>
            </a:r>
            <a:r>
              <a:rPr dirty="0" spc="-12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Peptides</a:t>
            </a:r>
            <a:r>
              <a:rPr dirty="0" spc="-120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(AMPs)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4238" y="283286"/>
            <a:ext cx="280098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solidFill>
                  <a:srgbClr val="0033CC"/>
                </a:solidFill>
              </a:rPr>
              <a:t>Interferons</a:t>
            </a:r>
            <a:r>
              <a:rPr dirty="0" spc="-7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(IFN)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798" y="1022985"/>
            <a:ext cx="8970010" cy="5817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91135" marR="8255" indent="-179070">
              <a:lnSpc>
                <a:spcPct val="100000"/>
              </a:lnSpc>
              <a:spcBef>
                <a:spcPts val="90"/>
              </a:spcBef>
              <a:buChar char="•"/>
              <a:tabLst>
                <a:tab pos="192405" algn="l"/>
              </a:tabLst>
            </a:pPr>
            <a:r>
              <a:rPr dirty="0" sz="2000">
                <a:latin typeface="Arial"/>
                <a:cs typeface="Arial"/>
              </a:rPr>
              <a:t>Interferons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(IFNs)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comprise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family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secreted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α-</a:t>
            </a:r>
            <a:r>
              <a:rPr dirty="0" sz="2000">
                <a:latin typeface="Arial"/>
                <a:cs typeface="Arial"/>
              </a:rPr>
              <a:t>helical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cytokines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induced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response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specific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extracellular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biomolecules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viruses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other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pathogens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through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stimulation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Toll-</a:t>
            </a:r>
            <a:r>
              <a:rPr dirty="0" sz="2000">
                <a:latin typeface="Arial"/>
                <a:cs typeface="Arial"/>
              </a:rPr>
              <a:t>like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receptors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(TLRs).</a:t>
            </a:r>
            <a:endParaRPr sz="2000">
              <a:latin typeface="Arial"/>
              <a:cs typeface="Arial"/>
            </a:endParaRPr>
          </a:p>
          <a:p>
            <a:pPr algn="just" marL="190500" marR="5080" indent="-178435">
              <a:lnSpc>
                <a:spcPct val="100000"/>
              </a:lnSpc>
              <a:spcBef>
                <a:spcPts val="1205"/>
              </a:spcBef>
              <a:buChar char="•"/>
              <a:tabLst>
                <a:tab pos="192405" algn="l"/>
              </a:tabLst>
            </a:pPr>
            <a:r>
              <a:rPr dirty="0" sz="2000">
                <a:latin typeface="Arial"/>
                <a:cs typeface="Arial"/>
              </a:rPr>
              <a:t>Act</a:t>
            </a:r>
            <a:r>
              <a:rPr dirty="0" sz="2000" spc="5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5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paracrine</a:t>
            </a:r>
            <a:r>
              <a:rPr dirty="0" sz="2000" spc="5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6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autocrine</a:t>
            </a:r>
            <a:r>
              <a:rPr dirty="0" sz="2000" spc="5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modes</a:t>
            </a:r>
            <a:r>
              <a:rPr dirty="0" sz="2000" spc="5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regulating</a:t>
            </a:r>
            <a:r>
              <a:rPr dirty="0" sz="2000" spc="6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innate</a:t>
            </a:r>
            <a:r>
              <a:rPr dirty="0" sz="2000" spc="5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55">
                <a:latin typeface="Arial"/>
                <a:cs typeface="Arial"/>
              </a:rPr>
              <a:t>  </a:t>
            </a:r>
            <a:r>
              <a:rPr dirty="0" sz="2000" spc="-10">
                <a:latin typeface="Arial"/>
                <a:cs typeface="Arial"/>
              </a:rPr>
              <a:t>acquired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immunity,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resistance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infections,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normal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tumor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survival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death.</a:t>
            </a:r>
            <a:endParaRPr sz="20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1205"/>
              </a:spcBef>
              <a:buChar char="•"/>
              <a:tabLst>
                <a:tab pos="191770" algn="l"/>
              </a:tabLst>
            </a:pPr>
            <a:r>
              <a:rPr dirty="0" sz="2000">
                <a:latin typeface="Arial"/>
                <a:cs typeface="Arial"/>
              </a:rPr>
              <a:t>There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five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types</a:t>
            </a:r>
            <a:r>
              <a:rPr dirty="0" sz="2000" spc="3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3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human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interferon:</a:t>
            </a:r>
            <a:r>
              <a:rPr dirty="0" sz="2000" spc="29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alpha,</a:t>
            </a:r>
            <a:r>
              <a:rPr dirty="0" sz="2000" spc="2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beta,</a:t>
            </a:r>
            <a:r>
              <a:rPr dirty="0" sz="2000" spc="30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gamma,</a:t>
            </a:r>
            <a:r>
              <a:rPr dirty="0" sz="2000" spc="30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delta</a:t>
            </a:r>
            <a:r>
              <a:rPr dirty="0" sz="2000" spc="30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omega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(α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-IFN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β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-IFN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γ-IFN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ξ-IFN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ω-IFN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respectively)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1770" algn="l"/>
              </a:tabLst>
            </a:pPr>
            <a:r>
              <a:rPr dirty="0" sz="2000" b="1">
                <a:latin typeface="Arial"/>
                <a:cs typeface="Arial"/>
              </a:rPr>
              <a:t>Virus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infected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IFN-</a:t>
            </a:r>
            <a:r>
              <a:rPr dirty="0" sz="2000" b="1">
                <a:latin typeface="Arial"/>
                <a:cs typeface="Arial"/>
              </a:rPr>
              <a:t>α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IFN-</a:t>
            </a:r>
            <a:r>
              <a:rPr dirty="0" sz="2000" spc="-25" b="1">
                <a:latin typeface="Arial"/>
                <a:cs typeface="Arial"/>
              </a:rPr>
              <a:t>β</a:t>
            </a:r>
            <a:r>
              <a:rPr dirty="0" sz="2000" spc="-25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1200"/>
              </a:spcBef>
              <a:buChar char="•"/>
              <a:tabLst>
                <a:tab pos="191770" algn="l"/>
              </a:tabLst>
            </a:pPr>
            <a:r>
              <a:rPr dirty="0" sz="2000">
                <a:latin typeface="Arial"/>
                <a:cs typeface="Arial"/>
              </a:rPr>
              <a:t>Interferons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host-cell-</a:t>
            </a:r>
            <a:r>
              <a:rPr dirty="0" sz="2000" b="1">
                <a:latin typeface="Arial"/>
                <a:cs typeface="Arial"/>
              </a:rPr>
              <a:t>specific,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but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not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virus-specific</a:t>
            </a:r>
            <a:endParaRPr sz="2000">
              <a:latin typeface="Arial"/>
              <a:cs typeface="Arial"/>
            </a:endParaRPr>
          </a:p>
          <a:p>
            <a:pPr marL="191135" indent="-1784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1135" algn="l"/>
              </a:tabLst>
            </a:pPr>
            <a:r>
              <a:rPr dirty="0" sz="2000" spc="-10" b="1">
                <a:latin typeface="Arial"/>
                <a:cs typeface="Arial"/>
              </a:rPr>
              <a:t>Gamma-</a:t>
            </a:r>
            <a:r>
              <a:rPr dirty="0" sz="2000" b="1">
                <a:latin typeface="Arial"/>
                <a:cs typeface="Arial"/>
              </a:rPr>
              <a:t>IFN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also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called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immune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interferon,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activates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neutrophils,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NK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macrophages.</a:t>
            </a:r>
            <a:endParaRPr sz="20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1200"/>
              </a:spcBef>
              <a:buChar char="•"/>
              <a:tabLst>
                <a:tab pos="191770" algn="l"/>
              </a:tabLst>
            </a:pPr>
            <a:r>
              <a:rPr dirty="0" sz="2000">
                <a:latin typeface="Arial"/>
                <a:cs typeface="Arial"/>
              </a:rPr>
              <a:t>Interferons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also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result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433070" marR="71056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resistance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viral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replication;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induce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enzymes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degrade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mRNA </a:t>
            </a:r>
            <a:r>
              <a:rPr dirty="0" sz="2000">
                <a:latin typeface="Arial"/>
                <a:cs typeface="Arial"/>
              </a:rPr>
              <a:t>increased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MHC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expression</a:t>
            </a:r>
            <a:endParaRPr sz="20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activate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NK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T-</a:t>
            </a:r>
            <a:r>
              <a:rPr dirty="0" sz="2000">
                <a:latin typeface="Arial"/>
                <a:cs typeface="Arial"/>
              </a:rPr>
              <a:t>cells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macrophages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/>
          <a:solidFill>
            <a:srgbClr val="33CCCC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275"/>
              </a:lnSpc>
            </a:pPr>
            <a:r>
              <a:rPr dirty="0" sz="4000" spc="-10">
                <a:solidFill>
                  <a:srgbClr val="FF0000"/>
                </a:solidFill>
                <a:latin typeface="Arial"/>
                <a:cs typeface="Arial"/>
              </a:rPr>
              <a:t>Interferons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2000" y="1572767"/>
            <a:ext cx="7967980" cy="4563110"/>
          </a:xfrm>
          <a:custGeom>
            <a:avLst/>
            <a:gdLst/>
            <a:ahLst/>
            <a:cxnLst/>
            <a:rect l="l" t="t" r="r" b="b"/>
            <a:pathLst>
              <a:path w="7967980" h="4563110">
                <a:moveTo>
                  <a:pt x="7967472" y="0"/>
                </a:moveTo>
                <a:lnTo>
                  <a:pt x="0" y="0"/>
                </a:lnTo>
                <a:lnTo>
                  <a:pt x="0" y="4562856"/>
                </a:lnTo>
                <a:lnTo>
                  <a:pt x="7967472" y="4562856"/>
                </a:lnTo>
                <a:lnTo>
                  <a:pt x="7967472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537195" y="1595119"/>
            <a:ext cx="982344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69010" algn="l"/>
              </a:tabLst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91867" y="1441246"/>
            <a:ext cx="4504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000" spc="-20" b="1">
                <a:latin typeface="Carlito"/>
                <a:cs typeface="Carlito"/>
              </a:rPr>
              <a:t>Virus-</a:t>
            </a:r>
            <a:r>
              <a:rPr dirty="0" sz="2000" spc="-10" b="1">
                <a:latin typeface="Carlito"/>
                <a:cs typeface="Carlito"/>
              </a:rPr>
              <a:t>infected</a:t>
            </a:r>
            <a:r>
              <a:rPr dirty="0" sz="2000" spc="-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cells</a:t>
            </a:r>
            <a:r>
              <a:rPr dirty="0" sz="2000" spc="1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(double-stranded</a:t>
            </a:r>
            <a:r>
              <a:rPr dirty="0" sz="200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RNA) </a:t>
            </a:r>
            <a:r>
              <a:rPr dirty="0" sz="2000" spc="-10" b="1">
                <a:latin typeface="Carlito"/>
                <a:cs typeface="Carlito"/>
              </a:rPr>
              <a:t>Interferon</a:t>
            </a:r>
            <a:endParaRPr sz="2000">
              <a:latin typeface="Carlito"/>
              <a:cs typeface="Carlito"/>
            </a:endParaRPr>
          </a:p>
          <a:p>
            <a:pPr algn="ctr" marL="4445">
              <a:lnSpc>
                <a:spcPct val="100000"/>
              </a:lnSpc>
              <a:spcBef>
                <a:spcPts val="1200"/>
              </a:spcBef>
            </a:pPr>
            <a:r>
              <a:rPr dirty="0" sz="2000" spc="-10" b="1">
                <a:latin typeface="Carlito"/>
                <a:cs typeface="Carlito"/>
              </a:rPr>
              <a:t>Uninfected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cells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51405" y="2813481"/>
            <a:ext cx="5840730" cy="322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50000"/>
              </a:lnSpc>
              <a:spcBef>
                <a:spcPts val="100"/>
              </a:spcBef>
            </a:pPr>
            <a:r>
              <a:rPr dirty="0" sz="2000" b="1">
                <a:latin typeface="Carlito"/>
                <a:cs typeface="Carlito"/>
              </a:rPr>
              <a:t>Induces</a:t>
            </a:r>
            <a:r>
              <a:rPr dirty="0" sz="2000" spc="-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enzymes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(inactive)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capable</a:t>
            </a:r>
            <a:r>
              <a:rPr dirty="0" sz="2000" spc="-8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degrading</a:t>
            </a:r>
            <a:r>
              <a:rPr dirty="0" sz="2000" spc="-75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mRNA </a:t>
            </a:r>
            <a:r>
              <a:rPr dirty="0" sz="2000" spc="-10" b="1">
                <a:latin typeface="Carlito"/>
                <a:cs typeface="Carlito"/>
              </a:rPr>
              <a:t>Uninfected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cells</a:t>
            </a:r>
            <a:r>
              <a:rPr dirty="0" sz="2000" spc="-2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become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infected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with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virus Activation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enzymes</a:t>
            </a:r>
            <a:endParaRPr sz="2000">
              <a:latin typeface="Carlito"/>
              <a:cs typeface="Carlito"/>
            </a:endParaRPr>
          </a:p>
          <a:p>
            <a:pPr algn="ctr" marL="735330" marR="781685">
              <a:lnSpc>
                <a:spcPct val="150100"/>
              </a:lnSpc>
              <a:spcBef>
                <a:spcPts val="5"/>
              </a:spcBef>
            </a:pPr>
            <a:r>
              <a:rPr dirty="0" sz="2000" spc="-10" b="1">
                <a:latin typeface="Carlito"/>
                <a:cs typeface="Carlito"/>
              </a:rPr>
              <a:t>Degradation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3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viral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and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cellular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mRNA </a:t>
            </a:r>
            <a:r>
              <a:rPr dirty="0" sz="2000" b="1">
                <a:latin typeface="Carlito"/>
                <a:cs typeface="Carlito"/>
              </a:rPr>
              <a:t>Blocks</a:t>
            </a:r>
            <a:r>
              <a:rPr dirty="0" sz="2000" spc="-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viral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and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cellular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protein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synthesis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360"/>
              </a:spcBef>
            </a:pPr>
            <a:endParaRPr sz="2000">
              <a:latin typeface="Carlito"/>
              <a:cs typeface="Carlito"/>
            </a:endParaRPr>
          </a:p>
          <a:p>
            <a:pPr algn="ctr" marR="43815">
              <a:lnSpc>
                <a:spcPct val="100000"/>
              </a:lnSpc>
            </a:pPr>
            <a:r>
              <a:rPr dirty="0" sz="2000" b="1">
                <a:latin typeface="Carlito"/>
                <a:cs typeface="Carlito"/>
              </a:rPr>
              <a:t>Death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the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infected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cell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632959" y="4206240"/>
            <a:ext cx="85725" cy="304800"/>
            <a:chOff x="4632959" y="4206240"/>
            <a:chExt cx="85725" cy="304800"/>
          </a:xfrm>
        </p:grpSpPr>
        <p:sp>
          <p:nvSpPr>
            <p:cNvPr id="8" name="object 8" descr=""/>
            <p:cNvSpPr/>
            <p:nvPr/>
          </p:nvSpPr>
          <p:spPr>
            <a:xfrm>
              <a:off x="4642103" y="4215384"/>
              <a:ext cx="67310" cy="287020"/>
            </a:xfrm>
            <a:custGeom>
              <a:avLst/>
              <a:gdLst/>
              <a:ahLst/>
              <a:cxnLst/>
              <a:rect l="l" t="t" r="r" b="b"/>
              <a:pathLst>
                <a:path w="67310" h="287020">
                  <a:moveTo>
                    <a:pt x="50292" y="0"/>
                  </a:moveTo>
                  <a:lnTo>
                    <a:pt x="16763" y="0"/>
                  </a:lnTo>
                  <a:lnTo>
                    <a:pt x="16763" y="219456"/>
                  </a:lnTo>
                  <a:lnTo>
                    <a:pt x="0" y="219456"/>
                  </a:lnTo>
                  <a:lnTo>
                    <a:pt x="33528" y="286512"/>
                  </a:lnTo>
                  <a:lnTo>
                    <a:pt x="67056" y="219456"/>
                  </a:lnTo>
                  <a:lnTo>
                    <a:pt x="50292" y="219456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42103" y="4215384"/>
              <a:ext cx="67310" cy="287020"/>
            </a:xfrm>
            <a:custGeom>
              <a:avLst/>
              <a:gdLst/>
              <a:ahLst/>
              <a:cxnLst/>
              <a:rect l="l" t="t" r="r" b="b"/>
              <a:pathLst>
                <a:path w="67310" h="287020">
                  <a:moveTo>
                    <a:pt x="0" y="219456"/>
                  </a:moveTo>
                  <a:lnTo>
                    <a:pt x="16763" y="219456"/>
                  </a:lnTo>
                  <a:lnTo>
                    <a:pt x="16763" y="0"/>
                  </a:lnTo>
                  <a:lnTo>
                    <a:pt x="50292" y="0"/>
                  </a:lnTo>
                  <a:lnTo>
                    <a:pt x="50292" y="219456"/>
                  </a:lnTo>
                  <a:lnTo>
                    <a:pt x="67056" y="219456"/>
                  </a:lnTo>
                  <a:lnTo>
                    <a:pt x="33528" y="286512"/>
                  </a:lnTo>
                  <a:lnTo>
                    <a:pt x="0" y="219456"/>
                  </a:lnTo>
                  <a:close/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632959" y="5276088"/>
            <a:ext cx="85725" cy="591820"/>
            <a:chOff x="4632959" y="5276088"/>
            <a:chExt cx="85725" cy="591820"/>
          </a:xfrm>
        </p:grpSpPr>
        <p:sp>
          <p:nvSpPr>
            <p:cNvPr id="11" name="object 11" descr=""/>
            <p:cNvSpPr/>
            <p:nvPr/>
          </p:nvSpPr>
          <p:spPr>
            <a:xfrm>
              <a:off x="4642103" y="5285232"/>
              <a:ext cx="67310" cy="573405"/>
            </a:xfrm>
            <a:custGeom>
              <a:avLst/>
              <a:gdLst/>
              <a:ahLst/>
              <a:cxnLst/>
              <a:rect l="l" t="t" r="r" b="b"/>
              <a:pathLst>
                <a:path w="67310" h="573404">
                  <a:moveTo>
                    <a:pt x="50292" y="0"/>
                  </a:moveTo>
                  <a:lnTo>
                    <a:pt x="16763" y="0"/>
                  </a:lnTo>
                  <a:lnTo>
                    <a:pt x="16763" y="438912"/>
                  </a:lnTo>
                  <a:lnTo>
                    <a:pt x="0" y="438912"/>
                  </a:lnTo>
                  <a:lnTo>
                    <a:pt x="33528" y="573024"/>
                  </a:lnTo>
                  <a:lnTo>
                    <a:pt x="67056" y="438912"/>
                  </a:lnTo>
                  <a:lnTo>
                    <a:pt x="50292" y="438912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42103" y="5285232"/>
              <a:ext cx="67310" cy="573405"/>
            </a:xfrm>
            <a:custGeom>
              <a:avLst/>
              <a:gdLst/>
              <a:ahLst/>
              <a:cxnLst/>
              <a:rect l="l" t="t" r="r" b="b"/>
              <a:pathLst>
                <a:path w="67310" h="573404">
                  <a:moveTo>
                    <a:pt x="0" y="438912"/>
                  </a:moveTo>
                  <a:lnTo>
                    <a:pt x="16763" y="438912"/>
                  </a:lnTo>
                  <a:lnTo>
                    <a:pt x="16763" y="0"/>
                  </a:lnTo>
                  <a:lnTo>
                    <a:pt x="50292" y="0"/>
                  </a:lnTo>
                  <a:lnTo>
                    <a:pt x="50292" y="438912"/>
                  </a:lnTo>
                  <a:lnTo>
                    <a:pt x="67056" y="438912"/>
                  </a:lnTo>
                  <a:lnTo>
                    <a:pt x="33528" y="573024"/>
                  </a:lnTo>
                  <a:lnTo>
                    <a:pt x="0" y="438912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4632959" y="1856232"/>
            <a:ext cx="4123690" cy="3081655"/>
            <a:chOff x="4632959" y="1856232"/>
            <a:chExt cx="4123690" cy="308165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9" y="1990344"/>
              <a:ext cx="85344" cy="16154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642103" y="2356104"/>
              <a:ext cx="67310" cy="287020"/>
            </a:xfrm>
            <a:custGeom>
              <a:avLst/>
              <a:gdLst/>
              <a:ahLst/>
              <a:cxnLst/>
              <a:rect l="l" t="t" r="r" b="b"/>
              <a:pathLst>
                <a:path w="67310" h="287019">
                  <a:moveTo>
                    <a:pt x="50292" y="0"/>
                  </a:moveTo>
                  <a:lnTo>
                    <a:pt x="16763" y="0"/>
                  </a:lnTo>
                  <a:lnTo>
                    <a:pt x="16763" y="219456"/>
                  </a:lnTo>
                  <a:lnTo>
                    <a:pt x="0" y="219456"/>
                  </a:lnTo>
                  <a:lnTo>
                    <a:pt x="33528" y="286512"/>
                  </a:lnTo>
                  <a:lnTo>
                    <a:pt x="67056" y="219456"/>
                  </a:lnTo>
                  <a:lnTo>
                    <a:pt x="50292" y="219456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42103" y="2356104"/>
              <a:ext cx="67310" cy="287020"/>
            </a:xfrm>
            <a:custGeom>
              <a:avLst/>
              <a:gdLst/>
              <a:ahLst/>
              <a:cxnLst/>
              <a:rect l="l" t="t" r="r" b="b"/>
              <a:pathLst>
                <a:path w="67310" h="287019">
                  <a:moveTo>
                    <a:pt x="0" y="219456"/>
                  </a:moveTo>
                  <a:lnTo>
                    <a:pt x="16763" y="219456"/>
                  </a:lnTo>
                  <a:lnTo>
                    <a:pt x="16763" y="0"/>
                  </a:lnTo>
                  <a:lnTo>
                    <a:pt x="50292" y="0"/>
                  </a:lnTo>
                  <a:lnTo>
                    <a:pt x="50292" y="219456"/>
                  </a:lnTo>
                  <a:lnTo>
                    <a:pt x="67056" y="219456"/>
                  </a:lnTo>
                  <a:lnTo>
                    <a:pt x="33528" y="286512"/>
                  </a:lnTo>
                  <a:lnTo>
                    <a:pt x="0" y="219456"/>
                  </a:lnTo>
                  <a:close/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59" y="2849880"/>
              <a:ext cx="85344" cy="15849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9" y="3349752"/>
              <a:ext cx="85344" cy="23164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705469" y="3843527"/>
              <a:ext cx="50800" cy="60325"/>
            </a:xfrm>
            <a:custGeom>
              <a:avLst/>
              <a:gdLst/>
              <a:ahLst/>
              <a:cxnLst/>
              <a:rect l="l" t="t" r="r" b="b"/>
              <a:pathLst>
                <a:path w="50800" h="60325">
                  <a:moveTo>
                    <a:pt x="16255" y="9525"/>
                  </a:moveTo>
                  <a:lnTo>
                    <a:pt x="0" y="9525"/>
                  </a:lnTo>
                  <a:lnTo>
                    <a:pt x="25400" y="60325"/>
                  </a:lnTo>
                  <a:lnTo>
                    <a:pt x="44450" y="22225"/>
                  </a:lnTo>
                  <a:lnTo>
                    <a:pt x="16255" y="22225"/>
                  </a:lnTo>
                  <a:lnTo>
                    <a:pt x="16255" y="9525"/>
                  </a:lnTo>
                  <a:close/>
                </a:path>
                <a:path w="50800" h="60325">
                  <a:moveTo>
                    <a:pt x="16255" y="9144"/>
                  </a:moveTo>
                  <a:lnTo>
                    <a:pt x="16255" y="22225"/>
                  </a:lnTo>
                  <a:lnTo>
                    <a:pt x="34544" y="22225"/>
                  </a:lnTo>
                  <a:lnTo>
                    <a:pt x="34544" y="18288"/>
                  </a:lnTo>
                  <a:lnTo>
                    <a:pt x="24002" y="18288"/>
                  </a:lnTo>
                  <a:lnTo>
                    <a:pt x="24002" y="16891"/>
                  </a:lnTo>
                  <a:lnTo>
                    <a:pt x="16255" y="9144"/>
                  </a:lnTo>
                  <a:close/>
                </a:path>
                <a:path w="50800" h="60325">
                  <a:moveTo>
                    <a:pt x="50800" y="9525"/>
                  </a:moveTo>
                  <a:lnTo>
                    <a:pt x="34544" y="9525"/>
                  </a:lnTo>
                  <a:lnTo>
                    <a:pt x="34544" y="22225"/>
                  </a:lnTo>
                  <a:lnTo>
                    <a:pt x="44450" y="22225"/>
                  </a:lnTo>
                  <a:lnTo>
                    <a:pt x="50800" y="9525"/>
                  </a:lnTo>
                  <a:close/>
                </a:path>
                <a:path w="50800" h="60325">
                  <a:moveTo>
                    <a:pt x="24002" y="16891"/>
                  </a:moveTo>
                  <a:lnTo>
                    <a:pt x="24002" y="18288"/>
                  </a:lnTo>
                  <a:lnTo>
                    <a:pt x="25400" y="18288"/>
                  </a:lnTo>
                  <a:lnTo>
                    <a:pt x="24002" y="16891"/>
                  </a:lnTo>
                  <a:close/>
                </a:path>
                <a:path w="50800" h="60325">
                  <a:moveTo>
                    <a:pt x="34544" y="0"/>
                  </a:moveTo>
                  <a:lnTo>
                    <a:pt x="24002" y="0"/>
                  </a:lnTo>
                  <a:lnTo>
                    <a:pt x="24002" y="16891"/>
                  </a:lnTo>
                  <a:lnTo>
                    <a:pt x="25400" y="18288"/>
                  </a:lnTo>
                  <a:lnTo>
                    <a:pt x="34544" y="18288"/>
                  </a:lnTo>
                  <a:lnTo>
                    <a:pt x="34544" y="0"/>
                  </a:lnTo>
                  <a:close/>
                </a:path>
                <a:path w="50800" h="60325">
                  <a:moveTo>
                    <a:pt x="24002" y="9525"/>
                  </a:moveTo>
                  <a:lnTo>
                    <a:pt x="16636" y="9525"/>
                  </a:lnTo>
                  <a:lnTo>
                    <a:pt x="24002" y="16891"/>
                  </a:lnTo>
                  <a:lnTo>
                    <a:pt x="24002" y="9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452103" y="1856232"/>
              <a:ext cx="0" cy="1859280"/>
            </a:xfrm>
            <a:custGeom>
              <a:avLst/>
              <a:gdLst/>
              <a:ahLst/>
              <a:cxnLst/>
              <a:rect l="l" t="t" r="r" b="b"/>
              <a:pathLst>
                <a:path w="0" h="1859279">
                  <a:moveTo>
                    <a:pt x="0" y="0"/>
                  </a:moveTo>
                  <a:lnTo>
                    <a:pt x="0" y="1859279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90103" y="3677411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292"/>
                  </a:lnTo>
                  <a:lnTo>
                    <a:pt x="63500" y="50292"/>
                  </a:lnTo>
                  <a:lnTo>
                    <a:pt x="63500" y="25907"/>
                  </a:lnTo>
                  <a:lnTo>
                    <a:pt x="76200" y="25907"/>
                  </a:lnTo>
                  <a:lnTo>
                    <a:pt x="76200" y="0"/>
                  </a:lnTo>
                  <a:close/>
                </a:path>
                <a:path w="762000" h="76200">
                  <a:moveTo>
                    <a:pt x="76200" y="25907"/>
                  </a:moveTo>
                  <a:lnTo>
                    <a:pt x="63500" y="25907"/>
                  </a:lnTo>
                  <a:lnTo>
                    <a:pt x="63500" y="50292"/>
                  </a:lnTo>
                  <a:lnTo>
                    <a:pt x="76200" y="50292"/>
                  </a:lnTo>
                  <a:lnTo>
                    <a:pt x="76200" y="25907"/>
                  </a:lnTo>
                  <a:close/>
                </a:path>
                <a:path w="762000" h="76200">
                  <a:moveTo>
                    <a:pt x="762000" y="25907"/>
                  </a:moveTo>
                  <a:lnTo>
                    <a:pt x="76200" y="25907"/>
                  </a:lnTo>
                  <a:lnTo>
                    <a:pt x="76200" y="50292"/>
                  </a:lnTo>
                  <a:lnTo>
                    <a:pt x="762000" y="50292"/>
                  </a:lnTo>
                  <a:lnTo>
                    <a:pt x="762000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42103" y="3785616"/>
              <a:ext cx="67310" cy="287020"/>
            </a:xfrm>
            <a:custGeom>
              <a:avLst/>
              <a:gdLst/>
              <a:ahLst/>
              <a:cxnLst/>
              <a:rect l="l" t="t" r="r" b="b"/>
              <a:pathLst>
                <a:path w="67310" h="287020">
                  <a:moveTo>
                    <a:pt x="50292" y="0"/>
                  </a:moveTo>
                  <a:lnTo>
                    <a:pt x="16763" y="0"/>
                  </a:lnTo>
                  <a:lnTo>
                    <a:pt x="16763" y="219455"/>
                  </a:lnTo>
                  <a:lnTo>
                    <a:pt x="0" y="219455"/>
                  </a:lnTo>
                  <a:lnTo>
                    <a:pt x="33528" y="286511"/>
                  </a:lnTo>
                  <a:lnTo>
                    <a:pt x="67056" y="219455"/>
                  </a:lnTo>
                  <a:lnTo>
                    <a:pt x="50292" y="219455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642103" y="3785616"/>
              <a:ext cx="67310" cy="287020"/>
            </a:xfrm>
            <a:custGeom>
              <a:avLst/>
              <a:gdLst/>
              <a:ahLst/>
              <a:cxnLst/>
              <a:rect l="l" t="t" r="r" b="b"/>
              <a:pathLst>
                <a:path w="67310" h="287020">
                  <a:moveTo>
                    <a:pt x="0" y="219455"/>
                  </a:moveTo>
                  <a:lnTo>
                    <a:pt x="16763" y="219455"/>
                  </a:lnTo>
                  <a:lnTo>
                    <a:pt x="16763" y="0"/>
                  </a:lnTo>
                  <a:lnTo>
                    <a:pt x="50292" y="0"/>
                  </a:lnTo>
                  <a:lnTo>
                    <a:pt x="50292" y="219455"/>
                  </a:lnTo>
                  <a:lnTo>
                    <a:pt x="67056" y="219455"/>
                  </a:lnTo>
                  <a:lnTo>
                    <a:pt x="33528" y="286511"/>
                  </a:lnTo>
                  <a:lnTo>
                    <a:pt x="0" y="219455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9" y="4776216"/>
              <a:ext cx="85344" cy="161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0619" rIns="0" bIns="0" rtlCol="0" vert="horz">
            <a:spAutoFit/>
          </a:bodyPr>
          <a:lstStyle/>
          <a:p>
            <a:pPr marL="245300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Cellular</a:t>
            </a:r>
            <a:r>
              <a:rPr dirty="0" sz="3600" spc="-110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Components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32079" y="1509712"/>
          <a:ext cx="8474075" cy="424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0"/>
                <a:gridCol w="5715000"/>
              </a:tblGrid>
              <a:tr h="64262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Cell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Functions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Neutrophils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Phagocytosis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intracellular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killing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Inflammation and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tissue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damage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Macrophages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Phagocytosis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intracellular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killing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Extracellular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killing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infected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altered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targets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Tissue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repair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NK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cells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Killing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virus-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infected</a:t>
                      </a:r>
                      <a:r>
                        <a:rPr dirty="0" sz="20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altered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targets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88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Eosinophils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Killing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certain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parasites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773" y="2548585"/>
            <a:ext cx="26035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C0504D"/>
                </a:solidFill>
              </a:rPr>
              <a:t>Inflammation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078" y="375031"/>
            <a:ext cx="230949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>
                <a:solidFill>
                  <a:srgbClr val="0033CC"/>
                </a:solidFill>
              </a:rPr>
              <a:t>Inflammation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6303" y="1321384"/>
            <a:ext cx="502793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83210" indent="-270510">
              <a:lnSpc>
                <a:spcPct val="100000"/>
              </a:lnSpc>
              <a:spcBef>
                <a:spcPts val="110"/>
              </a:spcBef>
              <a:buChar char="•"/>
              <a:tabLst>
                <a:tab pos="283210" algn="l"/>
                <a:tab pos="2609850" algn="l"/>
                <a:tab pos="3149600" algn="l"/>
                <a:tab pos="3827145" algn="l"/>
              </a:tabLst>
            </a:pPr>
            <a:r>
              <a:rPr dirty="0" sz="2800" spc="-10">
                <a:latin typeface="Arial"/>
                <a:cs typeface="Arial"/>
              </a:rPr>
              <a:t>Inflammation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is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an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attempt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6558" y="1321384"/>
            <a:ext cx="137795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64260" algn="l"/>
              </a:tabLst>
            </a:pPr>
            <a:r>
              <a:rPr dirty="0" sz="2800" spc="-20">
                <a:latin typeface="Arial"/>
                <a:cs typeface="Arial"/>
              </a:rPr>
              <a:t>body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7880" y="1748485"/>
            <a:ext cx="479869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83385" algn="l"/>
                <a:tab pos="2424430" algn="l"/>
                <a:tab pos="3893820" algn="l"/>
              </a:tabLst>
            </a:pPr>
            <a:r>
              <a:rPr dirty="0" sz="2800" spc="-10">
                <a:latin typeface="Arial"/>
                <a:cs typeface="Arial"/>
              </a:rPr>
              <a:t>eliminate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the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noxious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agent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33364" y="1321384"/>
            <a:ext cx="2809240" cy="881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68020" algn="l"/>
              </a:tabLst>
            </a:pPr>
            <a:r>
              <a:rPr dirty="0" sz="2800" spc="-25">
                <a:latin typeface="Arial"/>
                <a:cs typeface="Arial"/>
              </a:rPr>
              <a:t>by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50900" algn="l"/>
                <a:tab pos="2201545" algn="l"/>
              </a:tabLst>
            </a:pPr>
            <a:r>
              <a:rPr dirty="0" sz="2800" spc="-25">
                <a:latin typeface="Arial"/>
                <a:cs typeface="Arial"/>
              </a:rPr>
              <a:t>and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restore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6303" y="2175763"/>
            <a:ext cx="8096250" cy="2588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3845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latin typeface="Arial"/>
                <a:cs typeface="Arial"/>
              </a:rPr>
              <a:t>maintain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homeostasis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after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injury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tissue.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Arial"/>
              <a:cs typeface="Arial"/>
            </a:endParaRPr>
          </a:p>
          <a:p>
            <a:pPr marL="282575" marR="5080" indent="-270510">
              <a:lnSpc>
                <a:spcPct val="100000"/>
              </a:lnSpc>
              <a:buChar char="•"/>
              <a:tabLst>
                <a:tab pos="283845" algn="l"/>
                <a:tab pos="1302385" algn="l"/>
                <a:tab pos="2558415" algn="l"/>
                <a:tab pos="3223260" algn="l"/>
                <a:tab pos="4421505" algn="l"/>
                <a:tab pos="5975985" algn="l"/>
                <a:tab pos="6753859" algn="l"/>
              </a:tabLst>
            </a:pPr>
            <a:r>
              <a:rPr dirty="0" sz="2800" spc="-25">
                <a:latin typeface="Arial"/>
                <a:cs typeface="Arial"/>
              </a:rPr>
              <a:t>The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injury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is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often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caused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by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invading 	organisms.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buChar char="•"/>
              <a:tabLst>
                <a:tab pos="283210" algn="l"/>
              </a:tabLst>
            </a:pP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second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line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defense.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718" rIns="0" bIns="0" rtlCol="0" vert="horz">
            <a:spAutoFit/>
          </a:bodyPr>
          <a:lstStyle/>
          <a:p>
            <a:pPr marL="265049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0033CC"/>
                </a:solidFill>
              </a:rPr>
              <a:t>Inflammation</a:t>
            </a:r>
            <a:r>
              <a:rPr dirty="0" spc="-70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(contd.)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71856" y="1362455"/>
            <a:ext cx="8470900" cy="4773295"/>
            <a:chOff x="371856" y="1362455"/>
            <a:chExt cx="8470900" cy="47732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825" y="1771346"/>
              <a:ext cx="6666961" cy="35451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6428" y="1367027"/>
              <a:ext cx="8461375" cy="4764405"/>
            </a:xfrm>
            <a:custGeom>
              <a:avLst/>
              <a:gdLst/>
              <a:ahLst/>
              <a:cxnLst/>
              <a:rect l="l" t="t" r="r" b="b"/>
              <a:pathLst>
                <a:path w="8461375" h="4764405">
                  <a:moveTo>
                    <a:pt x="0" y="4764024"/>
                  </a:moveTo>
                  <a:lnTo>
                    <a:pt x="8461248" y="4764024"/>
                  </a:lnTo>
                  <a:lnTo>
                    <a:pt x="8461248" y="0"/>
                  </a:lnTo>
                  <a:lnTo>
                    <a:pt x="0" y="0"/>
                  </a:lnTo>
                  <a:lnTo>
                    <a:pt x="0" y="4764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86302" y="6428638"/>
            <a:ext cx="1771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Chapter</a:t>
            </a:r>
            <a:r>
              <a:rPr dirty="0" sz="1200" spc="-5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21,</a:t>
            </a:r>
            <a:r>
              <a:rPr dirty="0" sz="1200" spc="-1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Immune</a:t>
            </a:r>
            <a:r>
              <a:rPr dirty="0" sz="1200" spc="-4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rlito"/>
                <a:cs typeface="Carlito"/>
              </a:rPr>
              <a:t>System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76198"/>
            <a:ext cx="5833872" cy="67817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194" y="268350"/>
            <a:ext cx="528383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33CC"/>
                </a:solidFill>
              </a:rPr>
              <a:t>The</a:t>
            </a:r>
            <a:r>
              <a:rPr dirty="0" spc="-2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Good</a:t>
            </a:r>
            <a:r>
              <a:rPr dirty="0" spc="-5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Side</a:t>
            </a:r>
            <a:r>
              <a:rPr dirty="0" spc="-2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4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Inflammation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092784"/>
            <a:ext cx="8079105" cy="47993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inflammatory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response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tissue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damage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is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great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value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by:</a:t>
            </a:r>
            <a:endParaRPr sz="2800">
              <a:latin typeface="Arial"/>
              <a:cs typeface="Arial"/>
            </a:endParaRPr>
          </a:p>
          <a:p>
            <a:pPr marL="690880" indent="-221615">
              <a:lnSpc>
                <a:spcPct val="100000"/>
              </a:lnSpc>
              <a:spcBef>
                <a:spcPts val="2765"/>
              </a:spcBef>
              <a:buChar char="•"/>
              <a:tabLst>
                <a:tab pos="690880" algn="l"/>
              </a:tabLst>
            </a:pPr>
            <a:r>
              <a:rPr dirty="0" sz="2800">
                <a:latin typeface="Arial"/>
                <a:cs typeface="Arial"/>
              </a:rPr>
              <a:t>isolating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damaged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  <a:p>
            <a:pPr marL="668020" marR="313055" indent="-198120">
              <a:lnSpc>
                <a:spcPct val="117900"/>
              </a:lnSpc>
              <a:spcBef>
                <a:spcPts val="1080"/>
              </a:spcBef>
              <a:buChar char="•"/>
              <a:tabLst>
                <a:tab pos="668020" algn="l"/>
                <a:tab pos="691515" algn="l"/>
              </a:tabLst>
            </a:pPr>
            <a:r>
              <a:rPr dirty="0" sz="2800">
                <a:latin typeface="Arial"/>
                <a:cs typeface="Arial"/>
              </a:rPr>
              <a:t>	mobilizing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effector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cells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molecules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site,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690880" indent="-221615">
              <a:lnSpc>
                <a:spcPct val="100000"/>
              </a:lnSpc>
              <a:spcBef>
                <a:spcPts val="1080"/>
              </a:spcBef>
              <a:buChar char="•"/>
              <a:tabLst>
                <a:tab pos="690880" algn="l"/>
              </a:tabLst>
            </a:pPr>
            <a:r>
              <a:rPr dirty="0" sz="2800">
                <a:latin typeface="Arial"/>
                <a:cs typeface="Arial"/>
              </a:rPr>
              <a:t>in the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late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stages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—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promoting</a:t>
            </a:r>
            <a:r>
              <a:rPr dirty="0" sz="2800" spc="-10">
                <a:latin typeface="Arial"/>
                <a:cs typeface="Arial"/>
              </a:rPr>
              <a:t> healing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2800">
              <a:latin typeface="Arial"/>
              <a:cs typeface="Arial"/>
            </a:endParaRPr>
          </a:p>
          <a:p>
            <a:pPr marL="2588895" marR="1346200" indent="-1165225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Inflammation</a:t>
            </a:r>
            <a:r>
              <a:rPr dirty="0" sz="28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protects</a:t>
            </a:r>
            <a:r>
              <a:rPr dirty="0" sz="28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8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body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(innate</a:t>
            </a:r>
            <a:r>
              <a:rPr dirty="0" sz="28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immunity)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9944" y="1324432"/>
            <a:ext cx="6486525" cy="5148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primitive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type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immune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found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virtually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multicellular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animals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buChar char="•"/>
              <a:tabLst>
                <a:tab pos="203835" algn="l"/>
              </a:tabLst>
            </a:pPr>
            <a:r>
              <a:rPr dirty="0" sz="2400">
                <a:latin typeface="Arial"/>
                <a:cs typeface="Arial"/>
              </a:rPr>
              <a:t>high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discrimination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host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pathogen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5"/>
              </a:spcBef>
              <a:buChar char="•"/>
              <a:tabLst>
                <a:tab pos="203835" algn="l"/>
              </a:tabLst>
            </a:pPr>
            <a:r>
              <a:rPr dirty="0" sz="2400">
                <a:latin typeface="Arial"/>
                <a:cs typeface="Arial"/>
              </a:rPr>
              <a:t>First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defense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against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infection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prolonged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induction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dirty="0" sz="2400">
                <a:latin typeface="Arial"/>
                <a:cs typeface="Arial"/>
              </a:rPr>
              <a:t>act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quickly</a:t>
            </a:r>
            <a:endParaRPr sz="2400">
              <a:latin typeface="Arial"/>
              <a:cs typeface="Arial"/>
            </a:endParaRPr>
          </a:p>
          <a:p>
            <a:pPr marL="518795" marR="1263015">
              <a:lnSpc>
                <a:spcPct val="100000"/>
              </a:lnSpc>
              <a:tabLst>
                <a:tab pos="4265930" algn="l"/>
              </a:tabLst>
            </a:pPr>
            <a:r>
              <a:rPr dirty="0" sz="2400">
                <a:latin typeface="Arial"/>
                <a:cs typeface="Arial"/>
              </a:rPr>
              <a:t>immediate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direct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response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0-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hrs </a:t>
            </a:r>
            <a:r>
              <a:rPr dirty="0" sz="2400">
                <a:latin typeface="Arial"/>
                <a:cs typeface="Arial"/>
              </a:rPr>
              <a:t>rapid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induced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4-</a:t>
            </a:r>
            <a:r>
              <a:rPr dirty="0" sz="2400">
                <a:latin typeface="Arial"/>
                <a:cs typeface="Arial"/>
              </a:rPr>
              <a:t>96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hrs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dirty="0" sz="2400" spc="-20">
                <a:latin typeface="Arial"/>
                <a:cs typeface="Arial"/>
              </a:rPr>
              <a:t>antigen-</a:t>
            </a:r>
            <a:r>
              <a:rPr dirty="0" sz="2400" spc="-10">
                <a:latin typeface="Arial"/>
                <a:cs typeface="Arial"/>
              </a:rPr>
              <a:t>independent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7533" y="289636"/>
            <a:ext cx="62591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Innate</a:t>
            </a:r>
            <a:r>
              <a:rPr dirty="0" sz="3600" spc="-5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Immunity</a:t>
            </a:r>
            <a:r>
              <a:rPr dirty="0" sz="3600" spc="-7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-</a:t>
            </a:r>
            <a:r>
              <a:rPr dirty="0" sz="3600" spc="-45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characteristics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447" rIns="0" bIns="0" rtlCol="0" vert="horz">
            <a:spAutoFit/>
          </a:bodyPr>
          <a:lstStyle/>
          <a:p>
            <a:pPr marL="200088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33CC"/>
                </a:solidFill>
              </a:rPr>
              <a:t>The</a:t>
            </a:r>
            <a:r>
              <a:rPr dirty="0" spc="-1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Bad</a:t>
            </a:r>
            <a:r>
              <a:rPr dirty="0" spc="-4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Side</a:t>
            </a:r>
            <a:r>
              <a:rPr dirty="0" spc="-2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40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Inflammation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6303" y="1550669"/>
            <a:ext cx="8054975" cy="3655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latin typeface="Arial"/>
                <a:cs typeface="Arial"/>
              </a:rPr>
              <a:t>Often</a:t>
            </a:r>
            <a:r>
              <a:rPr dirty="0" sz="2800" spc="57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58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inflammatory</a:t>
            </a:r>
            <a:r>
              <a:rPr dirty="0" sz="2800" spc="56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response</a:t>
            </a:r>
            <a:r>
              <a:rPr dirty="0" sz="2800" spc="60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5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out</a:t>
            </a:r>
            <a:r>
              <a:rPr dirty="0" sz="2800" spc="585">
                <a:latin typeface="Arial"/>
                <a:cs typeface="Arial"/>
              </a:rPr>
              <a:t>  </a:t>
            </a:r>
            <a:r>
              <a:rPr dirty="0" sz="2800" spc="-2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proportion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threat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 dealing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with.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result </a:t>
            </a:r>
            <a:r>
              <a:rPr dirty="0" sz="2800">
                <a:latin typeface="Arial"/>
                <a:cs typeface="Arial"/>
              </a:rPr>
              <a:t>can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more</a:t>
            </a:r>
            <a:r>
              <a:rPr dirty="0" sz="2800" spc="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damaging</a:t>
            </a:r>
            <a:r>
              <a:rPr dirty="0" sz="2800" spc="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body</a:t>
            </a:r>
            <a:r>
              <a:rPr dirty="0" sz="2800" spc="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than</a:t>
            </a:r>
            <a:r>
              <a:rPr dirty="0" sz="2800" spc="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agent </a:t>
            </a:r>
            <a:r>
              <a:rPr dirty="0" sz="2800">
                <a:latin typeface="Arial"/>
                <a:cs typeface="Arial"/>
              </a:rPr>
              <a:t>itself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would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have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produced.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689"/>
              </a:spcBef>
            </a:pPr>
            <a:r>
              <a:rPr dirty="0" sz="2800" b="1">
                <a:latin typeface="Arial"/>
                <a:cs typeface="Arial"/>
              </a:rPr>
              <a:t>Allergies</a:t>
            </a:r>
            <a:r>
              <a:rPr dirty="0" sz="2800" spc="290" b="1">
                <a:latin typeface="Arial"/>
                <a:cs typeface="Arial"/>
              </a:rPr>
              <a:t>  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285" b="1">
                <a:latin typeface="Arial"/>
                <a:cs typeface="Arial"/>
              </a:rPr>
              <a:t>   </a:t>
            </a:r>
            <a:r>
              <a:rPr dirty="0" sz="2800" b="1">
                <a:latin typeface="Arial"/>
                <a:cs typeface="Arial"/>
              </a:rPr>
              <a:t>Autoimmune</a:t>
            </a:r>
            <a:r>
              <a:rPr dirty="0" sz="2800" spc="285" b="1">
                <a:latin typeface="Arial"/>
                <a:cs typeface="Arial"/>
              </a:rPr>
              <a:t>   </a:t>
            </a:r>
            <a:r>
              <a:rPr dirty="0" sz="2800" b="1">
                <a:latin typeface="Arial"/>
                <a:cs typeface="Arial"/>
              </a:rPr>
              <a:t>Diseases</a:t>
            </a:r>
            <a:r>
              <a:rPr dirty="0" sz="2800" spc="285" b="1">
                <a:latin typeface="Arial"/>
                <a:cs typeface="Arial"/>
              </a:rPr>
              <a:t>   </a:t>
            </a:r>
            <a:r>
              <a:rPr dirty="0" sz="2800" spc="-2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examples</a:t>
            </a:r>
            <a:r>
              <a:rPr dirty="0" sz="2800" spc="1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114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inflammation</a:t>
            </a:r>
            <a:r>
              <a:rPr dirty="0" sz="2800" spc="13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12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response</a:t>
            </a:r>
            <a:r>
              <a:rPr dirty="0" sz="2800" spc="114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110">
                <a:latin typeface="Arial"/>
                <a:cs typeface="Arial"/>
              </a:rPr>
              <a:t>  </a:t>
            </a:r>
            <a:r>
              <a:rPr dirty="0" sz="2800" spc="-20">
                <a:latin typeface="Arial"/>
                <a:cs typeface="Arial"/>
              </a:rPr>
              <a:t>what </a:t>
            </a:r>
            <a:r>
              <a:rPr dirty="0" sz="2800">
                <a:latin typeface="Arial"/>
                <a:cs typeface="Arial"/>
              </a:rPr>
              <a:t>should</a:t>
            </a:r>
            <a:r>
              <a:rPr dirty="0" sz="2800" spc="49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have</a:t>
            </a:r>
            <a:r>
              <a:rPr dirty="0" sz="2800" spc="49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been</a:t>
            </a:r>
            <a:r>
              <a:rPr dirty="0" sz="2800" spc="4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49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harmless,</a:t>
            </a:r>
            <a:r>
              <a:rPr dirty="0" sz="2800" spc="484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4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495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least </a:t>
            </a:r>
            <a:r>
              <a:rPr dirty="0" sz="2800">
                <a:latin typeface="Arial"/>
                <a:cs typeface="Arial"/>
              </a:rPr>
              <a:t>noninfectious,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agent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6638" y="2548585"/>
            <a:ext cx="24911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C0504D"/>
                </a:solidFill>
              </a:rPr>
              <a:t>Phagocytosis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846" y="413131"/>
            <a:ext cx="221107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>
                <a:solidFill>
                  <a:srgbClr val="0033CC"/>
                </a:solidFill>
              </a:rPr>
              <a:t>Phagocytosis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10488" y="1324432"/>
            <a:ext cx="732726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Phagocytosis</a:t>
            </a:r>
            <a:r>
              <a:rPr dirty="0" sz="2400" spc="27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ingestion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microorganisms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particulate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matter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cell.</a:t>
            </a:r>
            <a:endParaRPr sz="24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Phagocytosis</a:t>
            </a:r>
            <a:r>
              <a:rPr dirty="0" sz="2400" spc="325">
                <a:latin typeface="Arial"/>
                <a:cs typeface="Arial"/>
              </a:rPr>
              <a:t>  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330">
                <a:latin typeface="Arial"/>
                <a:cs typeface="Arial"/>
              </a:rPr>
              <a:t>   </a:t>
            </a:r>
            <a:r>
              <a:rPr dirty="0" sz="2400">
                <a:latin typeface="Arial"/>
                <a:cs typeface="Arial"/>
              </a:rPr>
              <a:t>performed</a:t>
            </a:r>
            <a:r>
              <a:rPr dirty="0" sz="2400" spc="325">
                <a:latin typeface="Arial"/>
                <a:cs typeface="Arial"/>
              </a:rPr>
              <a:t>  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320">
                <a:latin typeface="Arial"/>
                <a:cs typeface="Arial"/>
              </a:rPr>
              <a:t>   </a:t>
            </a:r>
            <a:r>
              <a:rPr dirty="0" sz="2400" spc="-10" b="1">
                <a:latin typeface="Arial"/>
                <a:cs typeface="Arial"/>
              </a:rPr>
              <a:t>phagocytes</a:t>
            </a:r>
            <a:r>
              <a:rPr dirty="0" sz="2400" spc="-10">
                <a:latin typeface="Arial"/>
                <a:cs typeface="Arial"/>
              </a:rPr>
              <a:t>— </a:t>
            </a:r>
            <a:r>
              <a:rPr dirty="0" sz="2400">
                <a:latin typeface="Arial"/>
                <a:cs typeface="Arial"/>
              </a:rPr>
              <a:t>certain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types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white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blood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cells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derivatives</a:t>
            </a:r>
            <a:r>
              <a:rPr dirty="0" sz="2400" spc="495">
                <a:latin typeface="Arial"/>
                <a:cs typeface="Arial"/>
              </a:rPr>
              <a:t>  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15" y="1428241"/>
            <a:ext cx="204215" cy="2133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15" y="2342642"/>
            <a:ext cx="204215" cy="21336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90800" y="3657600"/>
            <a:ext cx="4224655" cy="2573020"/>
          </a:xfrm>
          <a:prstGeom prst="rect">
            <a:avLst/>
          </a:prstGeom>
          <a:solidFill>
            <a:srgbClr val="C0C0C0">
              <a:alpha val="50195"/>
            </a:srgbClr>
          </a:solidFill>
          <a:ln w="18288">
            <a:solidFill>
              <a:srgbClr val="000000"/>
            </a:solidFill>
          </a:ln>
        </p:spPr>
        <p:txBody>
          <a:bodyPr wrap="square" lIns="0" tIns="410845" rIns="0" bIns="0" rtlCol="0" vert="horz">
            <a:spAutoFit/>
          </a:bodyPr>
          <a:lstStyle/>
          <a:p>
            <a:pPr algn="ctr" marL="733425" marR="722630">
              <a:lnSpc>
                <a:spcPct val="100000"/>
              </a:lnSpc>
              <a:spcBef>
                <a:spcPts val="3235"/>
              </a:spcBef>
            </a:pPr>
            <a:r>
              <a:rPr dirty="0" sz="3700">
                <a:latin typeface="Carlito"/>
                <a:cs typeface="Carlito"/>
              </a:rPr>
              <a:t>All</a:t>
            </a:r>
            <a:r>
              <a:rPr dirty="0" sz="3700" spc="-40">
                <a:latin typeface="Carlito"/>
                <a:cs typeface="Carlito"/>
              </a:rPr>
              <a:t> </a:t>
            </a:r>
            <a:r>
              <a:rPr dirty="0" sz="3700" spc="-10">
                <a:latin typeface="Carlito"/>
                <a:cs typeface="Carlito"/>
              </a:rPr>
              <a:t>phagocytes </a:t>
            </a:r>
            <a:r>
              <a:rPr dirty="0" sz="3700">
                <a:latin typeface="Carlito"/>
                <a:cs typeface="Carlito"/>
              </a:rPr>
              <a:t>eat,</a:t>
            </a:r>
            <a:r>
              <a:rPr dirty="0" sz="3700" spc="-100">
                <a:latin typeface="Carlito"/>
                <a:cs typeface="Carlito"/>
              </a:rPr>
              <a:t> </a:t>
            </a:r>
            <a:r>
              <a:rPr dirty="0" sz="3700" spc="-10">
                <a:latin typeface="Carlito"/>
                <a:cs typeface="Carlito"/>
              </a:rPr>
              <a:t>digest </a:t>
            </a:r>
            <a:r>
              <a:rPr dirty="0" sz="3700">
                <a:latin typeface="Carlito"/>
                <a:cs typeface="Carlito"/>
              </a:rPr>
              <a:t>and</a:t>
            </a:r>
            <a:r>
              <a:rPr dirty="0" sz="3700" spc="-65">
                <a:latin typeface="Carlito"/>
                <a:cs typeface="Carlito"/>
              </a:rPr>
              <a:t> </a:t>
            </a:r>
            <a:r>
              <a:rPr dirty="0" sz="3700" spc="-10">
                <a:latin typeface="Carlito"/>
                <a:cs typeface="Carlito"/>
              </a:rPr>
              <a:t>extrude</a:t>
            </a:r>
            <a:endParaRPr sz="3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23" y="89992"/>
            <a:ext cx="271462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33CC"/>
                </a:solidFill>
              </a:rPr>
              <a:t>Phagocytic</a:t>
            </a:r>
            <a:r>
              <a:rPr dirty="0" spc="-9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Cells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6193" y="867613"/>
            <a:ext cx="124523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10" b="1">
                <a:solidFill>
                  <a:srgbClr val="CF0D2F"/>
                </a:solidFill>
                <a:latin typeface="Arial"/>
                <a:cs typeface="Arial"/>
              </a:rPr>
              <a:t>Myeloid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90871" y="867613"/>
            <a:ext cx="2077720" cy="8172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0860" marR="5080" indent="-518795">
              <a:lnSpc>
                <a:spcPct val="100000"/>
              </a:lnSpc>
              <a:spcBef>
                <a:spcPts val="95"/>
              </a:spcBef>
            </a:pPr>
            <a:r>
              <a:rPr dirty="0" sz="2600" spc="-10" b="1">
                <a:solidFill>
                  <a:srgbClr val="053CE8"/>
                </a:solidFill>
                <a:latin typeface="Arial"/>
                <a:cs typeface="Arial"/>
              </a:rPr>
              <a:t>Macrophage- </a:t>
            </a:r>
            <a:r>
              <a:rPr dirty="0" sz="2600" spc="-20" b="1">
                <a:solidFill>
                  <a:srgbClr val="053CE8"/>
                </a:solidFill>
                <a:latin typeface="Arial"/>
                <a:cs typeface="Arial"/>
              </a:rPr>
              <a:t>Monocyte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55264" y="1426463"/>
            <a:ext cx="1271270" cy="360045"/>
          </a:xfrm>
          <a:prstGeom prst="rect">
            <a:avLst/>
          </a:prstGeom>
          <a:solidFill>
            <a:srgbClr val="800080"/>
          </a:solidFill>
          <a:ln w="12192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28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Basophils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77113" y="1953514"/>
            <a:ext cx="1463675" cy="372745"/>
            <a:chOff x="277113" y="1953514"/>
            <a:chExt cx="1463675" cy="372745"/>
          </a:xfrm>
        </p:grpSpPr>
        <p:sp>
          <p:nvSpPr>
            <p:cNvPr id="7" name="object 7" descr=""/>
            <p:cNvSpPr/>
            <p:nvPr/>
          </p:nvSpPr>
          <p:spPr>
            <a:xfrm>
              <a:off x="283463" y="1959864"/>
              <a:ext cx="1450975" cy="360045"/>
            </a:xfrm>
            <a:custGeom>
              <a:avLst/>
              <a:gdLst/>
              <a:ahLst/>
              <a:cxnLst/>
              <a:rect l="l" t="t" r="r" b="b"/>
              <a:pathLst>
                <a:path w="1450975" h="360044">
                  <a:moveTo>
                    <a:pt x="1450848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450848" y="359663"/>
                  </a:lnTo>
                  <a:lnTo>
                    <a:pt x="14508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3463" y="1959864"/>
              <a:ext cx="1450975" cy="360045"/>
            </a:xfrm>
            <a:custGeom>
              <a:avLst/>
              <a:gdLst/>
              <a:ahLst/>
              <a:cxnLst/>
              <a:rect l="l" t="t" r="r" b="b"/>
              <a:pathLst>
                <a:path w="1450975" h="360044">
                  <a:moveTo>
                    <a:pt x="0" y="359663"/>
                  </a:moveTo>
                  <a:lnTo>
                    <a:pt x="1450848" y="359663"/>
                  </a:lnTo>
                  <a:lnTo>
                    <a:pt x="1450848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55193" y="1982800"/>
            <a:ext cx="12985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Neutrophils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21864" y="1959864"/>
            <a:ext cx="1475740" cy="360045"/>
          </a:xfrm>
          <a:prstGeom prst="rect">
            <a:avLst/>
          </a:prstGeom>
          <a:solidFill>
            <a:srgbClr val="1FFCE2"/>
          </a:solidFill>
          <a:ln w="12192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280"/>
              </a:spcBef>
            </a:pPr>
            <a:r>
              <a:rPr dirty="0" sz="1800" spc="-10" b="1">
                <a:latin typeface="Arial"/>
                <a:cs typeface="Arial"/>
              </a:rPr>
              <a:t>Eosinophils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5679" y="2742691"/>
            <a:ext cx="44653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2405" algn="l"/>
              </a:tabLst>
            </a:pPr>
            <a:r>
              <a:rPr dirty="0" sz="2400">
                <a:latin typeface="Arial"/>
                <a:cs typeface="Arial"/>
              </a:rPr>
              <a:t>Rapid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phagocytosis,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cannot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phagocytose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repeatedly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5679" y="3839921"/>
            <a:ext cx="394462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granules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contain</a:t>
            </a:r>
            <a:endParaRPr sz="24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bactericidal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enzymes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5679" y="4937836"/>
            <a:ext cx="8435975" cy="1480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  <a:tab pos="5369560" algn="l"/>
                <a:tab pos="6323965" algn="l"/>
              </a:tabLst>
            </a:pPr>
            <a:r>
              <a:rPr dirty="0" sz="2400">
                <a:latin typeface="Arial"/>
                <a:cs typeface="Arial"/>
              </a:rPr>
              <a:t>Short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lived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baseline="1157" sz="3600" spc="-15">
                <a:latin typeface="Arial"/>
                <a:cs typeface="Arial"/>
              </a:rPr>
              <a:t>•Long</a:t>
            </a:r>
            <a:r>
              <a:rPr dirty="0" baseline="1157" sz="3600">
                <a:latin typeface="Arial"/>
                <a:cs typeface="Arial"/>
              </a:rPr>
              <a:t>	</a:t>
            </a:r>
            <a:r>
              <a:rPr dirty="0" baseline="1157" sz="3600" spc="-15">
                <a:latin typeface="Arial"/>
                <a:cs typeface="Arial"/>
              </a:rPr>
              <a:t>lived</a:t>
            </a:r>
            <a:endParaRPr baseline="1157"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1135" indent="-178435">
              <a:lnSpc>
                <a:spcPts val="2845"/>
              </a:lnSpc>
              <a:buChar char="•"/>
              <a:tabLst>
                <a:tab pos="191135" algn="l"/>
                <a:tab pos="7613650" algn="l"/>
              </a:tabLst>
            </a:pP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ABILITY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PRESENT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ANTIGEN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baseline="1157" sz="3600">
                <a:latin typeface="Arial"/>
                <a:cs typeface="Arial"/>
              </a:rPr>
              <a:t>•Selected</a:t>
            </a:r>
            <a:r>
              <a:rPr dirty="0" baseline="1157" sz="3600" spc="-60">
                <a:latin typeface="Arial"/>
                <a:cs typeface="Arial"/>
              </a:rPr>
              <a:t> </a:t>
            </a:r>
            <a:r>
              <a:rPr dirty="0" baseline="1157" sz="3600" spc="-15">
                <a:latin typeface="Arial"/>
                <a:cs typeface="Arial"/>
              </a:rPr>
              <a:t>cells</a:t>
            </a:r>
            <a:r>
              <a:rPr dirty="0" baseline="1157" sz="3600">
                <a:latin typeface="Arial"/>
                <a:cs typeface="Arial"/>
              </a:rPr>
              <a:t>	</a:t>
            </a:r>
            <a:r>
              <a:rPr dirty="0" baseline="1157" sz="3600" spc="-52">
                <a:latin typeface="Arial"/>
                <a:cs typeface="Arial"/>
              </a:rPr>
              <a:t>HAVE</a:t>
            </a:r>
            <a:endParaRPr baseline="1157" sz="3600">
              <a:latin typeface="Arial"/>
              <a:cs typeface="Arial"/>
            </a:endParaRPr>
          </a:p>
          <a:p>
            <a:pPr marL="5454650">
              <a:lnSpc>
                <a:spcPts val="2845"/>
              </a:lnSpc>
            </a:pPr>
            <a:r>
              <a:rPr dirty="0" sz="2400">
                <a:latin typeface="Arial"/>
                <a:cs typeface="Arial"/>
              </a:rPr>
              <a:t>ability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present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82844" y="2733294"/>
            <a:ext cx="3693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 indent="-11430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18745" algn="l"/>
              </a:tabLst>
            </a:pPr>
            <a:r>
              <a:rPr dirty="0" sz="2400">
                <a:latin typeface="Arial"/>
                <a:cs typeface="Arial"/>
              </a:rPr>
              <a:t>Slow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phagocytose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50484" y="3098749"/>
            <a:ext cx="1515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repeatedly.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82844" y="3831082"/>
            <a:ext cx="28143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110" marR="5080" indent="-11430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79705" algn="l"/>
              </a:tabLst>
            </a:pPr>
            <a:r>
              <a:rPr dirty="0" sz="2400">
                <a:latin typeface="Arial"/>
                <a:cs typeface="Arial"/>
              </a:rPr>
              <a:t>Contain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bactericidal 	enzyme.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410200" y="1981200"/>
            <a:ext cx="0" cy="4572000"/>
          </a:xfrm>
          <a:custGeom>
            <a:avLst/>
            <a:gdLst/>
            <a:ahLst/>
            <a:cxn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63459" y="1380489"/>
            <a:ext cx="2125345" cy="664845"/>
          </a:xfrm>
          <a:custGeom>
            <a:avLst/>
            <a:gdLst/>
            <a:ahLst/>
            <a:cxnLst/>
            <a:rect l="l" t="t" r="r" b="b"/>
            <a:pathLst>
              <a:path w="2125345" h="664844">
                <a:moveTo>
                  <a:pt x="237782" y="9017"/>
                </a:moveTo>
                <a:lnTo>
                  <a:pt x="226098" y="3683"/>
                </a:lnTo>
                <a:lnTo>
                  <a:pt x="28917" y="440296"/>
                </a:lnTo>
                <a:lnTo>
                  <a:pt x="0" y="427228"/>
                </a:lnTo>
                <a:lnTo>
                  <a:pt x="3340" y="512318"/>
                </a:lnTo>
                <a:lnTo>
                  <a:pt x="69430" y="458597"/>
                </a:lnTo>
                <a:lnTo>
                  <a:pt x="66052" y="457073"/>
                </a:lnTo>
                <a:lnTo>
                  <a:pt x="40487" y="445528"/>
                </a:lnTo>
                <a:lnTo>
                  <a:pt x="237782" y="9017"/>
                </a:lnTo>
                <a:close/>
              </a:path>
              <a:path w="2125345" h="664844">
                <a:moveTo>
                  <a:pt x="2122017" y="205778"/>
                </a:moveTo>
                <a:lnTo>
                  <a:pt x="2052993" y="161544"/>
                </a:lnTo>
                <a:lnTo>
                  <a:pt x="2049602" y="193090"/>
                </a:lnTo>
                <a:lnTo>
                  <a:pt x="344322" y="10655"/>
                </a:lnTo>
                <a:lnTo>
                  <a:pt x="326428" y="762"/>
                </a:lnTo>
                <a:lnTo>
                  <a:pt x="322313" y="8305"/>
                </a:lnTo>
                <a:lnTo>
                  <a:pt x="244767" y="0"/>
                </a:lnTo>
                <a:lnTo>
                  <a:pt x="243497" y="12700"/>
                </a:lnTo>
                <a:lnTo>
                  <a:pt x="340487" y="23088"/>
                </a:lnTo>
                <a:lnTo>
                  <a:pt x="1445361" y="633450"/>
                </a:lnTo>
                <a:lnTo>
                  <a:pt x="1430058" y="661162"/>
                </a:lnTo>
                <a:lnTo>
                  <a:pt x="1515148" y="664718"/>
                </a:lnTo>
                <a:lnTo>
                  <a:pt x="1497863" y="639572"/>
                </a:lnTo>
                <a:lnTo>
                  <a:pt x="1466888" y="594487"/>
                </a:lnTo>
                <a:lnTo>
                  <a:pt x="1451546" y="622249"/>
                </a:lnTo>
                <a:lnTo>
                  <a:pt x="373151" y="26581"/>
                </a:lnTo>
                <a:lnTo>
                  <a:pt x="2048243" y="205778"/>
                </a:lnTo>
                <a:lnTo>
                  <a:pt x="2061121" y="205778"/>
                </a:lnTo>
                <a:lnTo>
                  <a:pt x="2122017" y="205778"/>
                </a:lnTo>
                <a:close/>
              </a:path>
              <a:path w="2125345" h="664844">
                <a:moveTo>
                  <a:pt x="2124748" y="207518"/>
                </a:moveTo>
                <a:lnTo>
                  <a:pt x="2124151" y="207137"/>
                </a:lnTo>
                <a:lnTo>
                  <a:pt x="2060994" y="207137"/>
                </a:lnTo>
                <a:lnTo>
                  <a:pt x="2048090" y="207137"/>
                </a:lnTo>
                <a:lnTo>
                  <a:pt x="2044865" y="237236"/>
                </a:lnTo>
                <a:lnTo>
                  <a:pt x="2124748" y="207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638300" y="548640"/>
            <a:ext cx="5486400" cy="353695"/>
            <a:chOff x="1638300" y="548640"/>
            <a:chExt cx="5486400" cy="353695"/>
          </a:xfrm>
        </p:grpSpPr>
        <p:sp>
          <p:nvSpPr>
            <p:cNvPr id="20" name="object 20" descr=""/>
            <p:cNvSpPr/>
            <p:nvPr/>
          </p:nvSpPr>
          <p:spPr>
            <a:xfrm>
              <a:off x="1679448" y="548640"/>
              <a:ext cx="5394960" cy="213360"/>
            </a:xfrm>
            <a:custGeom>
              <a:avLst/>
              <a:gdLst/>
              <a:ahLst/>
              <a:cxnLst/>
              <a:rect l="l" t="t" r="r" b="b"/>
              <a:pathLst>
                <a:path w="5394959" h="213359">
                  <a:moveTo>
                    <a:pt x="2435352" y="0"/>
                  </a:moveTo>
                  <a:lnTo>
                    <a:pt x="2435352" y="201168"/>
                  </a:lnTo>
                </a:path>
                <a:path w="5394959" h="213359">
                  <a:moveTo>
                    <a:pt x="2435352" y="213360"/>
                  </a:moveTo>
                  <a:lnTo>
                    <a:pt x="0" y="213360"/>
                  </a:lnTo>
                </a:path>
                <a:path w="5394959" h="213359">
                  <a:moveTo>
                    <a:pt x="2450591" y="213360"/>
                  </a:moveTo>
                  <a:lnTo>
                    <a:pt x="5394959" y="2133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500" y="777240"/>
              <a:ext cx="76200" cy="12496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638300" y="82600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7124700" y="1767839"/>
            <a:ext cx="76200" cy="277495"/>
          </a:xfrm>
          <a:custGeom>
            <a:avLst/>
            <a:gdLst/>
            <a:ahLst/>
            <a:cxnLst/>
            <a:rect l="l" t="t" r="r" b="b"/>
            <a:pathLst>
              <a:path w="76200" h="277494">
                <a:moveTo>
                  <a:pt x="31750" y="201168"/>
                </a:moveTo>
                <a:lnTo>
                  <a:pt x="0" y="201168"/>
                </a:lnTo>
                <a:lnTo>
                  <a:pt x="38100" y="277368"/>
                </a:lnTo>
                <a:lnTo>
                  <a:pt x="69850" y="213868"/>
                </a:lnTo>
                <a:lnTo>
                  <a:pt x="31750" y="213868"/>
                </a:lnTo>
                <a:lnTo>
                  <a:pt x="31750" y="201168"/>
                </a:lnTo>
                <a:close/>
              </a:path>
              <a:path w="76200" h="277494">
                <a:moveTo>
                  <a:pt x="44450" y="0"/>
                </a:moveTo>
                <a:lnTo>
                  <a:pt x="31750" y="0"/>
                </a:lnTo>
                <a:lnTo>
                  <a:pt x="31750" y="213868"/>
                </a:lnTo>
                <a:lnTo>
                  <a:pt x="44450" y="213868"/>
                </a:lnTo>
                <a:lnTo>
                  <a:pt x="44450" y="0"/>
                </a:lnTo>
                <a:close/>
              </a:path>
              <a:path w="76200" h="277494">
                <a:moveTo>
                  <a:pt x="76200" y="201168"/>
                </a:moveTo>
                <a:lnTo>
                  <a:pt x="44450" y="201168"/>
                </a:lnTo>
                <a:lnTo>
                  <a:pt x="44450" y="213868"/>
                </a:lnTo>
                <a:lnTo>
                  <a:pt x="69850" y="213868"/>
                </a:lnTo>
                <a:lnTo>
                  <a:pt x="76200" y="201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04900" y="2438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6115" y="6381699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337" rIns="0" bIns="0" rtlCol="0" vert="horz">
            <a:spAutoFit/>
          </a:bodyPr>
          <a:lstStyle/>
          <a:p>
            <a:pPr marL="215392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33CC"/>
                </a:solidFill>
              </a:rPr>
              <a:t>Mechanism</a:t>
            </a:r>
            <a:r>
              <a:rPr dirty="0" spc="-9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90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Phagocytosis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338503"/>
            <a:ext cx="8990965" cy="560959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05"/>
              </a:spcBef>
            </a:pPr>
            <a:r>
              <a:rPr dirty="0" u="sng" sz="220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Chemotaxis</a:t>
            </a:r>
            <a:r>
              <a:rPr dirty="0" u="sng" sz="2200" spc="-25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20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&amp;</a:t>
            </a:r>
            <a:r>
              <a:rPr dirty="0" u="sng" sz="2200" spc="-15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200" spc="-1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attachment</a:t>
            </a:r>
            <a:endParaRPr sz="2200">
              <a:latin typeface="Arial"/>
              <a:cs typeface="Arial"/>
            </a:endParaRPr>
          </a:p>
          <a:p>
            <a:pPr marL="356870" indent="-344170">
              <a:lnSpc>
                <a:spcPts val="2375"/>
              </a:lnSpc>
              <a:spcBef>
                <a:spcPts val="1200"/>
              </a:spcBef>
              <a:buChar char="•"/>
              <a:tabLst>
                <a:tab pos="356870" algn="l"/>
                <a:tab pos="1677035" algn="l"/>
                <a:tab pos="2106930" algn="l"/>
                <a:tab pos="3735070" algn="l"/>
                <a:tab pos="5287010" algn="l"/>
                <a:tab pos="6729730" algn="l"/>
                <a:tab pos="8031480" algn="l"/>
              </a:tabLst>
            </a:pPr>
            <a:r>
              <a:rPr dirty="0" sz="2200" spc="-10">
                <a:latin typeface="Arial"/>
                <a:cs typeface="Arial"/>
              </a:rPr>
              <a:t>Attraction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by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chemotactic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substances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(microbes,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damaged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tissues,</a:t>
            </a:r>
            <a:endParaRPr sz="2200">
              <a:latin typeface="Arial"/>
              <a:cs typeface="Arial"/>
            </a:endParaRPr>
          </a:p>
          <a:p>
            <a:pPr marL="356870">
              <a:lnSpc>
                <a:spcPts val="2375"/>
              </a:lnSpc>
            </a:pPr>
            <a:r>
              <a:rPr dirty="0" sz="2200">
                <a:latin typeface="Arial"/>
                <a:cs typeface="Arial"/>
              </a:rPr>
              <a:t>complement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components,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vasoactive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amines,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etc</a:t>
            </a:r>
            <a:r>
              <a:rPr dirty="0" sz="2200" spc="-50">
                <a:latin typeface="Arial"/>
                <a:cs typeface="Arial"/>
              </a:rPr>
              <a:t> 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</a:tabLst>
            </a:pPr>
            <a:r>
              <a:rPr dirty="0" sz="2200">
                <a:latin typeface="Arial"/>
                <a:cs typeface="Arial"/>
              </a:rPr>
              <a:t>Attachment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receptors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surfaces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phagocytes.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u="sng" sz="220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Ingestion</a:t>
            </a:r>
            <a:r>
              <a:rPr dirty="0" u="sng" sz="2200" spc="-75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20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2200" spc="-4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20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phagosome</a:t>
            </a:r>
            <a:r>
              <a:rPr dirty="0" u="sng" sz="2200" spc="-2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200" spc="-1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formation</a:t>
            </a:r>
            <a:endParaRPr sz="2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235"/>
              </a:spcBef>
              <a:buChar char="•"/>
              <a:tabLst>
                <a:tab pos="356870" algn="l"/>
                <a:tab pos="2183130" algn="l"/>
                <a:tab pos="3345179" algn="l"/>
                <a:tab pos="5100955" algn="l"/>
                <a:tab pos="6738620" algn="l"/>
                <a:tab pos="8040370" algn="l"/>
              </a:tabLst>
            </a:pPr>
            <a:r>
              <a:rPr dirty="0" sz="2200" spc="-10">
                <a:latin typeface="Arial"/>
                <a:cs typeface="Arial"/>
              </a:rPr>
              <a:t>Phagocytes’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produce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pseudopodia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surrounding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organism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forming</a:t>
            </a:r>
            <a:endParaRPr sz="2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phagosome</a:t>
            </a:r>
            <a:endParaRPr sz="2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160"/>
              </a:spcBef>
              <a:buChar char="•"/>
              <a:tabLst>
                <a:tab pos="356870" algn="l"/>
              </a:tabLst>
            </a:pPr>
            <a:r>
              <a:rPr dirty="0" sz="2200">
                <a:latin typeface="Arial"/>
                <a:cs typeface="Arial"/>
              </a:rPr>
              <a:t>Opsonins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10">
                <a:latin typeface="Arial"/>
                <a:cs typeface="Arial"/>
              </a:rPr>
              <a:t> co-</a:t>
            </a:r>
            <a:r>
              <a:rPr dirty="0" sz="2200">
                <a:latin typeface="Arial"/>
                <a:cs typeface="Arial"/>
              </a:rPr>
              <a:t>factors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enhance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phagocytosis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u="sng" sz="220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Phagolysosome</a:t>
            </a:r>
            <a:r>
              <a:rPr dirty="0" u="sng" sz="2200" spc="-6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200" spc="-10" b="1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formation</a:t>
            </a:r>
            <a:endParaRPr sz="2200">
              <a:latin typeface="Arial"/>
              <a:cs typeface="Arial"/>
            </a:endParaRPr>
          </a:p>
          <a:p>
            <a:pPr marL="356870" marR="37465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1353185" algn="l"/>
              </a:tabLst>
            </a:pPr>
            <a:r>
              <a:rPr dirty="0" sz="2200" spc="-10">
                <a:latin typeface="Arial"/>
                <a:cs typeface="Arial"/>
              </a:rPr>
              <a:t>Fusion</a:t>
            </a:r>
            <a:r>
              <a:rPr dirty="0" sz="2200">
                <a:latin typeface="Arial"/>
                <a:cs typeface="Arial"/>
              </a:rPr>
              <a:t>	of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phagosome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lysosomal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granules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phagocyte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take </a:t>
            </a:r>
            <a:r>
              <a:rPr dirty="0" sz="2200">
                <a:latin typeface="Arial"/>
                <a:cs typeface="Arial"/>
              </a:rPr>
              <a:t>place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help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cytoskeleton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followed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release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digestive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and </a:t>
            </a:r>
            <a:r>
              <a:rPr dirty="0" sz="2200">
                <a:latin typeface="Arial"/>
                <a:cs typeface="Arial"/>
              </a:rPr>
              <a:t>degradative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enzymes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346" rIns="0" bIns="0" rtlCol="0" vert="horz">
            <a:spAutoFit/>
          </a:bodyPr>
          <a:lstStyle/>
          <a:p>
            <a:pPr marL="1619885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The</a:t>
            </a:r>
            <a:r>
              <a:rPr dirty="0" sz="2800" spc="-35"/>
              <a:t> </a:t>
            </a:r>
            <a:r>
              <a:rPr dirty="0" sz="2800"/>
              <a:t>Process</a:t>
            </a:r>
            <a:r>
              <a:rPr dirty="0" sz="2800" spc="-75"/>
              <a:t> </a:t>
            </a:r>
            <a:r>
              <a:rPr dirty="0" sz="2800"/>
              <a:t>of</a:t>
            </a:r>
            <a:r>
              <a:rPr dirty="0" sz="2800" spc="-35"/>
              <a:t> </a:t>
            </a:r>
            <a:r>
              <a:rPr dirty="0" sz="2800"/>
              <a:t>Phagocytosis</a:t>
            </a:r>
            <a:r>
              <a:rPr dirty="0" sz="2800" spc="-65"/>
              <a:t> </a:t>
            </a:r>
            <a:r>
              <a:rPr dirty="0" sz="2800"/>
              <a:t>-</a:t>
            </a:r>
            <a:r>
              <a:rPr dirty="0" sz="2800" spc="-10"/>
              <a:t> ingestion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5029200" cy="38770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1763" y="5749544"/>
            <a:ext cx="8217534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latin typeface="Arial"/>
                <a:cs typeface="Arial"/>
              </a:rPr>
              <a:t>Following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attachment,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polymerization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depolymerization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actin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molecules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send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pseudopods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out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engulf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bacterium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823" rIns="0" bIns="0" rtlCol="0" vert="horz">
            <a:spAutoFit/>
          </a:bodyPr>
          <a:lstStyle/>
          <a:p>
            <a:pPr marL="659765">
              <a:lnSpc>
                <a:spcPct val="100000"/>
              </a:lnSpc>
              <a:spcBef>
                <a:spcPts val="110"/>
              </a:spcBef>
            </a:pPr>
            <a:r>
              <a:rPr dirty="0" sz="2800"/>
              <a:t>The</a:t>
            </a:r>
            <a:r>
              <a:rPr dirty="0" sz="2800" spc="-40"/>
              <a:t> </a:t>
            </a:r>
            <a:r>
              <a:rPr dirty="0" sz="2800"/>
              <a:t>Process</a:t>
            </a:r>
            <a:r>
              <a:rPr dirty="0" sz="2800" spc="-85"/>
              <a:t> </a:t>
            </a:r>
            <a:r>
              <a:rPr dirty="0" sz="2800"/>
              <a:t>of</a:t>
            </a:r>
            <a:r>
              <a:rPr dirty="0" sz="2800" spc="-50"/>
              <a:t> </a:t>
            </a:r>
            <a:r>
              <a:rPr dirty="0" sz="2800"/>
              <a:t>Phagocytosis</a:t>
            </a:r>
            <a:r>
              <a:rPr dirty="0" sz="2800" spc="-90"/>
              <a:t> </a:t>
            </a:r>
            <a:r>
              <a:rPr dirty="0" sz="2800"/>
              <a:t>-</a:t>
            </a:r>
            <a:r>
              <a:rPr dirty="0" sz="2800" spc="-20"/>
              <a:t> </a:t>
            </a:r>
            <a:r>
              <a:rPr dirty="0" sz="2800"/>
              <a:t>phagosome</a:t>
            </a:r>
            <a:r>
              <a:rPr dirty="0" sz="2800" spc="-50"/>
              <a:t> </a:t>
            </a:r>
            <a:r>
              <a:rPr dirty="0" sz="2800" spc="-10"/>
              <a:t>formation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5029200" cy="38770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0751" y="5892495"/>
            <a:ext cx="8660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Following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engulfment,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bacterium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placed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 vesicle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called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phagosome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110"/>
              </a:spcBef>
            </a:pPr>
            <a:r>
              <a:rPr dirty="0" sz="2200" spc="-10">
                <a:solidFill>
                  <a:srgbClr val="000000"/>
                </a:solidFill>
              </a:rPr>
              <a:t>Lysosomes</a:t>
            </a:r>
            <a:r>
              <a:rPr dirty="0" sz="2200" spc="-75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move</a:t>
            </a:r>
            <a:r>
              <a:rPr dirty="0" sz="2200" spc="-35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along</a:t>
            </a:r>
            <a:r>
              <a:rPr dirty="0" sz="2200" spc="-45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the</a:t>
            </a:r>
            <a:r>
              <a:rPr dirty="0" sz="2200" spc="-40">
                <a:solidFill>
                  <a:srgbClr val="000000"/>
                </a:solidFill>
              </a:rPr>
              <a:t> </a:t>
            </a:r>
            <a:r>
              <a:rPr dirty="0" sz="2200" spc="-10">
                <a:solidFill>
                  <a:srgbClr val="000000"/>
                </a:solidFill>
              </a:rPr>
              <a:t>cytoskeleton</a:t>
            </a:r>
            <a:r>
              <a:rPr dirty="0" sz="2200" spc="-35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and</a:t>
            </a:r>
            <a:r>
              <a:rPr dirty="0" sz="2200" spc="-40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fuse</a:t>
            </a:r>
            <a:r>
              <a:rPr dirty="0" sz="2200" spc="-30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with</a:t>
            </a:r>
            <a:r>
              <a:rPr dirty="0" sz="2200" spc="-50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phagosomes</a:t>
            </a:r>
            <a:r>
              <a:rPr dirty="0" sz="2200" spc="-50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to</a:t>
            </a:r>
            <a:r>
              <a:rPr dirty="0" sz="2200" spc="-40">
                <a:solidFill>
                  <a:srgbClr val="000000"/>
                </a:solidFill>
              </a:rPr>
              <a:t> </a:t>
            </a:r>
            <a:r>
              <a:rPr dirty="0" sz="2200" spc="-20">
                <a:solidFill>
                  <a:srgbClr val="000000"/>
                </a:solidFill>
              </a:rPr>
              <a:t>form</a:t>
            </a:r>
            <a:endParaRPr sz="2200"/>
          </a:p>
          <a:p>
            <a:pPr algn="ctr" marL="109855">
              <a:lnSpc>
                <a:spcPct val="100000"/>
              </a:lnSpc>
            </a:pPr>
            <a:r>
              <a:rPr dirty="0" sz="2200" spc="-10">
                <a:solidFill>
                  <a:srgbClr val="000000"/>
                </a:solidFill>
              </a:rPr>
              <a:t>phagolysosomes.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367106"/>
            <a:ext cx="703897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Innate</a:t>
            </a:r>
            <a:r>
              <a:rPr dirty="0" spc="-7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Immunity</a:t>
            </a:r>
            <a:r>
              <a:rPr dirty="0" spc="-60">
                <a:solidFill>
                  <a:srgbClr val="C00000"/>
                </a:solidFill>
              </a:rPr>
              <a:t> </a:t>
            </a:r>
            <a:r>
              <a:rPr dirty="0" spc="114">
                <a:solidFill>
                  <a:srgbClr val="C00000"/>
                </a:solidFill>
                <a:latin typeface="Liberation Sans Narrow"/>
                <a:cs typeface="Liberation Sans Narrow"/>
              </a:rPr>
              <a:t>–</a:t>
            </a:r>
            <a:r>
              <a:rPr dirty="0" spc="-10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dirty="0" spc="-10">
                <a:solidFill>
                  <a:srgbClr val="C00000"/>
                </a:solidFill>
              </a:rPr>
              <a:t>characteristics</a:t>
            </a:r>
            <a:r>
              <a:rPr dirty="0" spc="-90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(contd.)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4540" y="1094054"/>
            <a:ext cx="7625080" cy="500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dirty="0" sz="2400">
                <a:latin typeface="Arial"/>
                <a:cs typeface="Arial"/>
              </a:rPr>
              <a:t>dependence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germ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encoded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receptors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1135" indent="-178435">
              <a:lnSpc>
                <a:spcPct val="100000"/>
              </a:lnSpc>
              <a:spcBef>
                <a:spcPts val="5"/>
              </a:spcBef>
              <a:buChar char="•"/>
              <a:tabLst>
                <a:tab pos="191135" algn="l"/>
              </a:tabLst>
            </a:pPr>
            <a:r>
              <a:rPr dirty="0" sz="2400">
                <a:latin typeface="Arial"/>
                <a:cs typeface="Arial"/>
              </a:rPr>
              <a:t>always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present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active,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constitutively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expressed</a:t>
            </a:r>
            <a:endParaRPr sz="2400">
              <a:latin typeface="Arial"/>
              <a:cs typeface="Arial"/>
            </a:endParaRPr>
          </a:p>
          <a:p>
            <a:pPr marL="51879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(some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components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up-</a:t>
            </a:r>
            <a:r>
              <a:rPr dirty="0" sz="2400" spc="-10">
                <a:latin typeface="Arial"/>
                <a:cs typeface="Arial"/>
              </a:rPr>
              <a:t>regulated)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2400">
              <a:latin typeface="Arial"/>
              <a:cs typeface="Arial"/>
            </a:endParaRPr>
          </a:p>
          <a:p>
            <a:pPr marL="190500" marR="5080" indent="-178435">
              <a:lnSpc>
                <a:spcPts val="2300"/>
              </a:lnSpc>
              <a:spcBef>
                <a:spcPts val="5"/>
              </a:spcBef>
              <a:buChar char="•"/>
              <a:tabLst>
                <a:tab pos="192405" algn="l"/>
                <a:tab pos="2113280" algn="l"/>
                <a:tab pos="2795905" algn="l"/>
                <a:tab pos="4528185" algn="l"/>
                <a:tab pos="5875655" algn="l"/>
                <a:tab pos="7116445" algn="l"/>
              </a:tabLst>
            </a:pPr>
            <a:r>
              <a:rPr dirty="0" sz="2400" spc="-10">
                <a:latin typeface="Arial"/>
                <a:cs typeface="Arial"/>
              </a:rPr>
              <a:t>Nonspecific;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not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specifically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directed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against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any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particular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infectious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agent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tumor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1135" indent="-178435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clonal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expansion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0500" marR="10795" indent="-178435">
              <a:lnSpc>
                <a:spcPct val="80000"/>
              </a:lnSpc>
              <a:buChar char="•"/>
              <a:tabLst>
                <a:tab pos="192405" algn="l"/>
                <a:tab pos="1228725" algn="l"/>
                <a:tab pos="2207260" algn="l"/>
                <a:tab pos="3107055" algn="l"/>
                <a:tab pos="3683635" algn="l"/>
                <a:tab pos="5144135" algn="l"/>
                <a:tab pos="5701665" algn="l"/>
                <a:tab pos="6708140" algn="l"/>
                <a:tab pos="7183755" algn="l"/>
              </a:tabLst>
            </a:pPr>
            <a:r>
              <a:rPr dirty="0" sz="2400" spc="-20">
                <a:latin typeface="Arial"/>
                <a:cs typeface="Arial"/>
              </a:rPr>
              <a:t>Same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every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time;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5">
                <a:latin typeface="Arial"/>
                <a:cs typeface="Arial"/>
              </a:rPr>
              <a:t>no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‘memory’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found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adaptive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immune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1135" indent="-178435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dirty="0" sz="2400">
                <a:latin typeface="Arial"/>
                <a:cs typeface="Arial"/>
              </a:rPr>
              <a:t>failure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==&gt;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adaptive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immune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response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86" rIns="0" bIns="0" rtlCol="0" vert="horz">
            <a:spAutoFit/>
          </a:bodyPr>
          <a:lstStyle/>
          <a:p>
            <a:pPr marL="143383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The</a:t>
            </a:r>
            <a:r>
              <a:rPr dirty="0" sz="2800" spc="-35"/>
              <a:t> </a:t>
            </a:r>
            <a:r>
              <a:rPr dirty="0" sz="2800"/>
              <a:t>Process</a:t>
            </a:r>
            <a:r>
              <a:rPr dirty="0" sz="2800" spc="-75"/>
              <a:t> </a:t>
            </a:r>
            <a:r>
              <a:rPr dirty="0" sz="2800"/>
              <a:t>of</a:t>
            </a:r>
            <a:r>
              <a:rPr dirty="0" sz="2800" spc="-35"/>
              <a:t> </a:t>
            </a:r>
            <a:r>
              <a:rPr dirty="0" sz="2800"/>
              <a:t>Phagocytosis</a:t>
            </a:r>
            <a:r>
              <a:rPr dirty="0" sz="2800" spc="-65"/>
              <a:t> </a:t>
            </a:r>
            <a:r>
              <a:rPr dirty="0" sz="2800"/>
              <a:t>-</a:t>
            </a:r>
            <a:r>
              <a:rPr dirty="0" sz="2800" spc="-10"/>
              <a:t> Destruction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9" y="1572767"/>
            <a:ext cx="5026152" cy="38770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798" y="5594400"/>
            <a:ext cx="8971915" cy="10331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200" b="1">
                <a:latin typeface="Carlito"/>
                <a:cs typeface="Carlito"/>
              </a:rPr>
              <a:t>The</a:t>
            </a:r>
            <a:r>
              <a:rPr dirty="0" sz="2200" spc="14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lysosome,</a:t>
            </a:r>
            <a:r>
              <a:rPr dirty="0" sz="2200" spc="145" b="1">
                <a:latin typeface="Carlito"/>
                <a:cs typeface="Carlito"/>
              </a:rPr>
              <a:t>  </a:t>
            </a:r>
            <a:r>
              <a:rPr dirty="0" sz="2200" b="1">
                <a:latin typeface="Carlito"/>
                <a:cs typeface="Carlito"/>
              </a:rPr>
              <a:t>its</a:t>
            </a:r>
            <a:r>
              <a:rPr dirty="0" sz="2200" spc="17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digestive</a:t>
            </a:r>
            <a:r>
              <a:rPr dirty="0" sz="2200" spc="15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enzymes</a:t>
            </a:r>
            <a:r>
              <a:rPr dirty="0" sz="2200" spc="17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and</a:t>
            </a:r>
            <a:r>
              <a:rPr dirty="0" sz="2200" spc="14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microbicidal</a:t>
            </a:r>
            <a:r>
              <a:rPr dirty="0" sz="2200" spc="16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chemicals</a:t>
            </a:r>
            <a:r>
              <a:rPr dirty="0" sz="2200" spc="17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fuses</a:t>
            </a:r>
            <a:r>
              <a:rPr dirty="0" sz="2200" spc="140" b="1">
                <a:latin typeface="Carlito"/>
                <a:cs typeface="Carlito"/>
              </a:rPr>
              <a:t> </a:t>
            </a:r>
            <a:r>
              <a:rPr dirty="0" sz="2200" spc="-20" b="1">
                <a:latin typeface="Carlito"/>
                <a:cs typeface="Carlito"/>
              </a:rPr>
              <a:t>with </a:t>
            </a:r>
            <a:r>
              <a:rPr dirty="0" sz="2200" b="1">
                <a:latin typeface="Carlito"/>
                <a:cs typeface="Carlito"/>
              </a:rPr>
              <a:t>the</a:t>
            </a:r>
            <a:r>
              <a:rPr dirty="0" sz="2200" spc="24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phagosome</a:t>
            </a:r>
            <a:r>
              <a:rPr dirty="0" sz="2200" spc="26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containing</a:t>
            </a:r>
            <a:r>
              <a:rPr dirty="0" sz="2200" spc="27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the</a:t>
            </a:r>
            <a:r>
              <a:rPr dirty="0" sz="2200" spc="23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ingested</a:t>
            </a:r>
            <a:r>
              <a:rPr dirty="0" sz="2200" spc="254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bacteria</a:t>
            </a:r>
            <a:r>
              <a:rPr dirty="0" sz="2200" spc="26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to</a:t>
            </a:r>
            <a:r>
              <a:rPr dirty="0" sz="2200" spc="25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form</a:t>
            </a:r>
            <a:r>
              <a:rPr dirty="0" sz="2200" spc="27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a</a:t>
            </a:r>
            <a:r>
              <a:rPr dirty="0" sz="2200" spc="254" b="1">
                <a:latin typeface="Carlito"/>
                <a:cs typeface="Carlito"/>
              </a:rPr>
              <a:t> </a:t>
            </a:r>
            <a:r>
              <a:rPr dirty="0" sz="2200" spc="-10" b="1">
                <a:latin typeface="Carlito"/>
                <a:cs typeface="Carlito"/>
              </a:rPr>
              <a:t>phagolysosome </a:t>
            </a:r>
            <a:r>
              <a:rPr dirty="0" sz="2200" b="1">
                <a:latin typeface="Carlito"/>
                <a:cs typeface="Carlito"/>
              </a:rPr>
              <a:t>and</a:t>
            </a:r>
            <a:r>
              <a:rPr dirty="0" sz="2200" spc="-3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the</a:t>
            </a:r>
            <a:r>
              <a:rPr dirty="0" sz="2200" spc="-3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bacterium</a:t>
            </a:r>
            <a:r>
              <a:rPr dirty="0" sz="2200" spc="-6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is</a:t>
            </a:r>
            <a:r>
              <a:rPr dirty="0" sz="2200" spc="-35" b="1">
                <a:latin typeface="Carlito"/>
                <a:cs typeface="Carlito"/>
              </a:rPr>
              <a:t> </a:t>
            </a:r>
            <a:r>
              <a:rPr dirty="0" sz="2200" spc="-10" b="1">
                <a:latin typeface="Carlito"/>
                <a:cs typeface="Carlito"/>
              </a:rPr>
              <a:t>killed.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01777"/>
            <a:ext cx="7078345" cy="4210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600" spc="-2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Intra-</a:t>
            </a:r>
            <a:r>
              <a:rPr dirty="0" u="sng" sz="260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cellular</a:t>
            </a:r>
            <a:r>
              <a:rPr dirty="0" u="sng" sz="2600" spc="-25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60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  <a:latin typeface="Arial"/>
                <a:cs typeface="Arial"/>
              </a:rPr>
              <a:t>killing</a:t>
            </a:r>
            <a:r>
              <a:rPr dirty="0" u="none" sz="2600" spc="-25"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dirty="0" u="none" sz="2600">
                <a:solidFill>
                  <a:srgbClr val="FF33CC"/>
                </a:solidFill>
                <a:latin typeface="Arial"/>
                <a:cs typeface="Arial"/>
              </a:rPr>
              <a:t>(two</a:t>
            </a:r>
            <a:r>
              <a:rPr dirty="0" u="none" sz="2600" spc="-100"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dirty="0" u="none" sz="2600">
                <a:solidFill>
                  <a:srgbClr val="FF33CC"/>
                </a:solidFill>
                <a:latin typeface="Arial"/>
                <a:cs typeface="Arial"/>
              </a:rPr>
              <a:t>microbicidal</a:t>
            </a:r>
            <a:r>
              <a:rPr dirty="0" u="none" sz="2600" spc="-10">
                <a:solidFill>
                  <a:srgbClr val="FF33CC"/>
                </a:solidFill>
                <a:latin typeface="Arial"/>
                <a:cs typeface="Arial"/>
              </a:rPr>
              <a:t> routes)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739" y="1164158"/>
            <a:ext cx="8827770" cy="331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4510" indent="-51180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24510" algn="l"/>
              </a:tabLst>
            </a:pPr>
            <a:r>
              <a:rPr dirty="0" u="sng" sz="24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Oxygen-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dependent</a:t>
            </a:r>
            <a:r>
              <a:rPr dirty="0" u="sng" sz="24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</a:t>
            </a:r>
            <a:r>
              <a:rPr dirty="0" u="sng" sz="2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(powerful</a:t>
            </a:r>
            <a:r>
              <a:rPr dirty="0" u="none" sz="2400" spc="-75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microbicidal</a:t>
            </a:r>
            <a:r>
              <a:rPr dirty="0" u="none" sz="2400" spc="-85">
                <a:latin typeface="Arial"/>
                <a:cs typeface="Arial"/>
              </a:rPr>
              <a:t> </a:t>
            </a:r>
            <a:r>
              <a:rPr dirty="0" u="none" sz="2400" spc="-10">
                <a:latin typeface="Arial"/>
                <a:cs typeface="Arial"/>
              </a:rPr>
              <a:t>agents)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51879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Oxygen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converted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superoxide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anion,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hydrogen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peroxide,</a:t>
            </a:r>
            <a:endParaRPr sz="2400">
              <a:latin typeface="Arial"/>
              <a:cs typeface="Arial"/>
            </a:endParaRPr>
          </a:p>
          <a:p>
            <a:pPr marL="51879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activated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oxygen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hydroxyl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radicals.</a:t>
            </a:r>
            <a:endParaRPr sz="2400">
              <a:latin typeface="Arial"/>
              <a:cs typeface="Arial"/>
            </a:endParaRPr>
          </a:p>
          <a:p>
            <a:pPr marL="518795" marR="5080" indent="-506730">
              <a:lnSpc>
                <a:spcPct val="200100"/>
              </a:lnSpc>
              <a:buChar char="•"/>
              <a:tabLst>
                <a:tab pos="518795" algn="l"/>
                <a:tab pos="524510" algn="l"/>
              </a:tabLst>
            </a:pPr>
            <a:r>
              <a:rPr dirty="0" sz="2400">
                <a:latin typeface="Arial"/>
                <a:cs typeface="Arial"/>
              </a:rPr>
              <a:t>	</a:t>
            </a:r>
            <a:r>
              <a:rPr dirty="0" u="sng" sz="24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Oxygen-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independent</a:t>
            </a:r>
            <a:r>
              <a:rPr dirty="0" u="sng" sz="24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</a:t>
            </a:r>
            <a:r>
              <a:rPr dirty="0" u="sng" sz="2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(anaerobic</a:t>
            </a:r>
            <a:r>
              <a:rPr dirty="0" u="none" sz="2400" spc="-65">
                <a:latin typeface="Arial"/>
                <a:cs typeface="Arial"/>
              </a:rPr>
              <a:t> </a:t>
            </a:r>
            <a:r>
              <a:rPr dirty="0" u="none" sz="2400" spc="-10">
                <a:latin typeface="Arial"/>
                <a:cs typeface="Arial"/>
              </a:rPr>
              <a:t>conditions) </a:t>
            </a:r>
            <a:r>
              <a:rPr dirty="0" u="none" sz="2400">
                <a:latin typeface="Arial"/>
                <a:cs typeface="Arial"/>
              </a:rPr>
              <a:t>Digestion</a:t>
            </a:r>
            <a:r>
              <a:rPr dirty="0" u="none" sz="2400" spc="-65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and</a:t>
            </a:r>
            <a:r>
              <a:rPr dirty="0" u="none" sz="2400" spc="-8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killing</a:t>
            </a:r>
            <a:r>
              <a:rPr dirty="0" u="none" sz="2400" spc="-55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by</a:t>
            </a:r>
            <a:r>
              <a:rPr dirty="0" u="none" sz="2400" spc="-3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lysozyme,</a:t>
            </a:r>
            <a:r>
              <a:rPr dirty="0" u="none" sz="2400" spc="-4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lactoferrin,</a:t>
            </a:r>
            <a:r>
              <a:rPr dirty="0" u="none" sz="2400" spc="-95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low</a:t>
            </a:r>
            <a:r>
              <a:rPr dirty="0" u="none" sz="2400" spc="-65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pH,</a:t>
            </a:r>
            <a:r>
              <a:rPr dirty="0" u="none" sz="2400" spc="-75">
                <a:latin typeface="Arial"/>
                <a:cs typeface="Arial"/>
              </a:rPr>
              <a:t> </a:t>
            </a:r>
            <a:r>
              <a:rPr dirty="0" u="none" sz="2400" spc="-10">
                <a:latin typeface="Arial"/>
                <a:cs typeface="Arial"/>
              </a:rPr>
              <a:t>cationic</a:t>
            </a:r>
            <a:endParaRPr sz="2400">
              <a:latin typeface="Arial"/>
              <a:cs typeface="Arial"/>
            </a:endParaRPr>
          </a:p>
          <a:p>
            <a:pPr marL="51879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proteins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hydrolytic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proteolytic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enzymes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4296" y="347472"/>
            <a:ext cx="7844155" cy="1177925"/>
            <a:chOff x="844296" y="347472"/>
            <a:chExt cx="7844155" cy="11779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304" y="411429"/>
              <a:ext cx="7779766" cy="11138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603453"/>
              <a:ext cx="5783453" cy="8547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44296" y="347472"/>
              <a:ext cx="7760334" cy="1094740"/>
            </a:xfrm>
            <a:custGeom>
              <a:avLst/>
              <a:gdLst/>
              <a:ahLst/>
              <a:cxnLst/>
              <a:rect l="l" t="t" r="r" b="b"/>
              <a:pathLst>
                <a:path w="7760334" h="1094740">
                  <a:moveTo>
                    <a:pt x="7760208" y="0"/>
                  </a:moveTo>
                  <a:lnTo>
                    <a:pt x="0" y="0"/>
                  </a:lnTo>
                  <a:lnTo>
                    <a:pt x="0" y="1094231"/>
                  </a:lnTo>
                  <a:lnTo>
                    <a:pt x="7760208" y="1094231"/>
                  </a:lnTo>
                  <a:lnTo>
                    <a:pt x="7760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296" y="347472"/>
            <a:ext cx="7760334" cy="1094740"/>
          </a:xfrm>
          <a:prstGeom prst="rect"/>
          <a:ln w="18288">
            <a:solidFill>
              <a:srgbClr val="000000"/>
            </a:solidFill>
          </a:ln>
        </p:spPr>
        <p:txBody>
          <a:bodyPr wrap="square" lIns="0" tIns="278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95"/>
              </a:spcBef>
            </a:pPr>
            <a:r>
              <a:rPr dirty="0" spc="-25">
                <a:solidFill>
                  <a:srgbClr val="0033CC"/>
                </a:solidFill>
              </a:rPr>
              <a:t>Pathways</a:t>
            </a:r>
            <a:r>
              <a:rPr dirty="0" spc="-9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90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Intracellular</a:t>
            </a:r>
            <a:r>
              <a:rPr dirty="0" spc="-8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Killing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844296" y="3209544"/>
            <a:ext cx="7898765" cy="2534285"/>
            <a:chOff x="844296" y="3209544"/>
            <a:chExt cx="7898765" cy="253428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064" y="3258362"/>
              <a:ext cx="7849997" cy="248539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44296" y="3209544"/>
              <a:ext cx="7800340" cy="2435860"/>
            </a:xfrm>
            <a:custGeom>
              <a:avLst/>
              <a:gdLst/>
              <a:ahLst/>
              <a:cxnLst/>
              <a:rect l="l" t="t" r="r" b="b"/>
              <a:pathLst>
                <a:path w="7800340" h="2435860">
                  <a:moveTo>
                    <a:pt x="7799832" y="0"/>
                  </a:moveTo>
                  <a:lnTo>
                    <a:pt x="0" y="0"/>
                  </a:lnTo>
                  <a:lnTo>
                    <a:pt x="0" y="2435352"/>
                  </a:lnTo>
                  <a:lnTo>
                    <a:pt x="7799832" y="2435352"/>
                  </a:lnTo>
                  <a:lnTo>
                    <a:pt x="779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45137" y="386801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0" y="175714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55856" y="4043726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0" y="175714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12708" y="4043726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0" y="175714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55856" y="4043726"/>
              <a:ext cx="3157220" cy="0"/>
            </a:xfrm>
            <a:custGeom>
              <a:avLst/>
              <a:gdLst/>
              <a:ahLst/>
              <a:cxnLst/>
              <a:rect l="l" t="t" r="r" b="b"/>
              <a:pathLst>
                <a:path w="3157220" h="0">
                  <a:moveTo>
                    <a:pt x="0" y="0"/>
                  </a:moveTo>
                  <a:lnTo>
                    <a:pt x="789280" y="0"/>
                  </a:lnTo>
                </a:path>
                <a:path w="3157220" h="0">
                  <a:moveTo>
                    <a:pt x="789280" y="0"/>
                  </a:moveTo>
                  <a:lnTo>
                    <a:pt x="3156851" y="0"/>
                  </a:lnTo>
                </a:path>
              </a:pathLst>
            </a:custGeom>
            <a:ln w="12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55856" y="4768506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0" y="175277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77430" y="4943784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0" y="175697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534283" y="4943784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0" y="175697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77430" y="4943784"/>
              <a:ext cx="3157220" cy="0"/>
            </a:xfrm>
            <a:custGeom>
              <a:avLst/>
              <a:gdLst/>
              <a:ahLst/>
              <a:cxnLst/>
              <a:rect l="l" t="t" r="r" b="b"/>
              <a:pathLst>
                <a:path w="3157220" h="0">
                  <a:moveTo>
                    <a:pt x="0" y="0"/>
                  </a:moveTo>
                  <a:lnTo>
                    <a:pt x="1578425" y="0"/>
                  </a:lnTo>
                </a:path>
                <a:path w="3157220" h="0">
                  <a:moveTo>
                    <a:pt x="1578425" y="0"/>
                  </a:moveTo>
                  <a:lnTo>
                    <a:pt x="3156851" y="0"/>
                  </a:lnTo>
                </a:path>
              </a:pathLst>
            </a:custGeom>
            <a:ln w="12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72469" y="5119481"/>
              <a:ext cx="3010535" cy="490855"/>
            </a:xfrm>
            <a:custGeom>
              <a:avLst/>
              <a:gdLst/>
              <a:ahLst/>
              <a:cxnLst/>
              <a:rect l="l" t="t" r="r" b="b"/>
              <a:pathLst>
                <a:path w="3010535" h="490854">
                  <a:moveTo>
                    <a:pt x="3010298" y="0"/>
                  </a:moveTo>
                  <a:lnTo>
                    <a:pt x="0" y="0"/>
                  </a:lnTo>
                  <a:lnTo>
                    <a:pt x="0" y="490359"/>
                  </a:lnTo>
                  <a:lnTo>
                    <a:pt x="3010298" y="490359"/>
                  </a:lnTo>
                  <a:lnTo>
                    <a:pt x="301029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72469" y="5119481"/>
              <a:ext cx="3010535" cy="490855"/>
            </a:xfrm>
            <a:custGeom>
              <a:avLst/>
              <a:gdLst/>
              <a:ahLst/>
              <a:cxnLst/>
              <a:rect l="l" t="t" r="r" b="b"/>
              <a:pathLst>
                <a:path w="3010535" h="490854">
                  <a:moveTo>
                    <a:pt x="0" y="0"/>
                  </a:moveTo>
                  <a:lnTo>
                    <a:pt x="3010380" y="0"/>
                  </a:lnTo>
                  <a:lnTo>
                    <a:pt x="3010380" y="490359"/>
                  </a:lnTo>
                  <a:lnTo>
                    <a:pt x="0" y="490359"/>
                  </a:lnTo>
                  <a:lnTo>
                    <a:pt x="0" y="0"/>
                  </a:lnTo>
                </a:path>
              </a:pathLst>
            </a:custGeom>
            <a:ln w="2861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29268" y="5119481"/>
              <a:ext cx="3010535" cy="490855"/>
            </a:xfrm>
            <a:custGeom>
              <a:avLst/>
              <a:gdLst/>
              <a:ahLst/>
              <a:cxnLst/>
              <a:rect l="l" t="t" r="r" b="b"/>
              <a:pathLst>
                <a:path w="3010534" h="490854">
                  <a:moveTo>
                    <a:pt x="3010027" y="0"/>
                  </a:moveTo>
                  <a:lnTo>
                    <a:pt x="0" y="0"/>
                  </a:lnTo>
                  <a:lnTo>
                    <a:pt x="0" y="490359"/>
                  </a:lnTo>
                  <a:lnTo>
                    <a:pt x="3010027" y="490359"/>
                  </a:lnTo>
                  <a:lnTo>
                    <a:pt x="301002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29268" y="5119481"/>
              <a:ext cx="3010535" cy="490855"/>
            </a:xfrm>
            <a:custGeom>
              <a:avLst/>
              <a:gdLst/>
              <a:ahLst/>
              <a:cxnLst/>
              <a:rect l="l" t="t" r="r" b="b"/>
              <a:pathLst>
                <a:path w="3010534" h="490854">
                  <a:moveTo>
                    <a:pt x="0" y="0"/>
                  </a:moveTo>
                  <a:lnTo>
                    <a:pt x="3010027" y="0"/>
                  </a:lnTo>
                  <a:lnTo>
                    <a:pt x="3010027" y="490359"/>
                  </a:lnTo>
                  <a:lnTo>
                    <a:pt x="0" y="490359"/>
                  </a:lnTo>
                  <a:lnTo>
                    <a:pt x="0" y="0"/>
                  </a:lnTo>
                </a:path>
              </a:pathLst>
            </a:custGeom>
            <a:ln w="2861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450842" y="4219441"/>
              <a:ext cx="3010535" cy="549275"/>
            </a:xfrm>
            <a:custGeom>
              <a:avLst/>
              <a:gdLst/>
              <a:ahLst/>
              <a:cxnLst/>
              <a:rect l="l" t="t" r="r" b="b"/>
              <a:pathLst>
                <a:path w="3010535" h="549275">
                  <a:moveTo>
                    <a:pt x="3010298" y="0"/>
                  </a:moveTo>
                  <a:lnTo>
                    <a:pt x="0" y="0"/>
                  </a:lnTo>
                  <a:lnTo>
                    <a:pt x="0" y="549064"/>
                  </a:lnTo>
                  <a:lnTo>
                    <a:pt x="3010298" y="549064"/>
                  </a:lnTo>
                  <a:lnTo>
                    <a:pt x="301029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450842" y="4219441"/>
              <a:ext cx="3010535" cy="549275"/>
            </a:xfrm>
            <a:custGeom>
              <a:avLst/>
              <a:gdLst/>
              <a:ahLst/>
              <a:cxnLst/>
              <a:rect l="l" t="t" r="r" b="b"/>
              <a:pathLst>
                <a:path w="3010535" h="549275">
                  <a:moveTo>
                    <a:pt x="0" y="0"/>
                  </a:moveTo>
                  <a:lnTo>
                    <a:pt x="3010433" y="0"/>
                  </a:lnTo>
                  <a:lnTo>
                    <a:pt x="3010433" y="549064"/>
                  </a:lnTo>
                  <a:lnTo>
                    <a:pt x="0" y="549064"/>
                  </a:lnTo>
                  <a:lnTo>
                    <a:pt x="0" y="0"/>
                  </a:lnTo>
                </a:path>
              </a:pathLst>
            </a:custGeom>
            <a:ln w="2857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607694" y="4219441"/>
              <a:ext cx="3010535" cy="549275"/>
            </a:xfrm>
            <a:custGeom>
              <a:avLst/>
              <a:gdLst/>
              <a:ahLst/>
              <a:cxnLst/>
              <a:rect l="l" t="t" r="r" b="b"/>
              <a:pathLst>
                <a:path w="3010534" h="549275">
                  <a:moveTo>
                    <a:pt x="3010027" y="0"/>
                  </a:moveTo>
                  <a:lnTo>
                    <a:pt x="0" y="0"/>
                  </a:lnTo>
                  <a:lnTo>
                    <a:pt x="0" y="549064"/>
                  </a:lnTo>
                  <a:lnTo>
                    <a:pt x="3010027" y="549064"/>
                  </a:lnTo>
                  <a:lnTo>
                    <a:pt x="301002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607694" y="4219441"/>
              <a:ext cx="3010535" cy="549275"/>
            </a:xfrm>
            <a:custGeom>
              <a:avLst/>
              <a:gdLst/>
              <a:ahLst/>
              <a:cxnLst/>
              <a:rect l="l" t="t" r="r" b="b"/>
              <a:pathLst>
                <a:path w="3010534" h="549275">
                  <a:moveTo>
                    <a:pt x="0" y="0"/>
                  </a:moveTo>
                  <a:lnTo>
                    <a:pt x="3010027" y="0"/>
                  </a:lnTo>
                  <a:lnTo>
                    <a:pt x="3010027" y="549064"/>
                  </a:lnTo>
                  <a:lnTo>
                    <a:pt x="0" y="549064"/>
                  </a:lnTo>
                  <a:lnTo>
                    <a:pt x="0" y="0"/>
                  </a:lnTo>
                </a:path>
              </a:pathLst>
            </a:custGeom>
            <a:ln w="2857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240123" y="3246303"/>
              <a:ext cx="3010535" cy="622300"/>
            </a:xfrm>
            <a:custGeom>
              <a:avLst/>
              <a:gdLst/>
              <a:ahLst/>
              <a:cxnLst/>
              <a:rect l="l" t="t" r="r" b="b"/>
              <a:pathLst>
                <a:path w="3010535" h="622300">
                  <a:moveTo>
                    <a:pt x="3010298" y="0"/>
                  </a:moveTo>
                  <a:lnTo>
                    <a:pt x="0" y="0"/>
                  </a:lnTo>
                  <a:lnTo>
                    <a:pt x="0" y="621708"/>
                  </a:lnTo>
                  <a:lnTo>
                    <a:pt x="3010298" y="621708"/>
                  </a:lnTo>
                  <a:lnTo>
                    <a:pt x="301029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928818" y="3261882"/>
            <a:ext cx="7428230" cy="2265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206375">
              <a:lnSpc>
                <a:spcPct val="100000"/>
              </a:lnSpc>
              <a:spcBef>
                <a:spcPts val="130"/>
              </a:spcBef>
            </a:pPr>
            <a:r>
              <a:rPr dirty="0" sz="3200" spc="-285">
                <a:latin typeface="Arial"/>
                <a:cs typeface="Arial"/>
              </a:rPr>
              <a:t>Intracellular</a:t>
            </a:r>
            <a:r>
              <a:rPr dirty="0" sz="3200" spc="-210">
                <a:latin typeface="Arial"/>
                <a:cs typeface="Arial"/>
              </a:rPr>
              <a:t> </a:t>
            </a:r>
            <a:r>
              <a:rPr dirty="0" sz="3200" spc="-285">
                <a:latin typeface="Arial"/>
                <a:cs typeface="Arial"/>
              </a:rPr>
              <a:t>Killing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3200">
              <a:latin typeface="Arial"/>
              <a:cs typeface="Arial"/>
            </a:endParaRPr>
          </a:p>
          <a:p>
            <a:pPr marL="1826260">
              <a:lnSpc>
                <a:spcPct val="100000"/>
              </a:lnSpc>
              <a:tabLst>
                <a:tab pos="4954905" algn="l"/>
              </a:tabLst>
            </a:pPr>
            <a:r>
              <a:rPr dirty="0" sz="2750" spc="-315">
                <a:latin typeface="Arial"/>
                <a:cs typeface="Arial"/>
              </a:rPr>
              <a:t>oxygen-</a:t>
            </a:r>
            <a:r>
              <a:rPr dirty="0" sz="2750" spc="-340">
                <a:latin typeface="Arial"/>
                <a:cs typeface="Arial"/>
              </a:rPr>
              <a:t>depenedent</a:t>
            </a:r>
            <a:r>
              <a:rPr dirty="0" sz="2750">
                <a:latin typeface="Arial"/>
                <a:cs typeface="Arial"/>
              </a:rPr>
              <a:t>	</a:t>
            </a:r>
            <a:r>
              <a:rPr dirty="0" sz="2750" spc="-315">
                <a:latin typeface="Arial"/>
                <a:cs typeface="Arial"/>
              </a:rPr>
              <a:t>oxygen-</a:t>
            </a:r>
            <a:r>
              <a:rPr dirty="0" sz="2750" spc="-320">
                <a:latin typeface="Arial"/>
                <a:cs typeface="Arial"/>
              </a:rPr>
              <a:t>independent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3178810" algn="l"/>
              </a:tabLst>
            </a:pPr>
            <a:r>
              <a:rPr dirty="0" sz="2300" spc="-270">
                <a:latin typeface="Arial"/>
                <a:cs typeface="Arial"/>
              </a:rPr>
              <a:t>myloperoxidase-</a:t>
            </a:r>
            <a:r>
              <a:rPr dirty="0" sz="2300" spc="-280">
                <a:latin typeface="Arial"/>
                <a:cs typeface="Arial"/>
              </a:rPr>
              <a:t>independent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270">
                <a:latin typeface="Arial"/>
                <a:cs typeface="Arial"/>
              </a:rPr>
              <a:t>myeloperoxidase-</a:t>
            </a:r>
            <a:r>
              <a:rPr dirty="0" sz="2300" spc="-300">
                <a:latin typeface="Arial"/>
                <a:cs typeface="Arial"/>
              </a:rPr>
              <a:t>dependent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819911" y="3185160"/>
            <a:ext cx="7848600" cy="2484120"/>
            <a:chOff x="819911" y="3185160"/>
            <a:chExt cx="7848600" cy="2484120"/>
          </a:xfrm>
        </p:grpSpPr>
        <p:sp>
          <p:nvSpPr>
            <p:cNvPr id="29" name="object 29" descr=""/>
            <p:cNvSpPr/>
            <p:nvPr/>
          </p:nvSpPr>
          <p:spPr>
            <a:xfrm>
              <a:off x="3240123" y="3246373"/>
              <a:ext cx="3010535" cy="621665"/>
            </a:xfrm>
            <a:custGeom>
              <a:avLst/>
              <a:gdLst/>
              <a:ahLst/>
              <a:cxnLst/>
              <a:rect l="l" t="t" r="r" b="b"/>
              <a:pathLst>
                <a:path w="3010535" h="621664">
                  <a:moveTo>
                    <a:pt x="0" y="0"/>
                  </a:moveTo>
                  <a:lnTo>
                    <a:pt x="3010298" y="0"/>
                  </a:lnTo>
                  <a:lnTo>
                    <a:pt x="3010298" y="621638"/>
                  </a:lnTo>
                  <a:lnTo>
                    <a:pt x="0" y="621638"/>
                  </a:lnTo>
                  <a:lnTo>
                    <a:pt x="0" y="0"/>
                  </a:lnTo>
                </a:path>
              </a:pathLst>
            </a:custGeom>
            <a:ln w="2851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32103" y="3197352"/>
              <a:ext cx="7824470" cy="2459990"/>
            </a:xfrm>
            <a:custGeom>
              <a:avLst/>
              <a:gdLst/>
              <a:ahLst/>
              <a:cxnLst/>
              <a:rect l="l" t="t" r="r" b="b"/>
              <a:pathLst>
                <a:path w="7824470" h="2459990">
                  <a:moveTo>
                    <a:pt x="0" y="2459736"/>
                  </a:moveTo>
                  <a:lnTo>
                    <a:pt x="7824216" y="2459736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2459736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6758" y="597899"/>
            <a:ext cx="4316095" cy="623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860"/>
              </a:lnSpc>
            </a:pPr>
            <a:r>
              <a:rPr dirty="0" sz="4400">
                <a:latin typeface="Arial"/>
                <a:cs typeface="Arial"/>
              </a:rPr>
              <a:t>Respiratory</a:t>
            </a:r>
            <a:r>
              <a:rPr dirty="0" sz="4400" spc="-229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Burst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1399" y="1696034"/>
            <a:ext cx="87991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Oxygen-</a:t>
            </a:r>
            <a:r>
              <a:rPr dirty="0" sz="2400" b="1">
                <a:latin typeface="Arial"/>
                <a:cs typeface="Arial"/>
              </a:rPr>
              <a:t>dependent</a:t>
            </a:r>
            <a:r>
              <a:rPr dirty="0" sz="2400" spc="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Myeloperoxidase-</a:t>
            </a:r>
            <a:r>
              <a:rPr dirty="0" sz="2400" b="1">
                <a:latin typeface="Arial"/>
                <a:cs typeface="Arial"/>
              </a:rPr>
              <a:t>independent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Reactions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602735" y="2514600"/>
            <a:ext cx="4916805" cy="3657600"/>
          </a:xfrm>
          <a:custGeom>
            <a:avLst/>
            <a:gdLst/>
            <a:ahLst/>
            <a:cxnLst/>
            <a:rect l="l" t="t" r="r" b="b"/>
            <a:pathLst>
              <a:path w="4916805" h="3657600">
                <a:moveTo>
                  <a:pt x="0" y="3657600"/>
                </a:moveTo>
                <a:lnTo>
                  <a:pt x="4916423" y="3657600"/>
                </a:lnTo>
                <a:lnTo>
                  <a:pt x="4916423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535678" y="5523687"/>
            <a:ext cx="69850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50" spc="-50"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86605" y="5596534"/>
            <a:ext cx="1356360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2200">
                <a:latin typeface="Carlito"/>
                <a:cs typeface="Carlito"/>
              </a:rPr>
              <a:t>2O</a:t>
            </a:r>
            <a:r>
              <a:rPr dirty="0" baseline="-21072" sz="2175">
                <a:latin typeface="Carlito"/>
                <a:cs typeface="Carlito"/>
              </a:rPr>
              <a:t>2</a:t>
            </a:r>
            <a:r>
              <a:rPr dirty="0" baseline="-21072" sz="2175" spc="195">
                <a:latin typeface="Carlito"/>
                <a:cs typeface="Carlito"/>
              </a:rPr>
              <a:t> 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-10">
                <a:latin typeface="Carlito"/>
                <a:cs typeface="Carlito"/>
              </a:rPr>
              <a:t> </a:t>
            </a:r>
            <a:r>
              <a:rPr dirty="0" sz="2200" spc="-20">
                <a:latin typeface="Carlito"/>
                <a:cs typeface="Carlito"/>
              </a:rPr>
              <a:t>H</a:t>
            </a:r>
            <a:r>
              <a:rPr dirty="0" baseline="-21072" sz="2175" spc="-30">
                <a:latin typeface="Carlito"/>
                <a:cs typeface="Carlito"/>
              </a:rPr>
              <a:t>2</a:t>
            </a:r>
            <a:r>
              <a:rPr dirty="0" sz="2200" spc="-20">
                <a:latin typeface="Carlito"/>
                <a:cs typeface="Carlito"/>
              </a:rPr>
              <a:t>O</a:t>
            </a:r>
            <a:r>
              <a:rPr dirty="0" baseline="-21072" sz="2175" spc="-30">
                <a:latin typeface="Carlito"/>
                <a:cs typeface="Carlito"/>
              </a:rPr>
              <a:t>2</a:t>
            </a:r>
            <a:endParaRPr baseline="-21072" sz="2175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52690" y="5529173"/>
            <a:ext cx="69850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450" spc="-50"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72301" y="5574893"/>
            <a:ext cx="181673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.OH</a:t>
            </a:r>
            <a:r>
              <a:rPr dirty="0" sz="2200" spc="-1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 OH</a:t>
            </a:r>
            <a:r>
              <a:rPr dirty="0" sz="2200" spc="41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-5">
                <a:latin typeface="Carlito"/>
                <a:cs typeface="Carlito"/>
              </a:rPr>
              <a:t> </a:t>
            </a:r>
            <a:r>
              <a:rPr dirty="0" baseline="24904" sz="2175" spc="-37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dirty="0" sz="2200" spc="-25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baseline="-21072" sz="2175" spc="-37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endParaRPr baseline="-21072" sz="2175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69639" y="2427426"/>
            <a:ext cx="2529840" cy="83121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 marR="6350">
              <a:lnSpc>
                <a:spcPct val="100000"/>
              </a:lnSpc>
              <a:spcBef>
                <a:spcPts val="630"/>
              </a:spcBef>
            </a:pPr>
            <a:r>
              <a:rPr dirty="0" sz="2200">
                <a:latin typeface="Carlito"/>
                <a:cs typeface="Carlito"/>
              </a:rPr>
              <a:t>Glucose</a:t>
            </a:r>
            <a:r>
              <a:rPr dirty="0" sz="2200" spc="-9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+NADP</a:t>
            </a:r>
            <a:r>
              <a:rPr dirty="0" baseline="34482" sz="2175" spc="-15">
                <a:latin typeface="Carlito"/>
                <a:cs typeface="Carlito"/>
              </a:rPr>
              <a:t>+</a:t>
            </a:r>
            <a:endParaRPr baseline="34482" sz="2175">
              <a:latin typeface="Carlito"/>
              <a:cs typeface="Carlito"/>
            </a:endParaRPr>
          </a:p>
          <a:p>
            <a:pPr algn="ctr" marR="5080">
              <a:lnSpc>
                <a:spcPct val="100000"/>
              </a:lnSpc>
              <a:spcBef>
                <a:spcPts val="530"/>
              </a:spcBef>
            </a:pPr>
            <a:r>
              <a:rPr dirty="0" sz="2200" spc="-10">
                <a:latin typeface="Carlito"/>
                <a:cs typeface="Carlito"/>
              </a:rPr>
              <a:t>G-</a:t>
            </a:r>
            <a:r>
              <a:rPr dirty="0" sz="2200">
                <a:latin typeface="Carlito"/>
                <a:cs typeface="Carlito"/>
              </a:rPr>
              <a:t>6-P-</a:t>
            </a:r>
            <a:r>
              <a:rPr dirty="0" sz="2200" spc="-10">
                <a:latin typeface="Carlito"/>
                <a:cs typeface="Carlito"/>
              </a:rPr>
              <a:t>dehydrogenase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25969" y="2427426"/>
            <a:ext cx="1158240" cy="83121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0"/>
              </a:spcBef>
            </a:pPr>
            <a:r>
              <a:rPr dirty="0" sz="2200" spc="-20">
                <a:latin typeface="Carlito"/>
                <a:cs typeface="Carlito"/>
              </a:rPr>
              <a:t>Pentose-</a:t>
            </a:r>
            <a:r>
              <a:rPr dirty="0" sz="2200" spc="-50">
                <a:latin typeface="Carlito"/>
                <a:cs typeface="Carlito"/>
              </a:rPr>
              <a:t>P</a:t>
            </a:r>
            <a:endParaRPr sz="2200">
              <a:latin typeface="Carlito"/>
              <a:cs typeface="Carlito"/>
            </a:endParaRPr>
          </a:p>
          <a:p>
            <a:pPr marL="85090">
              <a:lnSpc>
                <a:spcPct val="100000"/>
              </a:lnSpc>
              <a:spcBef>
                <a:spcPts val="530"/>
              </a:spcBef>
            </a:pP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-10">
                <a:latin typeface="Carlito"/>
                <a:cs typeface="Carlito"/>
              </a:rPr>
              <a:t> </a:t>
            </a:r>
            <a:r>
              <a:rPr dirty="0" sz="2200" spc="-20">
                <a:latin typeface="Carlito"/>
                <a:cs typeface="Carlito"/>
              </a:rPr>
              <a:t>NADPH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4034028" y="2872739"/>
            <a:ext cx="2527300" cy="79375"/>
          </a:xfrm>
          <a:custGeom>
            <a:avLst/>
            <a:gdLst/>
            <a:ahLst/>
            <a:cxnLst/>
            <a:rect l="l" t="t" r="r" b="b"/>
            <a:pathLst>
              <a:path w="2527300" h="79375">
                <a:moveTo>
                  <a:pt x="2447544" y="0"/>
                </a:moveTo>
                <a:lnTo>
                  <a:pt x="2447544" y="79248"/>
                </a:lnTo>
                <a:lnTo>
                  <a:pt x="2487168" y="59436"/>
                </a:lnTo>
                <a:lnTo>
                  <a:pt x="2467356" y="59436"/>
                </a:lnTo>
                <a:lnTo>
                  <a:pt x="2467356" y="19812"/>
                </a:lnTo>
                <a:lnTo>
                  <a:pt x="2487168" y="19812"/>
                </a:lnTo>
                <a:lnTo>
                  <a:pt x="2447544" y="0"/>
                </a:lnTo>
                <a:close/>
              </a:path>
              <a:path w="2527300" h="79375">
                <a:moveTo>
                  <a:pt x="2447544" y="19812"/>
                </a:moveTo>
                <a:lnTo>
                  <a:pt x="0" y="19812"/>
                </a:lnTo>
                <a:lnTo>
                  <a:pt x="0" y="59436"/>
                </a:lnTo>
                <a:lnTo>
                  <a:pt x="2447544" y="59436"/>
                </a:lnTo>
                <a:lnTo>
                  <a:pt x="2447544" y="19812"/>
                </a:lnTo>
                <a:close/>
              </a:path>
              <a:path w="2527300" h="79375">
                <a:moveTo>
                  <a:pt x="2487168" y="19812"/>
                </a:moveTo>
                <a:lnTo>
                  <a:pt x="2467356" y="19812"/>
                </a:lnTo>
                <a:lnTo>
                  <a:pt x="2467356" y="59436"/>
                </a:lnTo>
                <a:lnTo>
                  <a:pt x="2487168" y="59436"/>
                </a:lnTo>
                <a:lnTo>
                  <a:pt x="2526792" y="39624"/>
                </a:lnTo>
                <a:lnTo>
                  <a:pt x="248716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886708" y="3402507"/>
            <a:ext cx="1457960" cy="76454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65"/>
              </a:spcBef>
            </a:pPr>
            <a:r>
              <a:rPr dirty="0" sz="2200">
                <a:latin typeface="Carlito"/>
                <a:cs typeface="Carlito"/>
              </a:rPr>
              <a:t>NADPH</a:t>
            </a:r>
            <a:r>
              <a:rPr dirty="0" sz="2200" spc="-3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15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O</a:t>
            </a:r>
            <a:r>
              <a:rPr dirty="0" baseline="-21072" sz="2175" spc="-37">
                <a:latin typeface="Carlito"/>
                <a:cs typeface="Carlito"/>
              </a:rPr>
              <a:t>2</a:t>
            </a:r>
            <a:endParaRPr baseline="-21072" sz="2175">
              <a:latin typeface="Carlito"/>
              <a:cs typeface="Carlito"/>
            </a:endParaRPr>
          </a:p>
          <a:p>
            <a:pPr marL="25400">
              <a:lnSpc>
                <a:spcPct val="100000"/>
              </a:lnSpc>
              <a:spcBef>
                <a:spcPts val="270"/>
              </a:spcBef>
            </a:pPr>
            <a:r>
              <a:rPr dirty="0" sz="2200" spc="-10">
                <a:latin typeface="Carlito"/>
                <a:cs typeface="Carlito"/>
              </a:rPr>
              <a:t>Cytochrome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60542" y="3966209"/>
            <a:ext cx="39370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20">
                <a:latin typeface="Carlito"/>
                <a:cs typeface="Carlito"/>
              </a:rPr>
              <a:t>b558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739896" y="3821176"/>
            <a:ext cx="2840990" cy="50800"/>
          </a:xfrm>
          <a:custGeom>
            <a:avLst/>
            <a:gdLst/>
            <a:ahLst/>
            <a:cxnLst/>
            <a:rect l="l" t="t" r="r" b="b"/>
            <a:pathLst>
              <a:path w="2840990" h="50800">
                <a:moveTo>
                  <a:pt x="2789935" y="0"/>
                </a:moveTo>
                <a:lnTo>
                  <a:pt x="2789935" y="50800"/>
                </a:lnTo>
                <a:lnTo>
                  <a:pt x="2822448" y="34543"/>
                </a:lnTo>
                <a:lnTo>
                  <a:pt x="2802635" y="34543"/>
                </a:lnTo>
                <a:lnTo>
                  <a:pt x="2802635" y="16256"/>
                </a:lnTo>
                <a:lnTo>
                  <a:pt x="2822448" y="16256"/>
                </a:lnTo>
                <a:lnTo>
                  <a:pt x="2789935" y="0"/>
                </a:lnTo>
                <a:close/>
              </a:path>
              <a:path w="2840990" h="50800">
                <a:moveTo>
                  <a:pt x="2789935" y="16256"/>
                </a:moveTo>
                <a:lnTo>
                  <a:pt x="0" y="16256"/>
                </a:lnTo>
                <a:lnTo>
                  <a:pt x="0" y="34543"/>
                </a:lnTo>
                <a:lnTo>
                  <a:pt x="2789935" y="34543"/>
                </a:lnTo>
                <a:lnTo>
                  <a:pt x="2789935" y="16256"/>
                </a:lnTo>
                <a:close/>
              </a:path>
              <a:path w="2840990" h="50800">
                <a:moveTo>
                  <a:pt x="2822448" y="16256"/>
                </a:moveTo>
                <a:lnTo>
                  <a:pt x="2802635" y="16256"/>
                </a:lnTo>
                <a:lnTo>
                  <a:pt x="2802635" y="34543"/>
                </a:lnTo>
                <a:lnTo>
                  <a:pt x="2822448" y="34543"/>
                </a:lnTo>
                <a:lnTo>
                  <a:pt x="2840735" y="25400"/>
                </a:lnTo>
                <a:lnTo>
                  <a:pt x="2822448" y="16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7522464" y="3594049"/>
            <a:ext cx="106045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+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60793" y="3612896"/>
            <a:ext cx="121666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Carlito"/>
                <a:cs typeface="Carlito"/>
              </a:rPr>
              <a:t>NADP</a:t>
            </a:r>
            <a:r>
              <a:rPr dirty="0" sz="2200" spc="22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475">
                <a:latin typeface="Carlito"/>
                <a:cs typeface="Carlito"/>
              </a:rPr>
              <a:t> </a:t>
            </a:r>
            <a:r>
              <a:rPr dirty="0" sz="2200" spc="-5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065007" y="3774439"/>
            <a:ext cx="107314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59495" y="3539185"/>
            <a:ext cx="69850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368552" y="2502407"/>
            <a:ext cx="2045335" cy="1673860"/>
            <a:chOff x="1368552" y="2502407"/>
            <a:chExt cx="2045335" cy="1673860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0250" y="2533773"/>
              <a:ext cx="1982978" cy="160584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377696" y="2511551"/>
              <a:ext cx="2026920" cy="1655445"/>
            </a:xfrm>
            <a:custGeom>
              <a:avLst/>
              <a:gdLst/>
              <a:ahLst/>
              <a:cxnLst/>
              <a:rect l="l" t="t" r="r" b="b"/>
              <a:pathLst>
                <a:path w="2026920" h="1655445">
                  <a:moveTo>
                    <a:pt x="0" y="1655064"/>
                  </a:moveTo>
                  <a:lnTo>
                    <a:pt x="2026919" y="1655064"/>
                  </a:lnTo>
                  <a:lnTo>
                    <a:pt x="2026919" y="0"/>
                  </a:lnTo>
                  <a:lnTo>
                    <a:pt x="0" y="0"/>
                  </a:lnTo>
                  <a:lnTo>
                    <a:pt x="0" y="1655064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72512" y="2752343"/>
              <a:ext cx="119380" cy="79375"/>
            </a:xfrm>
            <a:custGeom>
              <a:avLst/>
              <a:gdLst/>
              <a:ahLst/>
              <a:cxnLst/>
              <a:rect l="l" t="t" r="r" b="b"/>
              <a:pathLst>
                <a:path w="119380" h="79375">
                  <a:moveTo>
                    <a:pt x="39624" y="0"/>
                  </a:moveTo>
                  <a:lnTo>
                    <a:pt x="0" y="39623"/>
                  </a:lnTo>
                </a:path>
                <a:path w="119380" h="79375">
                  <a:moveTo>
                    <a:pt x="118871" y="0"/>
                  </a:moveTo>
                  <a:lnTo>
                    <a:pt x="79248" y="79247"/>
                  </a:lnTo>
                </a:path>
                <a:path w="119380" h="79375">
                  <a:moveTo>
                    <a:pt x="79248" y="79247"/>
                  </a:moveTo>
                  <a:lnTo>
                    <a:pt x="0" y="39623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368552" y="4288535"/>
            <a:ext cx="2045335" cy="1945005"/>
            <a:chOff x="1368552" y="4288535"/>
            <a:chExt cx="2045335" cy="1945005"/>
          </a:xfrm>
        </p:grpSpPr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627" y="4327337"/>
              <a:ext cx="1963542" cy="183433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689289" y="61952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0" y="590"/>
                  </a:lnTo>
                  <a:lnTo>
                    <a:pt x="325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77696" y="4297679"/>
              <a:ext cx="2026920" cy="1926589"/>
            </a:xfrm>
            <a:custGeom>
              <a:avLst/>
              <a:gdLst/>
              <a:ahLst/>
              <a:cxnLst/>
              <a:rect l="l" t="t" r="r" b="b"/>
              <a:pathLst>
                <a:path w="2026920" h="1926589">
                  <a:moveTo>
                    <a:pt x="0" y="1926336"/>
                  </a:moveTo>
                  <a:lnTo>
                    <a:pt x="2026919" y="1926336"/>
                  </a:lnTo>
                  <a:lnTo>
                    <a:pt x="2026919" y="0"/>
                  </a:lnTo>
                  <a:lnTo>
                    <a:pt x="0" y="0"/>
                  </a:lnTo>
                  <a:lnTo>
                    <a:pt x="0" y="1926336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993513" y="4529785"/>
            <a:ext cx="107314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088001" y="4295394"/>
            <a:ext cx="6985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664075" y="4368241"/>
            <a:ext cx="1075055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542290" algn="l"/>
              </a:tabLst>
            </a:pPr>
            <a:r>
              <a:rPr dirty="0" sz="2200" spc="-25">
                <a:latin typeface="Carlito"/>
                <a:cs typeface="Carlito"/>
              </a:rPr>
              <a:t>2O</a:t>
            </a:r>
            <a:r>
              <a:rPr dirty="0" sz="2200">
                <a:latin typeface="Carlito"/>
                <a:cs typeface="Carlito"/>
              </a:rPr>
              <a:t>	+</a:t>
            </a:r>
            <a:r>
              <a:rPr dirty="0" sz="2200" spc="-15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2H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725414" y="4377689"/>
            <a:ext cx="10541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latin typeface="Carlito"/>
                <a:cs typeface="Carlito"/>
              </a:rPr>
              <a:t>+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90466" y="4871720"/>
            <a:ext cx="250888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200" spc="-10">
                <a:latin typeface="Carlito"/>
                <a:cs typeface="Carlito"/>
              </a:rPr>
              <a:t>Superoxide</a:t>
            </a:r>
            <a:r>
              <a:rPr dirty="0" sz="2200" spc="-6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dismutase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386573" y="4749164"/>
            <a:ext cx="38798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80035" algn="l"/>
              </a:tabLst>
            </a:pP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sz="1450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87438" y="4587621"/>
            <a:ext cx="115824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638175" algn="l"/>
              </a:tabLst>
            </a:pP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H</a:t>
            </a:r>
            <a:r>
              <a:rPr dirty="0" sz="2200" spc="23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 spc="-5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	+</a:t>
            </a:r>
            <a:r>
              <a:rPr dirty="0" sz="2200" spc="-3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baseline="24904" sz="2175" spc="-37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dirty="0" sz="2200" spc="-25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307323" y="4749164"/>
            <a:ext cx="107314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3886200" y="4802632"/>
            <a:ext cx="2776855" cy="50800"/>
          </a:xfrm>
          <a:custGeom>
            <a:avLst/>
            <a:gdLst/>
            <a:ahLst/>
            <a:cxnLst/>
            <a:rect l="l" t="t" r="r" b="b"/>
            <a:pathLst>
              <a:path w="2776854" h="50800">
                <a:moveTo>
                  <a:pt x="2725928" y="0"/>
                </a:moveTo>
                <a:lnTo>
                  <a:pt x="2725928" y="50800"/>
                </a:lnTo>
                <a:lnTo>
                  <a:pt x="2758440" y="34544"/>
                </a:lnTo>
                <a:lnTo>
                  <a:pt x="2738628" y="34544"/>
                </a:lnTo>
                <a:lnTo>
                  <a:pt x="2738628" y="16256"/>
                </a:lnTo>
                <a:lnTo>
                  <a:pt x="2758440" y="16256"/>
                </a:lnTo>
                <a:lnTo>
                  <a:pt x="2725928" y="0"/>
                </a:lnTo>
                <a:close/>
              </a:path>
              <a:path w="2776854" h="50800">
                <a:moveTo>
                  <a:pt x="2725928" y="16256"/>
                </a:moveTo>
                <a:lnTo>
                  <a:pt x="0" y="16256"/>
                </a:lnTo>
                <a:lnTo>
                  <a:pt x="0" y="34544"/>
                </a:lnTo>
                <a:lnTo>
                  <a:pt x="2725928" y="34544"/>
                </a:lnTo>
                <a:lnTo>
                  <a:pt x="2725928" y="16256"/>
                </a:lnTo>
                <a:close/>
              </a:path>
              <a:path w="2776854" h="50800">
                <a:moveTo>
                  <a:pt x="2758440" y="16256"/>
                </a:moveTo>
                <a:lnTo>
                  <a:pt x="2738628" y="16256"/>
                </a:lnTo>
                <a:lnTo>
                  <a:pt x="2738628" y="34544"/>
                </a:lnTo>
                <a:lnTo>
                  <a:pt x="2758440" y="34544"/>
                </a:lnTo>
                <a:lnTo>
                  <a:pt x="2776728" y="25400"/>
                </a:lnTo>
                <a:lnTo>
                  <a:pt x="2758440" y="16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1801367" y="356615"/>
            <a:ext cx="5695315" cy="1035050"/>
            <a:chOff x="1801367" y="356615"/>
            <a:chExt cx="5695315" cy="1035050"/>
          </a:xfrm>
        </p:grpSpPr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5375" y="420674"/>
              <a:ext cx="5631053" cy="96451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0943" y="536397"/>
              <a:ext cx="3393821" cy="85476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801367" y="356615"/>
              <a:ext cx="5611495" cy="944880"/>
            </a:xfrm>
            <a:custGeom>
              <a:avLst/>
              <a:gdLst/>
              <a:ahLst/>
              <a:cxnLst/>
              <a:rect l="l" t="t" r="r" b="b"/>
              <a:pathLst>
                <a:path w="5611495" h="944880">
                  <a:moveTo>
                    <a:pt x="5611367" y="0"/>
                  </a:moveTo>
                  <a:lnTo>
                    <a:pt x="0" y="0"/>
                  </a:lnTo>
                  <a:lnTo>
                    <a:pt x="0" y="944879"/>
                  </a:lnTo>
                  <a:lnTo>
                    <a:pt x="5611367" y="944879"/>
                  </a:lnTo>
                  <a:lnTo>
                    <a:pt x="5611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801367" y="356615"/>
            <a:ext cx="5611495" cy="944880"/>
          </a:xfrm>
          <a:prstGeom prst="rect"/>
          <a:ln w="18288">
            <a:solidFill>
              <a:srgbClr val="000000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pc="-20">
                <a:solidFill>
                  <a:srgbClr val="0033CC"/>
                </a:solidFill>
              </a:rPr>
              <a:t>Respiratory</a:t>
            </a:r>
            <a:r>
              <a:rPr dirty="0" spc="-70">
                <a:solidFill>
                  <a:srgbClr val="0033CC"/>
                </a:solidFill>
              </a:rPr>
              <a:t> </a:t>
            </a:r>
            <a:r>
              <a:rPr dirty="0" spc="-20">
                <a:solidFill>
                  <a:srgbClr val="0033CC"/>
                </a:solidFill>
              </a:rPr>
              <a:t>Burst</a:t>
            </a:r>
          </a:p>
        </p:txBody>
      </p:sp>
      <p:sp>
        <p:nvSpPr>
          <p:cNvPr id="41" name="object 41" descr=""/>
          <p:cNvSpPr txBox="1"/>
          <p:nvPr/>
        </p:nvSpPr>
        <p:spPr>
          <a:xfrm>
            <a:off x="1200911" y="6240272"/>
            <a:ext cx="67398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40" b="1">
                <a:solidFill>
                  <a:srgbClr val="FF0000"/>
                </a:solidFill>
                <a:latin typeface="Carlito"/>
                <a:cs typeface="Carlito"/>
              </a:rPr>
              <a:t>Toxic</a:t>
            </a:r>
            <a:r>
              <a:rPr dirty="0" sz="1800" spc="-2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compounds</a:t>
            </a:r>
            <a:r>
              <a:rPr dirty="0" sz="1800" spc="-3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65" b="1">
                <a:solidFill>
                  <a:srgbClr val="FF0000"/>
                </a:solidFill>
                <a:latin typeface="Liberation Sans Narrow"/>
                <a:cs typeface="Liberation Sans Narrow"/>
              </a:rPr>
              <a:t>–</a:t>
            </a:r>
            <a:r>
              <a:rPr dirty="0" sz="1800" spc="-20" b="1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Superoxide</a:t>
            </a:r>
            <a:r>
              <a:rPr dirty="0" sz="1800" spc="-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anion</a:t>
            </a:r>
            <a:r>
              <a:rPr dirty="0" sz="180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(O2</a:t>
            </a:r>
            <a:r>
              <a:rPr dirty="0" sz="1800" spc="-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baseline="25462" sz="1800" spc="-15" b="1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),</a:t>
            </a:r>
            <a:r>
              <a:rPr dirty="0" sz="180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Hydrogen</a:t>
            </a:r>
            <a:r>
              <a:rPr dirty="0" sz="1800" spc="-5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peroxide</a:t>
            </a:r>
            <a:r>
              <a:rPr dirty="0" sz="1800" spc="-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(H</a:t>
            </a:r>
            <a:r>
              <a:rPr dirty="0" baseline="-20833" sz="1800" spc="-15" b="1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baseline="-20833" sz="1800" spc="-15" b="1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),</a:t>
            </a:r>
            <a:endParaRPr sz="1800">
              <a:latin typeface="Carlito"/>
              <a:cs typeface="Carlito"/>
            </a:endParaRPr>
          </a:p>
          <a:p>
            <a:pPr marL="192532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Singlet</a:t>
            </a:r>
            <a:r>
              <a:rPr dirty="0" sz="1800" spc="-5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oxygen</a:t>
            </a:r>
            <a:r>
              <a:rPr dirty="0" sz="1800" spc="-6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(</a:t>
            </a:r>
            <a:r>
              <a:rPr dirty="0" baseline="25462" sz="1800" b="1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baseline="-20833" sz="1800" b="1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)</a:t>
            </a:r>
            <a:r>
              <a:rPr dirty="0" sz="180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dirty="0" sz="1800" spc="-6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Hydroxyl</a:t>
            </a:r>
            <a:r>
              <a:rPr dirty="0" sz="1800" spc="-4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radical</a:t>
            </a:r>
            <a:r>
              <a:rPr dirty="0" sz="1800" spc="-6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(OH*)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01367" y="356615"/>
            <a:ext cx="5695315" cy="1035050"/>
            <a:chOff x="1801367" y="356615"/>
            <a:chExt cx="5695315" cy="10350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5375" y="420674"/>
              <a:ext cx="5631053" cy="9645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0943" y="536397"/>
              <a:ext cx="3393821" cy="8547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01367" y="356615"/>
              <a:ext cx="5611495" cy="944880"/>
            </a:xfrm>
            <a:custGeom>
              <a:avLst/>
              <a:gdLst/>
              <a:ahLst/>
              <a:cxnLst/>
              <a:rect l="l" t="t" r="r" b="b"/>
              <a:pathLst>
                <a:path w="5611495" h="944880">
                  <a:moveTo>
                    <a:pt x="5611367" y="0"/>
                  </a:moveTo>
                  <a:lnTo>
                    <a:pt x="0" y="0"/>
                  </a:lnTo>
                  <a:lnTo>
                    <a:pt x="0" y="944879"/>
                  </a:lnTo>
                  <a:lnTo>
                    <a:pt x="5611367" y="944879"/>
                  </a:lnTo>
                  <a:lnTo>
                    <a:pt x="5611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1367" y="356615"/>
            <a:ext cx="5611495" cy="944880"/>
          </a:xfrm>
          <a:prstGeom prst="rect"/>
          <a:ln w="18288">
            <a:solidFill>
              <a:srgbClr val="000000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pc="-20">
                <a:solidFill>
                  <a:srgbClr val="0033CC"/>
                </a:solidFill>
              </a:rPr>
              <a:t>Respiratory</a:t>
            </a:r>
            <a:r>
              <a:rPr dirty="0" spc="-70">
                <a:solidFill>
                  <a:srgbClr val="0033CC"/>
                </a:solidFill>
              </a:rPr>
              <a:t> </a:t>
            </a:r>
            <a:r>
              <a:rPr dirty="0" spc="-20">
                <a:solidFill>
                  <a:srgbClr val="0033CC"/>
                </a:solidFill>
              </a:rPr>
              <a:t>Burst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08559" y="1799666"/>
            <a:ext cx="85267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Oxygen-</a:t>
            </a:r>
            <a:r>
              <a:rPr dirty="0" sz="2400" b="1">
                <a:latin typeface="Arial"/>
                <a:cs typeface="Arial"/>
              </a:rPr>
              <a:t>dependent</a:t>
            </a:r>
            <a:r>
              <a:rPr dirty="0" sz="2400" spc="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Myeloperoxidase-</a:t>
            </a:r>
            <a:r>
              <a:rPr dirty="0" sz="2400" b="1">
                <a:latin typeface="Arial"/>
                <a:cs typeface="Arial"/>
              </a:rPr>
              <a:t>dependent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Reactions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298447" y="2554223"/>
            <a:ext cx="2045335" cy="1811020"/>
            <a:chOff x="1298447" y="2554223"/>
            <a:chExt cx="2045335" cy="18110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209" y="2591608"/>
              <a:ext cx="1962457" cy="17013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134480" y="43249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0" y="544"/>
                  </a:lnTo>
                  <a:lnTo>
                    <a:pt x="617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07591" y="2563367"/>
              <a:ext cx="2026920" cy="1792605"/>
            </a:xfrm>
            <a:custGeom>
              <a:avLst/>
              <a:gdLst/>
              <a:ahLst/>
              <a:cxnLst/>
              <a:rect l="l" t="t" r="r" b="b"/>
              <a:pathLst>
                <a:path w="2026920" h="1792604">
                  <a:moveTo>
                    <a:pt x="0" y="1792223"/>
                  </a:moveTo>
                  <a:lnTo>
                    <a:pt x="2026920" y="1792223"/>
                  </a:lnTo>
                  <a:lnTo>
                    <a:pt x="2026920" y="0"/>
                  </a:lnTo>
                  <a:lnTo>
                    <a:pt x="0" y="0"/>
                  </a:lnTo>
                  <a:lnTo>
                    <a:pt x="0" y="1792223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298447" y="4428744"/>
            <a:ext cx="2045335" cy="1734820"/>
            <a:chOff x="1298447" y="4428744"/>
            <a:chExt cx="2045335" cy="173482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992" y="4465167"/>
              <a:ext cx="1962579" cy="165835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307591" y="4437888"/>
              <a:ext cx="2026920" cy="1716405"/>
            </a:xfrm>
            <a:custGeom>
              <a:avLst/>
              <a:gdLst/>
              <a:ahLst/>
              <a:cxnLst/>
              <a:rect l="l" t="t" r="r" b="b"/>
              <a:pathLst>
                <a:path w="2026920" h="1716404">
                  <a:moveTo>
                    <a:pt x="0" y="1716024"/>
                  </a:moveTo>
                  <a:lnTo>
                    <a:pt x="2026920" y="1716024"/>
                  </a:lnTo>
                  <a:lnTo>
                    <a:pt x="2026920" y="0"/>
                  </a:lnTo>
                  <a:lnTo>
                    <a:pt x="0" y="0"/>
                  </a:lnTo>
                  <a:lnTo>
                    <a:pt x="0" y="1716024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3810000" y="2572511"/>
            <a:ext cx="4572000" cy="3572510"/>
          </a:xfrm>
          <a:custGeom>
            <a:avLst/>
            <a:gdLst/>
            <a:ahLst/>
            <a:cxnLst/>
            <a:rect l="l" t="t" r="r" b="b"/>
            <a:pathLst>
              <a:path w="4572000" h="3572510">
                <a:moveTo>
                  <a:pt x="0" y="3572255"/>
                </a:moveTo>
                <a:lnTo>
                  <a:pt x="4572000" y="3572255"/>
                </a:lnTo>
                <a:lnTo>
                  <a:pt x="4572000" y="0"/>
                </a:lnTo>
                <a:lnTo>
                  <a:pt x="0" y="0"/>
                </a:lnTo>
                <a:lnTo>
                  <a:pt x="0" y="3572255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264914" y="2585085"/>
            <a:ext cx="126428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363220" algn="l"/>
                <a:tab pos="728980" algn="l"/>
              </a:tabLst>
            </a:pPr>
            <a:r>
              <a:rPr dirty="0" sz="2200" spc="-50">
                <a:latin typeface="Carlito"/>
                <a:cs typeface="Carlito"/>
              </a:rPr>
              <a:t>H</a:t>
            </a:r>
            <a:r>
              <a:rPr dirty="0" sz="2200">
                <a:latin typeface="Carlito"/>
                <a:cs typeface="Carlito"/>
              </a:rPr>
              <a:t>	</a:t>
            </a:r>
            <a:r>
              <a:rPr dirty="0" sz="2200" spc="-50">
                <a:latin typeface="Times New Roman"/>
                <a:cs typeface="Times New Roman"/>
              </a:rPr>
              <a:t>O</a:t>
            </a:r>
            <a:r>
              <a:rPr dirty="0" sz="2200">
                <a:latin typeface="Times New Roman"/>
                <a:cs typeface="Times New Roman"/>
              </a:rPr>
              <a:t>	+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Carlito"/>
                <a:cs typeface="Carlito"/>
              </a:rPr>
              <a:t>Cl</a:t>
            </a:r>
            <a:r>
              <a:rPr dirty="0" baseline="42145" sz="2175" spc="-37">
                <a:latin typeface="Carlito"/>
                <a:cs typeface="Carlito"/>
              </a:rPr>
              <a:t>-</a:t>
            </a:r>
            <a:endParaRPr baseline="42145" sz="2175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54779" y="2728155"/>
            <a:ext cx="1948180" cy="6705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509270">
              <a:lnSpc>
                <a:spcPct val="100000"/>
              </a:lnSpc>
              <a:spcBef>
                <a:spcPts val="380"/>
              </a:spcBef>
              <a:tabLst>
                <a:tab pos="874394" algn="l"/>
              </a:tabLst>
            </a:pPr>
            <a:r>
              <a:rPr dirty="0" sz="1450" spc="-50">
                <a:latin typeface="Times New Roman"/>
                <a:cs typeface="Times New Roman"/>
              </a:rPr>
              <a:t>2</a:t>
            </a:r>
            <a:r>
              <a:rPr dirty="0" sz="1450">
                <a:latin typeface="Times New Roman"/>
                <a:cs typeface="Times New Roman"/>
              </a:rPr>
              <a:t>	</a:t>
            </a:r>
            <a:r>
              <a:rPr dirty="0" sz="1450" spc="-5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dirty="0" sz="2200" spc="-10">
                <a:latin typeface="Carlito"/>
                <a:cs typeface="Carlito"/>
              </a:rPr>
              <a:t>myeloperoxidase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069079" y="3019551"/>
            <a:ext cx="2148840" cy="50800"/>
          </a:xfrm>
          <a:custGeom>
            <a:avLst/>
            <a:gdLst/>
            <a:ahLst/>
            <a:cxnLst/>
            <a:rect l="l" t="t" r="r" b="b"/>
            <a:pathLst>
              <a:path w="2148840" h="50800">
                <a:moveTo>
                  <a:pt x="2098040" y="0"/>
                </a:moveTo>
                <a:lnTo>
                  <a:pt x="2098040" y="50800"/>
                </a:lnTo>
                <a:lnTo>
                  <a:pt x="2130552" y="34544"/>
                </a:lnTo>
                <a:lnTo>
                  <a:pt x="2110740" y="34544"/>
                </a:lnTo>
                <a:lnTo>
                  <a:pt x="2110740" y="16256"/>
                </a:lnTo>
                <a:lnTo>
                  <a:pt x="2130552" y="16256"/>
                </a:lnTo>
                <a:lnTo>
                  <a:pt x="2098040" y="0"/>
                </a:lnTo>
                <a:close/>
              </a:path>
              <a:path w="2148840" h="50800">
                <a:moveTo>
                  <a:pt x="2098040" y="16256"/>
                </a:moveTo>
                <a:lnTo>
                  <a:pt x="0" y="16256"/>
                </a:lnTo>
                <a:lnTo>
                  <a:pt x="0" y="34544"/>
                </a:lnTo>
                <a:lnTo>
                  <a:pt x="2098040" y="34544"/>
                </a:lnTo>
                <a:lnTo>
                  <a:pt x="2098040" y="16256"/>
                </a:lnTo>
                <a:close/>
              </a:path>
              <a:path w="2148840" h="50800">
                <a:moveTo>
                  <a:pt x="2130552" y="16256"/>
                </a:moveTo>
                <a:lnTo>
                  <a:pt x="2110740" y="16256"/>
                </a:lnTo>
                <a:lnTo>
                  <a:pt x="2110740" y="34544"/>
                </a:lnTo>
                <a:lnTo>
                  <a:pt x="2130552" y="34544"/>
                </a:lnTo>
                <a:lnTo>
                  <a:pt x="2148840" y="25400"/>
                </a:lnTo>
                <a:lnTo>
                  <a:pt x="2130552" y="16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680325" y="3004185"/>
            <a:ext cx="107314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694551" y="2842641"/>
            <a:ext cx="130429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OCl</a:t>
            </a:r>
            <a:r>
              <a:rPr dirty="0" baseline="42145" sz="2175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dirty="0" baseline="42145" sz="2175" spc="240">
                <a:solidFill>
                  <a:srgbClr val="FF0000"/>
                </a:solidFill>
                <a:latin typeface="Carlito"/>
                <a:cs typeface="Carlito"/>
              </a:rPr>
              <a:t> 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H</a:t>
            </a:r>
            <a:r>
              <a:rPr dirty="0" sz="2200" spc="225">
                <a:latin typeface="Carlito"/>
                <a:cs typeface="Carlito"/>
              </a:rPr>
              <a:t> </a:t>
            </a:r>
            <a:r>
              <a:rPr dirty="0" sz="2200" spc="-50">
                <a:latin typeface="Carlito"/>
                <a:cs typeface="Carlito"/>
              </a:rPr>
              <a:t>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56910" y="3823207"/>
            <a:ext cx="107314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139946" y="3661664"/>
            <a:ext cx="143573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Carlito"/>
                <a:cs typeface="Carlito"/>
              </a:rPr>
              <a:t>2OCL</a:t>
            </a:r>
            <a:r>
              <a:rPr dirty="0" baseline="42145" sz="2175">
                <a:latin typeface="Carlito"/>
                <a:cs typeface="Carlito"/>
              </a:rPr>
              <a:t>-</a:t>
            </a:r>
            <a:r>
              <a:rPr dirty="0" baseline="42145" sz="2175" spc="19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10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H</a:t>
            </a:r>
            <a:r>
              <a:rPr dirty="0" sz="2200" spc="235">
                <a:latin typeface="Carlito"/>
                <a:cs typeface="Carlito"/>
              </a:rPr>
              <a:t> </a:t>
            </a:r>
            <a:r>
              <a:rPr dirty="0" sz="2200" spc="-50">
                <a:latin typeface="Carlito"/>
                <a:cs typeface="Carlito"/>
              </a:rPr>
              <a:t>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47078" y="3550742"/>
            <a:ext cx="69850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98435" y="3578174"/>
            <a:ext cx="69850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46773" y="3624453"/>
            <a:ext cx="160274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baseline="24904" sz="2175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baseline="-21072" sz="2175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baseline="-21072" sz="2175" spc="179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 spc="-20">
                <a:latin typeface="Carlito"/>
                <a:cs typeface="Carlito"/>
              </a:rPr>
              <a:t>+</a:t>
            </a:r>
            <a:r>
              <a:rPr dirty="0" sz="2200" spc="-18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Cl</a:t>
            </a:r>
            <a:r>
              <a:rPr dirty="0" sz="2200" spc="-5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-20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H</a:t>
            </a:r>
            <a:r>
              <a:rPr dirty="0" baseline="-21072" sz="2175" spc="-37">
                <a:latin typeface="Carlito"/>
                <a:cs typeface="Carlito"/>
              </a:rPr>
              <a:t>2</a:t>
            </a:r>
            <a:r>
              <a:rPr dirty="0" sz="2200" spc="-25">
                <a:latin typeface="Carlito"/>
                <a:cs typeface="Carlito"/>
              </a:rPr>
              <a:t>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805426" y="4525517"/>
            <a:ext cx="25984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800" spc="-40" b="1">
                <a:solidFill>
                  <a:srgbClr val="FF0000"/>
                </a:solidFill>
                <a:latin typeface="Carlito"/>
                <a:cs typeface="Carlito"/>
              </a:rPr>
              <a:t>Toxic</a:t>
            </a:r>
            <a:r>
              <a:rPr dirty="0" sz="1800" spc="-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compounds</a:t>
            </a:r>
            <a:endParaRPr sz="1800">
              <a:latin typeface="Carlito"/>
              <a:cs typeface="Carlito"/>
            </a:endParaRPr>
          </a:p>
          <a:p>
            <a:pPr marL="76835">
              <a:lnSpc>
                <a:spcPct val="100000"/>
              </a:lnSpc>
            </a:pPr>
            <a:r>
              <a:rPr dirty="0" sz="1800" spc="65" b="1">
                <a:solidFill>
                  <a:srgbClr val="FF0000"/>
                </a:solidFill>
                <a:latin typeface="Liberation Sans Narrow"/>
                <a:cs typeface="Liberation Sans Narrow"/>
              </a:rPr>
              <a:t>–</a:t>
            </a:r>
            <a:r>
              <a:rPr dirty="0" sz="1800" spc="10" b="1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Hypochlorous</a:t>
            </a:r>
            <a:r>
              <a:rPr dirty="0" sz="1800" spc="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acid</a:t>
            </a:r>
            <a:r>
              <a:rPr dirty="0" sz="1800" spc="2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(OCl</a:t>
            </a:r>
            <a:r>
              <a:rPr dirty="0" baseline="25462" sz="1800" spc="-15" b="1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dirty="0" sz="1800" spc="-50" b="1">
                <a:solidFill>
                  <a:srgbClr val="FF0000"/>
                </a:solidFill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  <a:p>
            <a:pPr marL="128905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dirty="0" sz="1800" spc="-4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Singlet</a:t>
            </a:r>
            <a:r>
              <a:rPr dirty="0" sz="1800" spc="-2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oxygen</a:t>
            </a:r>
            <a:r>
              <a:rPr dirty="0" sz="1800" spc="-3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arlito"/>
                <a:cs typeface="Carlito"/>
              </a:rPr>
              <a:t>(</a:t>
            </a:r>
            <a:r>
              <a:rPr dirty="0" baseline="25462" sz="1800" spc="-30" b="1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dirty="0" sz="1800" spc="-20" b="1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baseline="-20833" sz="1800" spc="-30" b="1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sz="1800" spc="-20" b="1">
                <a:solidFill>
                  <a:srgbClr val="FF0000"/>
                </a:solidFill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320" y="359663"/>
            <a:ext cx="5614670" cy="942340"/>
          </a:xfrm>
          <a:prstGeom prst="rect"/>
          <a:ln w="18288">
            <a:solidFill>
              <a:srgbClr val="000000"/>
            </a:solidFill>
          </a:ln>
        </p:spPr>
        <p:txBody>
          <a:bodyPr wrap="square" lIns="0" tIns="20193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590"/>
              </a:spcBef>
            </a:pPr>
            <a:r>
              <a:rPr dirty="0" spc="-20">
                <a:solidFill>
                  <a:srgbClr val="0033CC"/>
                </a:solidFill>
              </a:rPr>
              <a:t>Respiratory</a:t>
            </a:r>
            <a:r>
              <a:rPr dirty="0" spc="-70">
                <a:solidFill>
                  <a:srgbClr val="0033CC"/>
                </a:solidFill>
              </a:rPr>
              <a:t> </a:t>
            </a:r>
            <a:r>
              <a:rPr dirty="0" spc="-20">
                <a:solidFill>
                  <a:srgbClr val="0033CC"/>
                </a:solidFill>
              </a:rPr>
              <a:t>Burst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03398" y="1892553"/>
            <a:ext cx="3583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Detoxification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Reactions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91895" y="2572511"/>
            <a:ext cx="7897495" cy="2075814"/>
          </a:xfrm>
          <a:custGeom>
            <a:avLst/>
            <a:gdLst/>
            <a:ahLst/>
            <a:cxnLst/>
            <a:rect l="l" t="t" r="r" b="b"/>
            <a:pathLst>
              <a:path w="7897495" h="2075814">
                <a:moveTo>
                  <a:pt x="0" y="2075688"/>
                </a:moveTo>
                <a:lnTo>
                  <a:pt x="7897368" y="2075688"/>
                </a:lnTo>
                <a:lnTo>
                  <a:pt x="7897368" y="0"/>
                </a:lnTo>
                <a:lnTo>
                  <a:pt x="0" y="0"/>
                </a:lnTo>
                <a:lnTo>
                  <a:pt x="0" y="2075688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620891" y="3236163"/>
            <a:ext cx="387985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80035" algn="l"/>
              </a:tabLst>
            </a:pP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dirty="0" sz="1450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r>
              <a:rPr dirty="0" sz="1450" spc="-5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47154" y="3074619"/>
            <a:ext cx="1012825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612775" algn="l"/>
              </a:tabLst>
            </a:pP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H</a:t>
            </a:r>
            <a:r>
              <a:rPr dirty="0" sz="2200" spc="23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 spc="-5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sz="2200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-25">
                <a:latin typeface="Carlito"/>
                <a:cs typeface="Carlito"/>
              </a:rPr>
              <a:t> </a:t>
            </a:r>
            <a:r>
              <a:rPr dirty="0" sz="2200" spc="-50">
                <a:latin typeface="Carlito"/>
                <a:cs typeface="Carlito"/>
              </a:rPr>
              <a:t>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7153" y="3236163"/>
            <a:ext cx="107314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53740" y="2823210"/>
            <a:ext cx="250888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200" spc="-10">
                <a:latin typeface="Carlito"/>
                <a:cs typeface="Carlito"/>
              </a:rPr>
              <a:t>Superoxide</a:t>
            </a:r>
            <a:r>
              <a:rPr dirty="0" sz="2200" spc="-6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dismutase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125724" y="3238499"/>
            <a:ext cx="2743200" cy="935990"/>
          </a:xfrm>
          <a:custGeom>
            <a:avLst/>
            <a:gdLst/>
            <a:ahLst/>
            <a:cxnLst/>
            <a:rect l="l" t="t" r="r" b="b"/>
            <a:pathLst>
              <a:path w="2743200" h="935989">
                <a:moveTo>
                  <a:pt x="2743200" y="896112"/>
                </a:moveTo>
                <a:lnTo>
                  <a:pt x="2703576" y="876300"/>
                </a:lnTo>
                <a:lnTo>
                  <a:pt x="2663952" y="856488"/>
                </a:lnTo>
                <a:lnTo>
                  <a:pt x="2663952" y="876300"/>
                </a:lnTo>
                <a:lnTo>
                  <a:pt x="0" y="876300"/>
                </a:lnTo>
                <a:lnTo>
                  <a:pt x="0" y="915924"/>
                </a:lnTo>
                <a:lnTo>
                  <a:pt x="2663952" y="915924"/>
                </a:lnTo>
                <a:lnTo>
                  <a:pt x="2663952" y="935736"/>
                </a:lnTo>
                <a:lnTo>
                  <a:pt x="2703576" y="915924"/>
                </a:lnTo>
                <a:lnTo>
                  <a:pt x="2743200" y="896112"/>
                </a:lnTo>
                <a:close/>
              </a:path>
              <a:path w="2743200" h="935989">
                <a:moveTo>
                  <a:pt x="2743200" y="39624"/>
                </a:moveTo>
                <a:lnTo>
                  <a:pt x="2703576" y="19812"/>
                </a:lnTo>
                <a:lnTo>
                  <a:pt x="2663952" y="0"/>
                </a:lnTo>
                <a:lnTo>
                  <a:pt x="2663952" y="19812"/>
                </a:lnTo>
                <a:lnTo>
                  <a:pt x="0" y="19812"/>
                </a:lnTo>
                <a:lnTo>
                  <a:pt x="0" y="59436"/>
                </a:lnTo>
                <a:lnTo>
                  <a:pt x="2663952" y="59436"/>
                </a:lnTo>
                <a:lnTo>
                  <a:pt x="2663952" y="79248"/>
                </a:lnTo>
                <a:lnTo>
                  <a:pt x="2703576" y="59436"/>
                </a:lnTo>
                <a:lnTo>
                  <a:pt x="2743200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457950" y="3935729"/>
            <a:ext cx="106362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Carlito"/>
                <a:cs typeface="Carlito"/>
              </a:rPr>
              <a:t>H</a:t>
            </a:r>
            <a:r>
              <a:rPr dirty="0" baseline="-24904" sz="2175">
                <a:latin typeface="Carlito"/>
                <a:cs typeface="Carlito"/>
              </a:rPr>
              <a:t>2</a:t>
            </a:r>
            <a:r>
              <a:rPr dirty="0" sz="2200">
                <a:latin typeface="Carlito"/>
                <a:cs typeface="Carlito"/>
              </a:rPr>
              <a:t>O</a:t>
            </a:r>
            <a:r>
              <a:rPr dirty="0" sz="2200" spc="-1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+</a:t>
            </a:r>
            <a:r>
              <a:rPr dirty="0" sz="2200" spc="-30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O</a:t>
            </a:r>
            <a:r>
              <a:rPr dirty="0" baseline="-21072" sz="2175" spc="-37">
                <a:latin typeface="Carlito"/>
                <a:cs typeface="Carlito"/>
              </a:rPr>
              <a:t>2</a:t>
            </a:r>
            <a:endParaRPr baseline="-21072" sz="2175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90466" y="3666235"/>
            <a:ext cx="966469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200" spc="-10">
                <a:latin typeface="Carlito"/>
                <a:cs typeface="Carlito"/>
              </a:rPr>
              <a:t>Catalase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81327" y="3275202"/>
            <a:ext cx="107314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latin typeface="Carlito"/>
                <a:cs typeface="Carlito"/>
              </a:rPr>
              <a:t>2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75816" y="3039821"/>
            <a:ext cx="69850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-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52144" y="3113658"/>
            <a:ext cx="107442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542290" algn="l"/>
              </a:tabLst>
            </a:pPr>
            <a:r>
              <a:rPr dirty="0" sz="2200" spc="-25">
                <a:latin typeface="Carlito"/>
                <a:cs typeface="Carlito"/>
              </a:rPr>
              <a:t>2O</a:t>
            </a:r>
            <a:r>
              <a:rPr dirty="0" sz="2200">
                <a:latin typeface="Carlito"/>
                <a:cs typeface="Carlito"/>
              </a:rPr>
              <a:t>	+</a:t>
            </a:r>
            <a:r>
              <a:rPr dirty="0" sz="2200" spc="-30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2H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13101" y="3122117"/>
            <a:ext cx="106045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450" spc="-50">
                <a:latin typeface="Carlito"/>
                <a:cs typeface="Carlito"/>
              </a:rPr>
              <a:t>+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96797" y="3938778"/>
            <a:ext cx="81661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Carlito"/>
                <a:cs typeface="Carlito"/>
              </a:rPr>
              <a:t>2</a:t>
            </a:r>
            <a:r>
              <a:rPr dirty="0" sz="2200" spc="-15">
                <a:latin typeface="Carlito"/>
                <a:cs typeface="Carlito"/>
              </a:rPr>
              <a:t> </a:t>
            </a:r>
            <a:r>
              <a:rPr dirty="0" sz="2200" spc="-20">
                <a:latin typeface="Carlito"/>
                <a:cs typeface="Carlito"/>
              </a:rPr>
              <a:t>H</a:t>
            </a:r>
            <a:r>
              <a:rPr dirty="0" baseline="-24904" sz="2175" spc="-30">
                <a:latin typeface="Carlito"/>
                <a:cs typeface="Carlito"/>
              </a:rPr>
              <a:t>2</a:t>
            </a:r>
            <a:r>
              <a:rPr dirty="0" sz="2200" spc="-20">
                <a:latin typeface="Carlito"/>
                <a:cs typeface="Carlito"/>
              </a:rPr>
              <a:t>O</a:t>
            </a:r>
            <a:r>
              <a:rPr dirty="0" baseline="-24904" sz="2175" spc="-30">
                <a:latin typeface="Carlito"/>
                <a:cs typeface="Carlito"/>
              </a:rPr>
              <a:t>2</a:t>
            </a:r>
            <a:endParaRPr baseline="-24904" sz="2175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7925" y="2241295"/>
            <a:ext cx="3591560" cy="3250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z="2900" spc="-25">
                <a:latin typeface="Carlito"/>
                <a:cs typeface="Carlito"/>
              </a:rPr>
              <a:t>Effector</a:t>
            </a:r>
            <a:r>
              <a:rPr dirty="0" sz="2900" spc="-95">
                <a:latin typeface="Carlito"/>
                <a:cs typeface="Carlito"/>
              </a:rPr>
              <a:t> </a:t>
            </a:r>
            <a:r>
              <a:rPr dirty="0" sz="2900" spc="-10">
                <a:latin typeface="Carlito"/>
                <a:cs typeface="Carlito"/>
              </a:rPr>
              <a:t>Molecule</a:t>
            </a:r>
            <a:endParaRPr sz="2900">
              <a:latin typeface="Carlito"/>
              <a:cs typeface="Carlito"/>
            </a:endParaRPr>
          </a:p>
          <a:p>
            <a:pPr marL="40005">
              <a:lnSpc>
                <a:spcPct val="100000"/>
              </a:lnSpc>
              <a:spcBef>
                <a:spcPts val="1705"/>
              </a:spcBef>
            </a:pPr>
            <a:r>
              <a:rPr dirty="0" sz="2200">
                <a:latin typeface="Carlito"/>
                <a:cs typeface="Carlito"/>
              </a:rPr>
              <a:t>Cationic</a:t>
            </a:r>
            <a:r>
              <a:rPr dirty="0" sz="2200" spc="-70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proteins</a:t>
            </a:r>
            <a:r>
              <a:rPr dirty="0" sz="2200" spc="-70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(cathepsin)</a:t>
            </a:r>
            <a:endParaRPr sz="2200">
              <a:latin typeface="Carlito"/>
              <a:cs typeface="Carlito"/>
            </a:endParaRPr>
          </a:p>
          <a:p>
            <a:pPr marL="12700" marR="2330450">
              <a:lnSpc>
                <a:spcPts val="6520"/>
              </a:lnSpc>
              <a:spcBef>
                <a:spcPts val="765"/>
              </a:spcBef>
            </a:pPr>
            <a:r>
              <a:rPr dirty="0" sz="2200" spc="-10">
                <a:latin typeface="Carlito"/>
                <a:cs typeface="Carlito"/>
              </a:rPr>
              <a:t>Lysozyme Lactoferrin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2200">
                <a:latin typeface="Carlito"/>
                <a:cs typeface="Carlito"/>
              </a:rPr>
              <a:t>Hydrolytic</a:t>
            </a:r>
            <a:r>
              <a:rPr dirty="0" sz="2200" spc="-9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enzymes</a:t>
            </a:r>
            <a:r>
              <a:rPr dirty="0" sz="2200" spc="-2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(proteases)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37201" y="2241295"/>
            <a:ext cx="3213100" cy="3250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 sz="2900" spc="-10">
                <a:latin typeface="Carlito"/>
                <a:cs typeface="Carlito"/>
              </a:rPr>
              <a:t>Function</a:t>
            </a:r>
            <a:endParaRPr sz="2900">
              <a:latin typeface="Carlito"/>
              <a:cs typeface="Carlito"/>
            </a:endParaRPr>
          </a:p>
          <a:p>
            <a:pPr marL="20955">
              <a:lnSpc>
                <a:spcPct val="100000"/>
              </a:lnSpc>
              <a:spcBef>
                <a:spcPts val="1705"/>
              </a:spcBef>
            </a:pPr>
            <a:r>
              <a:rPr dirty="0" sz="2200">
                <a:latin typeface="Carlito"/>
                <a:cs typeface="Carlito"/>
              </a:rPr>
              <a:t>Damage</a:t>
            </a:r>
            <a:r>
              <a:rPr dirty="0" sz="2200" spc="-70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to</a:t>
            </a:r>
            <a:r>
              <a:rPr dirty="0" sz="2200" spc="-4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microbial</a:t>
            </a:r>
            <a:endParaRPr sz="2200">
              <a:latin typeface="Carlito"/>
              <a:cs typeface="Carlito"/>
            </a:endParaRPr>
          </a:p>
          <a:p>
            <a:pPr marL="20955">
              <a:lnSpc>
                <a:spcPct val="100000"/>
              </a:lnSpc>
            </a:pPr>
            <a:r>
              <a:rPr dirty="0" sz="2200" spc="-10">
                <a:latin typeface="Carlito"/>
                <a:cs typeface="Carlito"/>
              </a:rPr>
              <a:t>membranes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470"/>
              </a:spcBef>
            </a:pPr>
            <a:r>
              <a:rPr dirty="0" sz="2200" spc="-10">
                <a:latin typeface="Carlito"/>
                <a:cs typeface="Carlito"/>
              </a:rPr>
              <a:t>Hydrolyses</a:t>
            </a:r>
            <a:r>
              <a:rPr dirty="0" sz="2200" spc="-1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mucopeptides</a:t>
            </a:r>
            <a:r>
              <a:rPr dirty="0" sz="2200" spc="-30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in </a:t>
            </a:r>
            <a:r>
              <a:rPr dirty="0" sz="2200">
                <a:latin typeface="Carlito"/>
                <a:cs typeface="Carlito"/>
              </a:rPr>
              <a:t>the</a:t>
            </a:r>
            <a:r>
              <a:rPr dirty="0" sz="2200" spc="-1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cell</a:t>
            </a:r>
            <a:r>
              <a:rPr dirty="0" sz="2200" spc="-20">
                <a:latin typeface="Carlito"/>
                <a:cs typeface="Carlito"/>
              </a:rPr>
              <a:t> wall</a:t>
            </a:r>
            <a:endParaRPr sz="2200">
              <a:latin typeface="Carlito"/>
              <a:cs typeface="Carlito"/>
            </a:endParaRPr>
          </a:p>
          <a:p>
            <a:pPr marL="22225" marR="132080" indent="-6985">
              <a:lnSpc>
                <a:spcPct val="153600"/>
              </a:lnSpc>
              <a:spcBef>
                <a:spcPts val="60"/>
              </a:spcBef>
            </a:pPr>
            <a:r>
              <a:rPr dirty="0" sz="2200">
                <a:latin typeface="Carlito"/>
                <a:cs typeface="Carlito"/>
              </a:rPr>
              <a:t>Deprives</a:t>
            </a:r>
            <a:r>
              <a:rPr dirty="0" sz="2200" spc="-110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pathogens</a:t>
            </a:r>
            <a:r>
              <a:rPr dirty="0" sz="2200" spc="-6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of</a:t>
            </a:r>
            <a:r>
              <a:rPr dirty="0" sz="2200" spc="-50">
                <a:latin typeface="Carlito"/>
                <a:cs typeface="Carlito"/>
              </a:rPr>
              <a:t> </a:t>
            </a:r>
            <a:r>
              <a:rPr dirty="0" sz="2200" spc="-20">
                <a:latin typeface="Carlito"/>
                <a:cs typeface="Carlito"/>
              </a:rPr>
              <a:t>iron </a:t>
            </a:r>
            <a:r>
              <a:rPr dirty="0" sz="2200">
                <a:latin typeface="Carlito"/>
                <a:cs typeface="Carlito"/>
              </a:rPr>
              <a:t>Digests</a:t>
            </a:r>
            <a:r>
              <a:rPr dirty="0" sz="2200" spc="-60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killed</a:t>
            </a:r>
            <a:r>
              <a:rPr dirty="0" sz="2200" spc="-6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organisms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2000" y="286511"/>
            <a:ext cx="7957184" cy="1412875"/>
            <a:chOff x="762000" y="286511"/>
            <a:chExt cx="7957184" cy="14128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007" y="350583"/>
              <a:ext cx="7776718" cy="12327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623" y="356615"/>
              <a:ext cx="7917053" cy="134238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2000" y="286511"/>
              <a:ext cx="7757159" cy="1213485"/>
            </a:xfrm>
            <a:custGeom>
              <a:avLst/>
              <a:gdLst/>
              <a:ahLst/>
              <a:cxnLst/>
              <a:rect l="l" t="t" r="r" b="b"/>
              <a:pathLst>
                <a:path w="7757159" h="1213485">
                  <a:moveTo>
                    <a:pt x="7757159" y="0"/>
                  </a:moveTo>
                  <a:lnTo>
                    <a:pt x="0" y="0"/>
                  </a:lnTo>
                  <a:lnTo>
                    <a:pt x="0" y="1213104"/>
                  </a:lnTo>
                  <a:lnTo>
                    <a:pt x="7757159" y="1213104"/>
                  </a:lnTo>
                  <a:lnTo>
                    <a:pt x="7757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0" y="286511"/>
            <a:ext cx="7757159" cy="1213485"/>
          </a:xfrm>
          <a:prstGeom prst="rect"/>
          <a:ln w="18288">
            <a:solidFill>
              <a:srgbClr val="000000"/>
            </a:solidFill>
          </a:ln>
        </p:spPr>
        <p:txBody>
          <a:bodyPr wrap="square" lIns="0" tIns="93345" rIns="0" bIns="0" rtlCol="0" vert="horz">
            <a:spAutoFit/>
          </a:bodyPr>
          <a:lstStyle/>
          <a:p>
            <a:pPr marL="2239010" marR="199390" indent="-2027555">
              <a:lnSpc>
                <a:spcPct val="100000"/>
              </a:lnSpc>
              <a:spcBef>
                <a:spcPts val="735"/>
              </a:spcBef>
            </a:pPr>
            <a:r>
              <a:rPr dirty="0" spc="-10">
                <a:solidFill>
                  <a:srgbClr val="0033CC"/>
                </a:solidFill>
              </a:rPr>
              <a:t>Mediators</a:t>
            </a:r>
            <a:r>
              <a:rPr dirty="0" spc="-8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75">
                <a:solidFill>
                  <a:srgbClr val="0033CC"/>
                </a:solidFill>
              </a:rPr>
              <a:t> </a:t>
            </a:r>
            <a:r>
              <a:rPr dirty="0" spc="-30">
                <a:solidFill>
                  <a:srgbClr val="0033CC"/>
                </a:solidFill>
              </a:rPr>
              <a:t>Oxygen-</a:t>
            </a:r>
            <a:r>
              <a:rPr dirty="0">
                <a:solidFill>
                  <a:srgbClr val="0033CC"/>
                </a:solidFill>
              </a:rPr>
              <a:t>independent</a:t>
            </a:r>
            <a:r>
              <a:rPr dirty="0" spc="-4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Killing</a:t>
            </a:r>
            <a:r>
              <a:rPr dirty="0" spc="-120">
                <a:solidFill>
                  <a:srgbClr val="0033CC"/>
                </a:solidFill>
              </a:rPr>
              <a:t> </a:t>
            </a:r>
            <a:r>
              <a:rPr dirty="0" spc="-25">
                <a:solidFill>
                  <a:srgbClr val="0033CC"/>
                </a:solidFill>
              </a:rPr>
              <a:t>in </a:t>
            </a:r>
            <a:r>
              <a:rPr dirty="0">
                <a:solidFill>
                  <a:srgbClr val="0033CC"/>
                </a:solidFill>
              </a:rPr>
              <a:t>the</a:t>
            </a:r>
            <a:r>
              <a:rPr dirty="0" spc="-4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Phagolysosome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11571" y="1789887"/>
            <a:ext cx="3170555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10"/>
              </a:spcBef>
              <a:tabLst>
                <a:tab pos="1024890" algn="l"/>
                <a:tab pos="1673860" algn="l"/>
              </a:tabLst>
            </a:pPr>
            <a:r>
              <a:rPr dirty="0" sz="2800" spc="-20">
                <a:latin typeface="Arial"/>
                <a:cs typeface="Arial"/>
              </a:rPr>
              <a:t>Some</a:t>
            </a:r>
            <a:r>
              <a:rPr dirty="0" sz="2800">
                <a:latin typeface="Arial"/>
                <a:cs typeface="Arial"/>
              </a:rPr>
              <a:t>		</a:t>
            </a:r>
            <a:r>
              <a:rPr dirty="0" sz="2800" spc="-10">
                <a:latin typeface="Arial"/>
                <a:cs typeface="Arial"/>
              </a:rPr>
              <a:t>cytokines </a:t>
            </a:r>
            <a:r>
              <a:rPr dirty="0" sz="2800" spc="-25">
                <a:latin typeface="Arial"/>
                <a:cs typeface="Arial"/>
              </a:rPr>
              <a:t>can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0">
                <a:latin typeface="Arial"/>
                <a:cs typeface="Arial"/>
              </a:rPr>
              <a:t>also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309484" y="2217166"/>
            <a:ext cx="1075055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5"/>
              </a:spcBef>
            </a:pPr>
            <a:r>
              <a:rPr dirty="0" sz="2800" spc="-10">
                <a:latin typeface="Arial"/>
                <a:cs typeface="Arial"/>
              </a:rPr>
              <a:t>induce cells,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17667" y="2644267"/>
            <a:ext cx="1754505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 spc="-10">
                <a:latin typeface="Arial"/>
                <a:cs typeface="Arial"/>
              </a:rPr>
              <a:t>phagocytic particularly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69334" y="2165363"/>
            <a:ext cx="4537710" cy="3742054"/>
            <a:chOff x="569334" y="2165363"/>
            <a:chExt cx="4537710" cy="3742054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334" y="2379442"/>
              <a:ext cx="2372051" cy="324054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79513" y="2165363"/>
              <a:ext cx="45085" cy="903605"/>
            </a:xfrm>
            <a:custGeom>
              <a:avLst/>
              <a:gdLst/>
              <a:ahLst/>
              <a:cxnLst/>
              <a:rect l="l" t="t" r="r" b="b"/>
              <a:pathLst>
                <a:path w="45085" h="903605">
                  <a:moveTo>
                    <a:pt x="31863" y="0"/>
                  </a:moveTo>
                  <a:lnTo>
                    <a:pt x="0" y="31750"/>
                  </a:lnTo>
                  <a:lnTo>
                    <a:pt x="44957" y="903473"/>
                  </a:lnTo>
                  <a:lnTo>
                    <a:pt x="31863" y="0"/>
                  </a:lnTo>
                  <a:close/>
                </a:path>
              </a:pathLst>
            </a:custGeom>
            <a:solidFill>
              <a:srgbClr val="FCD2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946427" y="2197113"/>
              <a:ext cx="92075" cy="1798955"/>
            </a:xfrm>
            <a:custGeom>
              <a:avLst/>
              <a:gdLst/>
              <a:ahLst/>
              <a:cxnLst/>
              <a:rect l="l" t="t" r="r" b="b"/>
              <a:pathLst>
                <a:path w="92075" h="1798954">
                  <a:moveTo>
                    <a:pt x="33085" y="0"/>
                  </a:moveTo>
                  <a:lnTo>
                    <a:pt x="0" y="32871"/>
                  </a:lnTo>
                  <a:lnTo>
                    <a:pt x="91661" y="1798869"/>
                  </a:lnTo>
                  <a:lnTo>
                    <a:pt x="78043" y="871723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rgbClr val="FCD0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86283" y="2458182"/>
              <a:ext cx="203200" cy="3283585"/>
            </a:xfrm>
            <a:custGeom>
              <a:avLst/>
              <a:gdLst/>
              <a:ahLst/>
              <a:cxnLst/>
              <a:rect l="l" t="t" r="r" b="b"/>
              <a:pathLst>
                <a:path w="203200" h="3283585">
                  <a:moveTo>
                    <a:pt x="32823" y="0"/>
                  </a:moveTo>
                  <a:lnTo>
                    <a:pt x="0" y="32759"/>
                  </a:lnTo>
                  <a:lnTo>
                    <a:pt x="166999" y="3256162"/>
                  </a:lnTo>
                  <a:lnTo>
                    <a:pt x="203052" y="3283525"/>
                  </a:lnTo>
                  <a:lnTo>
                    <a:pt x="32823" y="0"/>
                  </a:lnTo>
                  <a:close/>
                </a:path>
              </a:pathLst>
            </a:custGeom>
            <a:solidFill>
              <a:srgbClr val="FCB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19106" y="2425646"/>
              <a:ext cx="205740" cy="3343275"/>
            </a:xfrm>
            <a:custGeom>
              <a:avLst/>
              <a:gdLst/>
              <a:ahLst/>
              <a:cxnLst/>
              <a:rect l="l" t="t" r="r" b="b"/>
              <a:pathLst>
                <a:path w="205739" h="3343275">
                  <a:moveTo>
                    <a:pt x="32649" y="0"/>
                  </a:moveTo>
                  <a:lnTo>
                    <a:pt x="0" y="32535"/>
                  </a:lnTo>
                  <a:lnTo>
                    <a:pt x="170229" y="3316061"/>
                  </a:lnTo>
                  <a:lnTo>
                    <a:pt x="205584" y="3343121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CBD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51755" y="2393223"/>
              <a:ext cx="208915" cy="3402329"/>
            </a:xfrm>
            <a:custGeom>
              <a:avLst/>
              <a:gdLst/>
              <a:ahLst/>
              <a:cxnLst/>
              <a:rect l="l" t="t" r="r" b="b"/>
              <a:pathLst>
                <a:path w="208914" h="3402329">
                  <a:moveTo>
                    <a:pt x="32125" y="0"/>
                  </a:moveTo>
                  <a:lnTo>
                    <a:pt x="0" y="32423"/>
                  </a:lnTo>
                  <a:lnTo>
                    <a:pt x="172935" y="3375544"/>
                  </a:lnTo>
                  <a:lnTo>
                    <a:pt x="208727" y="3402279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FCC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83880" y="2360463"/>
              <a:ext cx="212090" cy="3462654"/>
            </a:xfrm>
            <a:custGeom>
              <a:avLst/>
              <a:gdLst/>
              <a:ahLst/>
              <a:cxnLst/>
              <a:rect l="l" t="t" r="r" b="b"/>
              <a:pathLst>
                <a:path w="212089" h="3462654">
                  <a:moveTo>
                    <a:pt x="32823" y="0"/>
                  </a:moveTo>
                  <a:lnTo>
                    <a:pt x="0" y="32759"/>
                  </a:lnTo>
                  <a:lnTo>
                    <a:pt x="176601" y="3435039"/>
                  </a:lnTo>
                  <a:lnTo>
                    <a:pt x="211957" y="3462089"/>
                  </a:lnTo>
                  <a:lnTo>
                    <a:pt x="32823" y="0"/>
                  </a:lnTo>
                  <a:close/>
                </a:path>
              </a:pathLst>
            </a:custGeom>
            <a:solidFill>
              <a:srgbClr val="FCC2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16704" y="2327367"/>
              <a:ext cx="215265" cy="3522979"/>
            </a:xfrm>
            <a:custGeom>
              <a:avLst/>
              <a:gdLst/>
              <a:ahLst/>
              <a:cxnLst/>
              <a:rect l="l" t="t" r="r" b="b"/>
              <a:pathLst>
                <a:path w="215264" h="3522979">
                  <a:moveTo>
                    <a:pt x="32649" y="0"/>
                  </a:moveTo>
                  <a:lnTo>
                    <a:pt x="0" y="33096"/>
                  </a:lnTo>
                  <a:lnTo>
                    <a:pt x="179133" y="3495186"/>
                  </a:lnTo>
                  <a:lnTo>
                    <a:pt x="215187" y="3522557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CC5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81653" y="2262409"/>
              <a:ext cx="221615" cy="3641725"/>
            </a:xfrm>
            <a:custGeom>
              <a:avLst/>
              <a:gdLst/>
              <a:ahLst/>
              <a:cxnLst/>
              <a:rect l="l" t="t" r="r" b="b"/>
              <a:pathLst>
                <a:path w="221614" h="3641725">
                  <a:moveTo>
                    <a:pt x="32649" y="0"/>
                  </a:moveTo>
                  <a:lnTo>
                    <a:pt x="0" y="32423"/>
                  </a:lnTo>
                  <a:lnTo>
                    <a:pt x="185593" y="3614568"/>
                  </a:lnTo>
                  <a:lnTo>
                    <a:pt x="221385" y="3641621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C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914302" y="2229985"/>
              <a:ext cx="192405" cy="3677285"/>
            </a:xfrm>
            <a:custGeom>
              <a:avLst/>
              <a:gdLst/>
              <a:ahLst/>
              <a:cxnLst/>
              <a:rect l="l" t="t" r="r" b="b"/>
              <a:pathLst>
                <a:path w="192404" h="3677285">
                  <a:moveTo>
                    <a:pt x="32125" y="0"/>
                  </a:moveTo>
                  <a:lnTo>
                    <a:pt x="0" y="32423"/>
                  </a:lnTo>
                  <a:lnTo>
                    <a:pt x="188736" y="3674044"/>
                  </a:lnTo>
                  <a:lnTo>
                    <a:pt x="192228" y="3676908"/>
                  </a:lnTo>
                  <a:lnTo>
                    <a:pt x="126755" y="1974223"/>
                  </a:lnTo>
                  <a:lnTo>
                    <a:pt x="123787" y="1765997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FCC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49353" y="2294832"/>
              <a:ext cx="218440" cy="3582670"/>
            </a:xfrm>
            <a:custGeom>
              <a:avLst/>
              <a:gdLst/>
              <a:ahLst/>
              <a:cxnLst/>
              <a:rect l="l" t="t" r="r" b="b"/>
              <a:pathLst>
                <a:path w="218439" h="3582670">
                  <a:moveTo>
                    <a:pt x="32299" y="0"/>
                  </a:moveTo>
                  <a:lnTo>
                    <a:pt x="0" y="32535"/>
                  </a:lnTo>
                  <a:lnTo>
                    <a:pt x="182538" y="3555092"/>
                  </a:lnTo>
                  <a:lnTo>
                    <a:pt x="217893" y="3582145"/>
                  </a:lnTo>
                  <a:lnTo>
                    <a:pt x="32299" y="0"/>
                  </a:lnTo>
                  <a:close/>
                </a:path>
              </a:pathLst>
            </a:custGeom>
            <a:solidFill>
              <a:srgbClr val="FCC7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32821" y="3013527"/>
              <a:ext cx="150495" cy="2268855"/>
            </a:xfrm>
            <a:custGeom>
              <a:avLst/>
              <a:gdLst/>
              <a:ahLst/>
              <a:cxnLst/>
              <a:rect l="l" t="t" r="r" b="b"/>
              <a:pathLst>
                <a:path w="150495" h="2268854">
                  <a:moveTo>
                    <a:pt x="32649" y="0"/>
                  </a:moveTo>
                  <a:lnTo>
                    <a:pt x="0" y="32423"/>
                  </a:lnTo>
                  <a:lnTo>
                    <a:pt x="114620" y="2241552"/>
                  </a:lnTo>
                  <a:lnTo>
                    <a:pt x="149976" y="2268287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B8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65470" y="2980431"/>
              <a:ext cx="153670" cy="2328545"/>
            </a:xfrm>
            <a:custGeom>
              <a:avLst/>
              <a:gdLst/>
              <a:ahLst/>
              <a:cxnLst/>
              <a:rect l="l" t="t" r="r" b="b"/>
              <a:pathLst>
                <a:path w="153670" h="2328545">
                  <a:moveTo>
                    <a:pt x="32823" y="0"/>
                  </a:moveTo>
                  <a:lnTo>
                    <a:pt x="0" y="33096"/>
                  </a:lnTo>
                  <a:lnTo>
                    <a:pt x="117327" y="2301383"/>
                  </a:lnTo>
                  <a:lnTo>
                    <a:pt x="153380" y="2328433"/>
                  </a:lnTo>
                  <a:lnTo>
                    <a:pt x="32823" y="0"/>
                  </a:lnTo>
                  <a:close/>
                </a:path>
              </a:pathLst>
            </a:custGeom>
            <a:solidFill>
              <a:srgbClr val="FB90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98293" y="2947671"/>
              <a:ext cx="156210" cy="2388870"/>
            </a:xfrm>
            <a:custGeom>
              <a:avLst/>
              <a:gdLst/>
              <a:ahLst/>
              <a:cxnLst/>
              <a:rect l="l" t="t" r="r" b="b"/>
              <a:pathLst>
                <a:path w="156210" h="2388870">
                  <a:moveTo>
                    <a:pt x="32125" y="0"/>
                  </a:moveTo>
                  <a:lnTo>
                    <a:pt x="0" y="32759"/>
                  </a:lnTo>
                  <a:lnTo>
                    <a:pt x="120557" y="2361192"/>
                  </a:lnTo>
                  <a:lnTo>
                    <a:pt x="155912" y="2388253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FB92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30419" y="2915135"/>
              <a:ext cx="160020" cy="2447925"/>
            </a:xfrm>
            <a:custGeom>
              <a:avLst/>
              <a:gdLst/>
              <a:ahLst/>
              <a:cxnLst/>
              <a:rect l="l" t="t" r="r" b="b"/>
              <a:pathLst>
                <a:path w="160020" h="2447925">
                  <a:moveTo>
                    <a:pt x="32823" y="0"/>
                  </a:moveTo>
                  <a:lnTo>
                    <a:pt x="0" y="32535"/>
                  </a:lnTo>
                  <a:lnTo>
                    <a:pt x="123787" y="2420788"/>
                  </a:lnTo>
                  <a:lnTo>
                    <a:pt x="159578" y="2447523"/>
                  </a:lnTo>
                  <a:lnTo>
                    <a:pt x="32823" y="0"/>
                  </a:lnTo>
                  <a:close/>
                </a:path>
              </a:pathLst>
            </a:custGeom>
            <a:solidFill>
              <a:srgbClr val="FB94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263242" y="2882712"/>
              <a:ext cx="162560" cy="2507615"/>
            </a:xfrm>
            <a:custGeom>
              <a:avLst/>
              <a:gdLst/>
              <a:ahLst/>
              <a:cxnLst/>
              <a:rect l="l" t="t" r="r" b="b"/>
              <a:pathLst>
                <a:path w="162560" h="2507615">
                  <a:moveTo>
                    <a:pt x="32125" y="0"/>
                  </a:moveTo>
                  <a:lnTo>
                    <a:pt x="0" y="32423"/>
                  </a:lnTo>
                  <a:lnTo>
                    <a:pt x="126755" y="2479946"/>
                  </a:lnTo>
                  <a:lnTo>
                    <a:pt x="162110" y="2506996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FB9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905325" y="3241387"/>
              <a:ext cx="128270" cy="1851660"/>
            </a:xfrm>
            <a:custGeom>
              <a:avLst/>
              <a:gdLst/>
              <a:ahLst/>
              <a:cxnLst/>
              <a:rect l="l" t="t" r="r" b="b"/>
              <a:pathLst>
                <a:path w="128270" h="1851660">
                  <a:moveTo>
                    <a:pt x="32299" y="0"/>
                  </a:moveTo>
                  <a:lnTo>
                    <a:pt x="0" y="32423"/>
                  </a:lnTo>
                  <a:lnTo>
                    <a:pt x="92884" y="1824325"/>
                  </a:lnTo>
                  <a:lnTo>
                    <a:pt x="128151" y="1851374"/>
                  </a:lnTo>
                  <a:lnTo>
                    <a:pt x="32299" y="0"/>
                  </a:lnTo>
                  <a:close/>
                </a:path>
              </a:pathLst>
            </a:custGeom>
            <a:solidFill>
              <a:srgbClr val="FB7B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872676" y="3273810"/>
              <a:ext cx="125730" cy="1791970"/>
            </a:xfrm>
            <a:custGeom>
              <a:avLst/>
              <a:gdLst/>
              <a:ahLst/>
              <a:cxnLst/>
              <a:rect l="l" t="t" r="r" b="b"/>
              <a:pathLst>
                <a:path w="125729" h="1791970">
                  <a:moveTo>
                    <a:pt x="32649" y="0"/>
                  </a:moveTo>
                  <a:lnTo>
                    <a:pt x="0" y="33096"/>
                  </a:lnTo>
                  <a:lnTo>
                    <a:pt x="89915" y="1764527"/>
                  </a:lnTo>
                  <a:lnTo>
                    <a:pt x="125533" y="1791902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B79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840027" y="3306906"/>
              <a:ext cx="123189" cy="1731645"/>
            </a:xfrm>
            <a:custGeom>
              <a:avLst/>
              <a:gdLst/>
              <a:ahLst/>
              <a:cxnLst/>
              <a:rect l="l" t="t" r="r" b="b"/>
              <a:pathLst>
                <a:path w="123189" h="1731645">
                  <a:moveTo>
                    <a:pt x="32649" y="0"/>
                  </a:moveTo>
                  <a:lnTo>
                    <a:pt x="0" y="32871"/>
                  </a:lnTo>
                  <a:lnTo>
                    <a:pt x="86773" y="1704382"/>
                  </a:lnTo>
                  <a:lnTo>
                    <a:pt x="122564" y="1731431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B7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742464" y="3404625"/>
              <a:ext cx="113664" cy="1553210"/>
            </a:xfrm>
            <a:custGeom>
              <a:avLst/>
              <a:gdLst/>
              <a:ahLst/>
              <a:cxnLst/>
              <a:rect l="l" t="t" r="r" b="b"/>
              <a:pathLst>
                <a:path w="113664" h="1553210">
                  <a:moveTo>
                    <a:pt x="32614" y="0"/>
                  </a:moveTo>
                  <a:lnTo>
                    <a:pt x="0" y="32871"/>
                  </a:lnTo>
                  <a:lnTo>
                    <a:pt x="77048" y="1525504"/>
                  </a:lnTo>
                  <a:lnTo>
                    <a:pt x="113189" y="1552868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FB6D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709606" y="3437496"/>
              <a:ext cx="110489" cy="1492885"/>
            </a:xfrm>
            <a:custGeom>
              <a:avLst/>
              <a:gdLst/>
              <a:ahLst/>
              <a:cxnLst/>
              <a:rect l="l" t="t" r="r" b="b"/>
              <a:pathLst>
                <a:path w="110489" h="1492885">
                  <a:moveTo>
                    <a:pt x="32858" y="0"/>
                  </a:moveTo>
                  <a:lnTo>
                    <a:pt x="0" y="32423"/>
                  </a:lnTo>
                  <a:lnTo>
                    <a:pt x="74638" y="1465572"/>
                  </a:lnTo>
                  <a:lnTo>
                    <a:pt x="109906" y="1492633"/>
                  </a:lnTo>
                  <a:lnTo>
                    <a:pt x="32858" y="0"/>
                  </a:lnTo>
                  <a:close/>
                </a:path>
              </a:pathLst>
            </a:custGeom>
            <a:solidFill>
              <a:srgbClr val="FB6C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677489" y="3469920"/>
              <a:ext cx="107314" cy="1433195"/>
            </a:xfrm>
            <a:custGeom>
              <a:avLst/>
              <a:gdLst/>
              <a:ahLst/>
              <a:cxnLst/>
              <a:rect l="l" t="t" r="r" b="b"/>
              <a:pathLst>
                <a:path w="107314" h="1433195">
                  <a:moveTo>
                    <a:pt x="32116" y="0"/>
                  </a:moveTo>
                  <a:lnTo>
                    <a:pt x="0" y="32423"/>
                  </a:lnTo>
                  <a:lnTo>
                    <a:pt x="70902" y="1406100"/>
                  </a:lnTo>
                  <a:lnTo>
                    <a:pt x="106755" y="1433149"/>
                  </a:lnTo>
                  <a:lnTo>
                    <a:pt x="32116" y="0"/>
                  </a:lnTo>
                  <a:close/>
                </a:path>
              </a:pathLst>
            </a:custGeom>
            <a:solidFill>
              <a:srgbClr val="FB6A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644875" y="3502343"/>
              <a:ext cx="104139" cy="1374140"/>
            </a:xfrm>
            <a:custGeom>
              <a:avLst/>
              <a:gdLst/>
              <a:ahLst/>
              <a:cxnLst/>
              <a:rect l="l" t="t" r="r" b="b"/>
              <a:pathLst>
                <a:path w="104139" h="1374139">
                  <a:moveTo>
                    <a:pt x="32614" y="0"/>
                  </a:moveTo>
                  <a:lnTo>
                    <a:pt x="0" y="32535"/>
                  </a:lnTo>
                  <a:lnTo>
                    <a:pt x="68440" y="1346941"/>
                  </a:lnTo>
                  <a:lnTo>
                    <a:pt x="103516" y="1373676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FB6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807727" y="3339778"/>
              <a:ext cx="119380" cy="1671955"/>
            </a:xfrm>
            <a:custGeom>
              <a:avLst/>
              <a:gdLst/>
              <a:ahLst/>
              <a:cxnLst/>
              <a:rect l="l" t="t" r="r" b="b"/>
              <a:pathLst>
                <a:path w="119379" h="1671954">
                  <a:moveTo>
                    <a:pt x="32299" y="0"/>
                  </a:moveTo>
                  <a:lnTo>
                    <a:pt x="0" y="32423"/>
                  </a:lnTo>
                  <a:lnTo>
                    <a:pt x="83194" y="1644775"/>
                  </a:lnTo>
                  <a:lnTo>
                    <a:pt x="119073" y="1671510"/>
                  </a:lnTo>
                  <a:lnTo>
                    <a:pt x="32299" y="0"/>
                  </a:lnTo>
                  <a:close/>
                </a:path>
              </a:pathLst>
            </a:custGeom>
            <a:solidFill>
              <a:srgbClr val="FB7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775078" y="3372201"/>
              <a:ext cx="116205" cy="1612900"/>
            </a:xfrm>
            <a:custGeom>
              <a:avLst/>
              <a:gdLst/>
              <a:ahLst/>
              <a:cxnLst/>
              <a:rect l="l" t="t" r="r" b="b"/>
              <a:pathLst>
                <a:path w="116204" h="1612900">
                  <a:moveTo>
                    <a:pt x="32649" y="0"/>
                  </a:moveTo>
                  <a:lnTo>
                    <a:pt x="0" y="32423"/>
                  </a:lnTo>
                  <a:lnTo>
                    <a:pt x="80575" y="1585291"/>
                  </a:lnTo>
                  <a:lnTo>
                    <a:pt x="115843" y="1612351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B71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970274" y="3176204"/>
              <a:ext cx="134620" cy="1970405"/>
            </a:xfrm>
            <a:custGeom>
              <a:avLst/>
              <a:gdLst/>
              <a:ahLst/>
              <a:cxnLst/>
              <a:rect l="l" t="t" r="r" b="b"/>
              <a:pathLst>
                <a:path w="134620" h="1970404">
                  <a:moveTo>
                    <a:pt x="32387" y="0"/>
                  </a:moveTo>
                  <a:lnTo>
                    <a:pt x="0" y="32759"/>
                  </a:lnTo>
                  <a:lnTo>
                    <a:pt x="99082" y="1943606"/>
                  </a:lnTo>
                  <a:lnTo>
                    <a:pt x="134611" y="1970342"/>
                  </a:lnTo>
                  <a:lnTo>
                    <a:pt x="32387" y="0"/>
                  </a:lnTo>
                  <a:close/>
                </a:path>
              </a:pathLst>
            </a:custGeom>
            <a:solidFill>
              <a:srgbClr val="FB8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002661" y="3143668"/>
              <a:ext cx="137795" cy="2030095"/>
            </a:xfrm>
            <a:custGeom>
              <a:avLst/>
              <a:gdLst/>
              <a:ahLst/>
              <a:cxnLst/>
              <a:rect l="l" t="t" r="r" b="b"/>
              <a:pathLst>
                <a:path w="137795" h="2030095">
                  <a:moveTo>
                    <a:pt x="32561" y="0"/>
                  </a:moveTo>
                  <a:lnTo>
                    <a:pt x="0" y="32535"/>
                  </a:lnTo>
                  <a:lnTo>
                    <a:pt x="102224" y="2002877"/>
                  </a:lnTo>
                  <a:lnTo>
                    <a:pt x="137580" y="2029937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FB8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035223" y="3111245"/>
              <a:ext cx="141605" cy="2089785"/>
            </a:xfrm>
            <a:custGeom>
              <a:avLst/>
              <a:gdLst/>
              <a:ahLst/>
              <a:cxnLst/>
              <a:rect l="l" t="t" r="r" b="b"/>
              <a:pathLst>
                <a:path w="141604" h="2089785">
                  <a:moveTo>
                    <a:pt x="32649" y="0"/>
                  </a:moveTo>
                  <a:lnTo>
                    <a:pt x="0" y="32423"/>
                  </a:lnTo>
                  <a:lnTo>
                    <a:pt x="105018" y="2062361"/>
                  </a:lnTo>
                  <a:lnTo>
                    <a:pt x="141333" y="2089724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B8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067872" y="3078485"/>
              <a:ext cx="144145" cy="2150110"/>
            </a:xfrm>
            <a:custGeom>
              <a:avLst/>
              <a:gdLst/>
              <a:ahLst/>
              <a:cxnLst/>
              <a:rect l="l" t="t" r="r" b="b"/>
              <a:pathLst>
                <a:path w="144145" h="2150110">
                  <a:moveTo>
                    <a:pt x="32823" y="0"/>
                  </a:moveTo>
                  <a:lnTo>
                    <a:pt x="0" y="32759"/>
                  </a:lnTo>
                  <a:lnTo>
                    <a:pt x="108684" y="2122484"/>
                  </a:lnTo>
                  <a:lnTo>
                    <a:pt x="143778" y="2149544"/>
                  </a:lnTo>
                  <a:lnTo>
                    <a:pt x="32823" y="0"/>
                  </a:lnTo>
                  <a:close/>
                </a:path>
              </a:pathLst>
            </a:custGeom>
            <a:solidFill>
              <a:srgbClr val="FB8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937625" y="3208964"/>
              <a:ext cx="132080" cy="1911350"/>
            </a:xfrm>
            <a:custGeom>
              <a:avLst/>
              <a:gdLst/>
              <a:ahLst/>
              <a:cxnLst/>
              <a:rect l="l" t="t" r="r" b="b"/>
              <a:pathLst>
                <a:path w="132079" h="1911350">
                  <a:moveTo>
                    <a:pt x="32649" y="0"/>
                  </a:moveTo>
                  <a:lnTo>
                    <a:pt x="0" y="32423"/>
                  </a:lnTo>
                  <a:lnTo>
                    <a:pt x="95852" y="1883797"/>
                  </a:lnTo>
                  <a:lnTo>
                    <a:pt x="131731" y="1910847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B7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100695" y="3045950"/>
              <a:ext cx="147320" cy="2209165"/>
            </a:xfrm>
            <a:custGeom>
              <a:avLst/>
              <a:gdLst/>
              <a:ahLst/>
              <a:cxnLst/>
              <a:rect l="l" t="t" r="r" b="b"/>
              <a:pathLst>
                <a:path w="147320" h="2209165">
                  <a:moveTo>
                    <a:pt x="32125" y="0"/>
                  </a:moveTo>
                  <a:lnTo>
                    <a:pt x="0" y="32535"/>
                  </a:lnTo>
                  <a:lnTo>
                    <a:pt x="110954" y="2182079"/>
                  </a:lnTo>
                  <a:lnTo>
                    <a:pt x="146746" y="2209129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FB8B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21247" y="2523365"/>
              <a:ext cx="196850" cy="3164205"/>
            </a:xfrm>
            <a:custGeom>
              <a:avLst/>
              <a:gdLst/>
              <a:ahLst/>
              <a:cxnLst/>
              <a:rect l="l" t="t" r="r" b="b"/>
              <a:pathLst>
                <a:path w="196850" h="3164204">
                  <a:moveTo>
                    <a:pt x="32387" y="0"/>
                  </a:moveTo>
                  <a:lnTo>
                    <a:pt x="0" y="32423"/>
                  </a:lnTo>
                  <a:lnTo>
                    <a:pt x="160888" y="3136869"/>
                  </a:lnTo>
                  <a:lnTo>
                    <a:pt x="196243" y="3163918"/>
                  </a:lnTo>
                  <a:lnTo>
                    <a:pt x="32387" y="0"/>
                  </a:lnTo>
                  <a:close/>
                </a:path>
              </a:pathLst>
            </a:custGeom>
            <a:solidFill>
              <a:srgbClr val="FCB6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588685" y="2555788"/>
              <a:ext cx="193675" cy="3104515"/>
            </a:xfrm>
            <a:custGeom>
              <a:avLst/>
              <a:gdLst/>
              <a:ahLst/>
              <a:cxnLst/>
              <a:rect l="l" t="t" r="r" b="b"/>
              <a:pathLst>
                <a:path w="193675" h="3104515">
                  <a:moveTo>
                    <a:pt x="32561" y="0"/>
                  </a:moveTo>
                  <a:lnTo>
                    <a:pt x="0" y="32871"/>
                  </a:lnTo>
                  <a:lnTo>
                    <a:pt x="157832" y="3077711"/>
                  </a:lnTo>
                  <a:lnTo>
                    <a:pt x="193450" y="3104446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FCB1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556036" y="2588660"/>
              <a:ext cx="190500" cy="3045460"/>
            </a:xfrm>
            <a:custGeom>
              <a:avLst/>
              <a:gdLst/>
              <a:ahLst/>
              <a:cxnLst/>
              <a:rect l="l" t="t" r="r" b="b"/>
              <a:pathLst>
                <a:path w="190500" h="3045460">
                  <a:moveTo>
                    <a:pt x="32649" y="0"/>
                  </a:moveTo>
                  <a:lnTo>
                    <a:pt x="0" y="33096"/>
                  </a:lnTo>
                  <a:lnTo>
                    <a:pt x="154690" y="3017790"/>
                  </a:lnTo>
                  <a:lnTo>
                    <a:pt x="190482" y="3044839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CAF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523649" y="2621756"/>
              <a:ext cx="187325" cy="2985135"/>
            </a:xfrm>
            <a:custGeom>
              <a:avLst/>
              <a:gdLst/>
              <a:ahLst/>
              <a:cxnLst/>
              <a:rect l="l" t="t" r="r" b="b"/>
              <a:pathLst>
                <a:path w="187325" h="2985135">
                  <a:moveTo>
                    <a:pt x="32387" y="0"/>
                  </a:moveTo>
                  <a:lnTo>
                    <a:pt x="0" y="32423"/>
                  </a:lnTo>
                  <a:lnTo>
                    <a:pt x="151285" y="2957644"/>
                  </a:lnTo>
                  <a:lnTo>
                    <a:pt x="187077" y="2984693"/>
                  </a:lnTo>
                  <a:lnTo>
                    <a:pt x="32387" y="0"/>
                  </a:lnTo>
                  <a:close/>
                </a:path>
              </a:pathLst>
            </a:custGeom>
            <a:solidFill>
              <a:srgbClr val="FCA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458962" y="2686603"/>
              <a:ext cx="180975" cy="2866390"/>
            </a:xfrm>
            <a:custGeom>
              <a:avLst/>
              <a:gdLst/>
              <a:ahLst/>
              <a:cxnLst/>
              <a:rect l="l" t="t" r="r" b="b"/>
              <a:pathLst>
                <a:path w="180975" h="2866390">
                  <a:moveTo>
                    <a:pt x="32125" y="0"/>
                  </a:moveTo>
                  <a:lnTo>
                    <a:pt x="0" y="32871"/>
                  </a:lnTo>
                  <a:lnTo>
                    <a:pt x="145000" y="2839002"/>
                  </a:lnTo>
                  <a:lnTo>
                    <a:pt x="180879" y="2866063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FCA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425876" y="2719474"/>
              <a:ext cx="178435" cy="2806700"/>
            </a:xfrm>
            <a:custGeom>
              <a:avLst/>
              <a:gdLst/>
              <a:ahLst/>
              <a:cxnLst/>
              <a:rect l="l" t="t" r="r" b="b"/>
              <a:pathLst>
                <a:path w="178435" h="2806700">
                  <a:moveTo>
                    <a:pt x="33085" y="0"/>
                  </a:moveTo>
                  <a:lnTo>
                    <a:pt x="0" y="33096"/>
                  </a:lnTo>
                  <a:lnTo>
                    <a:pt x="142294" y="2778767"/>
                  </a:lnTo>
                  <a:lnTo>
                    <a:pt x="178085" y="2806130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rgbClr val="FCA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393489" y="2752571"/>
              <a:ext cx="175260" cy="2745740"/>
            </a:xfrm>
            <a:custGeom>
              <a:avLst/>
              <a:gdLst/>
              <a:ahLst/>
              <a:cxnLst/>
              <a:rect l="l" t="t" r="r" b="b"/>
              <a:pathLst>
                <a:path w="175260" h="2745740">
                  <a:moveTo>
                    <a:pt x="32387" y="0"/>
                  </a:moveTo>
                  <a:lnTo>
                    <a:pt x="0" y="32423"/>
                  </a:lnTo>
                  <a:lnTo>
                    <a:pt x="139064" y="2718610"/>
                  </a:lnTo>
                  <a:lnTo>
                    <a:pt x="174681" y="2745671"/>
                  </a:lnTo>
                  <a:lnTo>
                    <a:pt x="32387" y="0"/>
                  </a:lnTo>
                  <a:close/>
                </a:path>
              </a:pathLst>
            </a:custGeom>
            <a:solidFill>
              <a:srgbClr val="FCA2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328540" y="2817417"/>
              <a:ext cx="168910" cy="2626995"/>
            </a:xfrm>
            <a:custGeom>
              <a:avLst/>
              <a:gdLst/>
              <a:ahLst/>
              <a:cxnLst/>
              <a:rect l="l" t="t" r="r" b="b"/>
              <a:pathLst>
                <a:path w="168910" h="2626995">
                  <a:moveTo>
                    <a:pt x="32299" y="0"/>
                  </a:moveTo>
                  <a:lnTo>
                    <a:pt x="0" y="32871"/>
                  </a:lnTo>
                  <a:lnTo>
                    <a:pt x="132866" y="2599979"/>
                  </a:lnTo>
                  <a:lnTo>
                    <a:pt x="168745" y="2626715"/>
                  </a:lnTo>
                  <a:lnTo>
                    <a:pt x="32299" y="0"/>
                  </a:lnTo>
                  <a:close/>
                </a:path>
              </a:pathLst>
            </a:custGeom>
            <a:solidFill>
              <a:srgbClr val="FC9E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491087" y="2654179"/>
              <a:ext cx="184150" cy="2925445"/>
            </a:xfrm>
            <a:custGeom>
              <a:avLst/>
              <a:gdLst/>
              <a:ahLst/>
              <a:cxnLst/>
              <a:rect l="l" t="t" r="r" b="b"/>
              <a:pathLst>
                <a:path w="184150" h="2925445">
                  <a:moveTo>
                    <a:pt x="32561" y="0"/>
                  </a:moveTo>
                  <a:lnTo>
                    <a:pt x="0" y="32423"/>
                  </a:lnTo>
                  <a:lnTo>
                    <a:pt x="148754" y="2898486"/>
                  </a:lnTo>
                  <a:lnTo>
                    <a:pt x="183847" y="2925221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FCA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360840" y="2784994"/>
              <a:ext cx="172085" cy="2686685"/>
            </a:xfrm>
            <a:custGeom>
              <a:avLst/>
              <a:gdLst/>
              <a:ahLst/>
              <a:cxnLst/>
              <a:rect l="l" t="t" r="r" b="b"/>
              <a:pathLst>
                <a:path w="172085" h="2686685">
                  <a:moveTo>
                    <a:pt x="32649" y="0"/>
                  </a:moveTo>
                  <a:lnTo>
                    <a:pt x="0" y="32423"/>
                  </a:lnTo>
                  <a:lnTo>
                    <a:pt x="136445" y="2659138"/>
                  </a:lnTo>
                  <a:lnTo>
                    <a:pt x="171713" y="2686187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C9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295367" y="2850289"/>
              <a:ext cx="166370" cy="2567305"/>
            </a:xfrm>
            <a:custGeom>
              <a:avLst/>
              <a:gdLst/>
              <a:ahLst/>
              <a:cxnLst/>
              <a:rect l="l" t="t" r="r" b="b"/>
              <a:pathLst>
                <a:path w="166370" h="2567304">
                  <a:moveTo>
                    <a:pt x="33172" y="0"/>
                  </a:moveTo>
                  <a:lnTo>
                    <a:pt x="0" y="32423"/>
                  </a:lnTo>
                  <a:lnTo>
                    <a:pt x="129985" y="2539419"/>
                  </a:lnTo>
                  <a:lnTo>
                    <a:pt x="166038" y="2567108"/>
                  </a:lnTo>
                  <a:lnTo>
                    <a:pt x="33172" y="0"/>
                  </a:lnTo>
                  <a:close/>
                </a:path>
              </a:pathLst>
            </a:custGeom>
            <a:solidFill>
              <a:srgbClr val="FB9B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653634" y="2490942"/>
              <a:ext cx="200025" cy="3223895"/>
            </a:xfrm>
            <a:custGeom>
              <a:avLst/>
              <a:gdLst/>
              <a:ahLst/>
              <a:cxnLst/>
              <a:rect l="l" t="t" r="r" b="b"/>
              <a:pathLst>
                <a:path w="200025" h="3223895">
                  <a:moveTo>
                    <a:pt x="32649" y="0"/>
                  </a:moveTo>
                  <a:lnTo>
                    <a:pt x="0" y="32423"/>
                  </a:lnTo>
                  <a:lnTo>
                    <a:pt x="163856" y="3196342"/>
                  </a:lnTo>
                  <a:lnTo>
                    <a:pt x="199648" y="3223402"/>
                  </a:lnTo>
                  <a:lnTo>
                    <a:pt x="32649" y="0"/>
                  </a:lnTo>
                  <a:close/>
                </a:path>
              </a:pathLst>
            </a:custGeom>
            <a:solidFill>
              <a:srgbClr val="FCB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612016" y="3534878"/>
              <a:ext cx="101600" cy="1314450"/>
            </a:xfrm>
            <a:custGeom>
              <a:avLst/>
              <a:gdLst/>
              <a:ahLst/>
              <a:cxnLst/>
              <a:rect l="l" t="t" r="r" b="b"/>
              <a:pathLst>
                <a:path w="101600" h="1314450">
                  <a:moveTo>
                    <a:pt x="32858" y="0"/>
                  </a:moveTo>
                  <a:lnTo>
                    <a:pt x="0" y="33096"/>
                  </a:lnTo>
                  <a:lnTo>
                    <a:pt x="64975" y="1286717"/>
                  </a:lnTo>
                  <a:lnTo>
                    <a:pt x="101299" y="1314406"/>
                  </a:lnTo>
                  <a:lnTo>
                    <a:pt x="32858" y="0"/>
                  </a:lnTo>
                  <a:close/>
                </a:path>
              </a:pathLst>
            </a:custGeom>
            <a:solidFill>
              <a:srgbClr val="F961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579402" y="3567974"/>
              <a:ext cx="97790" cy="1254125"/>
            </a:xfrm>
            <a:custGeom>
              <a:avLst/>
              <a:gdLst/>
              <a:ahLst/>
              <a:cxnLst/>
              <a:rect l="l" t="t" r="r" b="b"/>
              <a:pathLst>
                <a:path w="97789" h="1254125">
                  <a:moveTo>
                    <a:pt x="32614" y="0"/>
                  </a:moveTo>
                  <a:lnTo>
                    <a:pt x="0" y="32759"/>
                  </a:lnTo>
                  <a:lnTo>
                    <a:pt x="62015" y="1226583"/>
                  </a:lnTo>
                  <a:lnTo>
                    <a:pt x="97589" y="1253621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F85D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286626" y="3861017"/>
              <a:ext cx="69850" cy="717550"/>
            </a:xfrm>
            <a:custGeom>
              <a:avLst/>
              <a:gdLst/>
              <a:ahLst/>
              <a:cxnLst/>
              <a:rect l="l" t="t" r="r" b="b"/>
              <a:pathLst>
                <a:path w="69850" h="717550">
                  <a:moveTo>
                    <a:pt x="32614" y="0"/>
                  </a:moveTo>
                  <a:lnTo>
                    <a:pt x="0" y="32535"/>
                  </a:lnTo>
                  <a:lnTo>
                    <a:pt x="33853" y="690086"/>
                  </a:lnTo>
                  <a:lnTo>
                    <a:pt x="69671" y="717124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EC36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319240" y="3829267"/>
              <a:ext cx="73025" cy="775970"/>
            </a:xfrm>
            <a:custGeom>
              <a:avLst/>
              <a:gdLst/>
              <a:ahLst/>
              <a:cxnLst/>
              <a:rect l="l" t="t" r="r" b="b"/>
              <a:pathLst>
                <a:path w="73025" h="775970">
                  <a:moveTo>
                    <a:pt x="32369" y="0"/>
                  </a:moveTo>
                  <a:lnTo>
                    <a:pt x="0" y="31750"/>
                  </a:lnTo>
                  <a:lnTo>
                    <a:pt x="37057" y="748874"/>
                  </a:lnTo>
                  <a:lnTo>
                    <a:pt x="72884" y="775575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rgbClr val="ED3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351610" y="3796171"/>
              <a:ext cx="76200" cy="836930"/>
            </a:xfrm>
            <a:custGeom>
              <a:avLst/>
              <a:gdLst/>
              <a:ahLst/>
              <a:cxnLst/>
              <a:rect l="l" t="t" r="r" b="b"/>
              <a:pathLst>
                <a:path w="76200" h="836929">
                  <a:moveTo>
                    <a:pt x="33102" y="0"/>
                  </a:moveTo>
                  <a:lnTo>
                    <a:pt x="0" y="33096"/>
                  </a:lnTo>
                  <a:lnTo>
                    <a:pt x="40514" y="808672"/>
                  </a:lnTo>
                  <a:lnTo>
                    <a:pt x="76096" y="836383"/>
                  </a:lnTo>
                  <a:lnTo>
                    <a:pt x="33102" y="0"/>
                  </a:lnTo>
                  <a:close/>
                </a:path>
              </a:pathLst>
            </a:custGeom>
            <a:solidFill>
              <a:srgbClr val="EF3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384713" y="3763299"/>
              <a:ext cx="79375" cy="895985"/>
            </a:xfrm>
            <a:custGeom>
              <a:avLst/>
              <a:gdLst/>
              <a:ahLst/>
              <a:cxnLst/>
              <a:rect l="l" t="t" r="r" b="b"/>
              <a:pathLst>
                <a:path w="79375" h="895985">
                  <a:moveTo>
                    <a:pt x="32116" y="0"/>
                  </a:moveTo>
                  <a:lnTo>
                    <a:pt x="0" y="32871"/>
                  </a:lnTo>
                  <a:lnTo>
                    <a:pt x="42993" y="869255"/>
                  </a:lnTo>
                  <a:lnTo>
                    <a:pt x="78811" y="895956"/>
                  </a:lnTo>
                  <a:lnTo>
                    <a:pt x="32116" y="0"/>
                  </a:lnTo>
                  <a:close/>
                </a:path>
              </a:pathLst>
            </a:custGeom>
            <a:solidFill>
              <a:srgbClr val="F043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416829" y="3730876"/>
              <a:ext cx="82550" cy="955675"/>
            </a:xfrm>
            <a:custGeom>
              <a:avLst/>
              <a:gdLst/>
              <a:ahLst/>
              <a:cxnLst/>
              <a:rect l="l" t="t" r="r" b="b"/>
              <a:pathLst>
                <a:path w="82550" h="955675">
                  <a:moveTo>
                    <a:pt x="32614" y="0"/>
                  </a:moveTo>
                  <a:lnTo>
                    <a:pt x="0" y="32423"/>
                  </a:lnTo>
                  <a:lnTo>
                    <a:pt x="46695" y="928379"/>
                  </a:lnTo>
                  <a:lnTo>
                    <a:pt x="82024" y="955417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F14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449444" y="3698453"/>
              <a:ext cx="85090" cy="1015365"/>
            </a:xfrm>
            <a:custGeom>
              <a:avLst/>
              <a:gdLst/>
              <a:ahLst/>
              <a:cxnLst/>
              <a:rect l="l" t="t" r="r" b="b"/>
              <a:pathLst>
                <a:path w="85089" h="1015364">
                  <a:moveTo>
                    <a:pt x="32369" y="0"/>
                  </a:moveTo>
                  <a:lnTo>
                    <a:pt x="0" y="32423"/>
                  </a:lnTo>
                  <a:lnTo>
                    <a:pt x="49410" y="987841"/>
                  </a:lnTo>
                  <a:lnTo>
                    <a:pt x="84992" y="1014879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rgbClr val="F44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481813" y="3665356"/>
              <a:ext cx="89535" cy="1075690"/>
            </a:xfrm>
            <a:custGeom>
              <a:avLst/>
              <a:gdLst/>
              <a:ahLst/>
              <a:cxnLst/>
              <a:rect l="l" t="t" r="r" b="b"/>
              <a:pathLst>
                <a:path w="89535" h="1075689">
                  <a:moveTo>
                    <a:pt x="33102" y="0"/>
                  </a:moveTo>
                  <a:lnTo>
                    <a:pt x="0" y="33096"/>
                  </a:lnTo>
                  <a:lnTo>
                    <a:pt x="52622" y="1047975"/>
                  </a:lnTo>
                  <a:lnTo>
                    <a:pt x="88938" y="1075350"/>
                  </a:lnTo>
                  <a:lnTo>
                    <a:pt x="33102" y="0"/>
                  </a:lnTo>
                  <a:close/>
                </a:path>
              </a:pathLst>
            </a:custGeom>
            <a:solidFill>
              <a:srgbClr val="F551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514916" y="3632596"/>
              <a:ext cx="91440" cy="1135380"/>
            </a:xfrm>
            <a:custGeom>
              <a:avLst/>
              <a:gdLst/>
              <a:ahLst/>
              <a:cxnLst/>
              <a:rect l="l" t="t" r="r" b="b"/>
              <a:pathLst>
                <a:path w="91439" h="1135379">
                  <a:moveTo>
                    <a:pt x="32369" y="0"/>
                  </a:moveTo>
                  <a:lnTo>
                    <a:pt x="0" y="32759"/>
                  </a:lnTo>
                  <a:lnTo>
                    <a:pt x="55835" y="1108109"/>
                  </a:lnTo>
                  <a:lnTo>
                    <a:pt x="91172" y="1135260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rgbClr val="F754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026464" y="4122085"/>
              <a:ext cx="45085" cy="239395"/>
            </a:xfrm>
            <a:custGeom>
              <a:avLst/>
              <a:gdLst/>
              <a:ahLst/>
              <a:cxnLst/>
              <a:rect l="l" t="t" r="r" b="b"/>
              <a:pathLst>
                <a:path w="45085" h="239395">
                  <a:moveTo>
                    <a:pt x="32125" y="0"/>
                  </a:moveTo>
                  <a:lnTo>
                    <a:pt x="0" y="32759"/>
                  </a:lnTo>
                  <a:lnTo>
                    <a:pt x="9139" y="212265"/>
                  </a:lnTo>
                  <a:lnTo>
                    <a:pt x="44722" y="239303"/>
                  </a:lnTo>
                  <a:lnTo>
                    <a:pt x="32125" y="0"/>
                  </a:lnTo>
                  <a:close/>
                </a:path>
              </a:pathLst>
            </a:custGeom>
            <a:solidFill>
              <a:srgbClr val="E10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058589" y="4089550"/>
              <a:ext cx="48260" cy="299085"/>
            </a:xfrm>
            <a:custGeom>
              <a:avLst/>
              <a:gdLst/>
              <a:ahLst/>
              <a:cxnLst/>
              <a:rect l="l" t="t" r="r" b="b"/>
              <a:pathLst>
                <a:path w="48260" h="299085">
                  <a:moveTo>
                    <a:pt x="32605" y="0"/>
                  </a:moveTo>
                  <a:lnTo>
                    <a:pt x="0" y="32535"/>
                  </a:lnTo>
                  <a:lnTo>
                    <a:pt x="12596" y="271838"/>
                  </a:lnTo>
                  <a:lnTo>
                    <a:pt x="47925" y="298540"/>
                  </a:lnTo>
                  <a:lnTo>
                    <a:pt x="32605" y="0"/>
                  </a:lnTo>
                  <a:close/>
                </a:path>
              </a:pathLst>
            </a:custGeom>
            <a:solidFill>
              <a:srgbClr val="E31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091195" y="4057127"/>
              <a:ext cx="52069" cy="358775"/>
            </a:xfrm>
            <a:custGeom>
              <a:avLst/>
              <a:gdLst/>
              <a:ahLst/>
              <a:cxnLst/>
              <a:rect l="l" t="t" r="r" b="b"/>
              <a:pathLst>
                <a:path w="52069" h="358775">
                  <a:moveTo>
                    <a:pt x="32867" y="0"/>
                  </a:moveTo>
                  <a:lnTo>
                    <a:pt x="0" y="32423"/>
                  </a:lnTo>
                  <a:lnTo>
                    <a:pt x="15320" y="330963"/>
                  </a:lnTo>
                  <a:lnTo>
                    <a:pt x="51636" y="35867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E41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124062" y="4024367"/>
              <a:ext cx="54610" cy="419100"/>
            </a:xfrm>
            <a:custGeom>
              <a:avLst/>
              <a:gdLst/>
              <a:ahLst/>
              <a:cxnLst/>
              <a:rect l="l" t="t" r="r" b="b"/>
              <a:pathLst>
                <a:path w="54610" h="419100">
                  <a:moveTo>
                    <a:pt x="32605" y="0"/>
                  </a:moveTo>
                  <a:lnTo>
                    <a:pt x="0" y="32759"/>
                  </a:lnTo>
                  <a:lnTo>
                    <a:pt x="18768" y="391434"/>
                  </a:lnTo>
                  <a:lnTo>
                    <a:pt x="54106" y="418472"/>
                  </a:lnTo>
                  <a:lnTo>
                    <a:pt x="32605" y="0"/>
                  </a:lnTo>
                  <a:close/>
                </a:path>
              </a:pathLst>
            </a:custGeom>
            <a:solidFill>
              <a:srgbClr val="E61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156667" y="3991832"/>
              <a:ext cx="57150" cy="478155"/>
            </a:xfrm>
            <a:custGeom>
              <a:avLst/>
              <a:gdLst/>
              <a:ahLst/>
              <a:cxnLst/>
              <a:rect l="l" t="t" r="r" b="b"/>
              <a:pathLst>
                <a:path w="57150" h="478154">
                  <a:moveTo>
                    <a:pt x="32369" y="0"/>
                  </a:moveTo>
                  <a:lnTo>
                    <a:pt x="0" y="32535"/>
                  </a:lnTo>
                  <a:lnTo>
                    <a:pt x="21501" y="451007"/>
                  </a:lnTo>
                  <a:lnTo>
                    <a:pt x="57074" y="477708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rgbClr val="E82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189037" y="3959409"/>
              <a:ext cx="60960" cy="537845"/>
            </a:xfrm>
            <a:custGeom>
              <a:avLst/>
              <a:gdLst/>
              <a:ahLst/>
              <a:cxnLst/>
              <a:rect l="l" t="t" r="r" b="b"/>
              <a:pathLst>
                <a:path w="60960" h="537845">
                  <a:moveTo>
                    <a:pt x="32614" y="0"/>
                  </a:moveTo>
                  <a:lnTo>
                    <a:pt x="0" y="32423"/>
                  </a:lnTo>
                  <a:lnTo>
                    <a:pt x="24705" y="510132"/>
                  </a:lnTo>
                  <a:lnTo>
                    <a:pt x="60531" y="537282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E927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221651" y="3926312"/>
              <a:ext cx="63500" cy="598170"/>
            </a:xfrm>
            <a:custGeom>
              <a:avLst/>
              <a:gdLst/>
              <a:ahLst/>
              <a:cxnLst/>
              <a:rect l="l" t="t" r="r" b="b"/>
              <a:pathLst>
                <a:path w="63500" h="598170">
                  <a:moveTo>
                    <a:pt x="32614" y="0"/>
                  </a:moveTo>
                  <a:lnTo>
                    <a:pt x="0" y="33096"/>
                  </a:lnTo>
                  <a:lnTo>
                    <a:pt x="27917" y="570378"/>
                  </a:lnTo>
                  <a:lnTo>
                    <a:pt x="63491" y="597753"/>
                  </a:lnTo>
                  <a:lnTo>
                    <a:pt x="32614" y="0"/>
                  </a:lnTo>
                  <a:close/>
                </a:path>
              </a:pathLst>
            </a:custGeom>
            <a:solidFill>
              <a:srgbClr val="EA2B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8381" y="4154845"/>
              <a:ext cx="107223" cy="179505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3254265" y="3893553"/>
              <a:ext cx="66675" cy="657860"/>
            </a:xfrm>
            <a:custGeom>
              <a:avLst/>
              <a:gdLst/>
              <a:ahLst/>
              <a:cxnLst/>
              <a:rect l="l" t="t" r="r" b="b"/>
              <a:pathLst>
                <a:path w="66675" h="657860">
                  <a:moveTo>
                    <a:pt x="32360" y="0"/>
                  </a:moveTo>
                  <a:lnTo>
                    <a:pt x="0" y="32759"/>
                  </a:lnTo>
                  <a:lnTo>
                    <a:pt x="30876" y="630513"/>
                  </a:lnTo>
                  <a:lnTo>
                    <a:pt x="66214" y="657551"/>
                  </a:lnTo>
                  <a:lnTo>
                    <a:pt x="32360" y="0"/>
                  </a:lnTo>
                  <a:close/>
                </a:path>
              </a:pathLst>
            </a:custGeom>
            <a:solidFill>
              <a:srgbClr val="EB3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547286" y="3600734"/>
              <a:ext cx="94615" cy="1194435"/>
            </a:xfrm>
            <a:custGeom>
              <a:avLst/>
              <a:gdLst/>
              <a:ahLst/>
              <a:cxnLst/>
              <a:rect l="l" t="t" r="r" b="b"/>
              <a:pathLst>
                <a:path w="94614" h="1194435">
                  <a:moveTo>
                    <a:pt x="32116" y="0"/>
                  </a:moveTo>
                  <a:lnTo>
                    <a:pt x="0" y="31862"/>
                  </a:lnTo>
                  <a:lnTo>
                    <a:pt x="58803" y="1167122"/>
                  </a:lnTo>
                  <a:lnTo>
                    <a:pt x="94132" y="1193823"/>
                  </a:lnTo>
                  <a:lnTo>
                    <a:pt x="32116" y="0"/>
                  </a:lnTo>
                  <a:close/>
                </a:path>
              </a:pathLst>
            </a:custGeom>
            <a:solidFill>
              <a:srgbClr val="F85B8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3244976" y="3497960"/>
            <a:ext cx="5139055" cy="2161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350">
              <a:lnSpc>
                <a:spcPts val="3310"/>
              </a:lnSpc>
              <a:spcBef>
                <a:spcPts val="105"/>
              </a:spcBef>
              <a:tabLst>
                <a:tab pos="2844800" algn="l"/>
              </a:tabLst>
            </a:pPr>
            <a:r>
              <a:rPr dirty="0" sz="2800" spc="-10">
                <a:latin typeface="Arial"/>
                <a:cs typeface="Arial"/>
              </a:rPr>
              <a:t>macrophages,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ts val="3420"/>
              </a:lnSpc>
              <a:tabLst>
                <a:tab pos="1972310" algn="l"/>
              </a:tabLst>
            </a:pPr>
            <a:r>
              <a:rPr dirty="0" baseline="-2873" sz="4350">
                <a:latin typeface="Carlito"/>
                <a:cs typeface="Carlito"/>
              </a:rPr>
              <a:t>Nitric</a:t>
            </a:r>
            <a:r>
              <a:rPr dirty="0" baseline="-2873" sz="4350" spc="-37">
                <a:latin typeface="Carlito"/>
                <a:cs typeface="Carlito"/>
              </a:rPr>
              <a:t> </a:t>
            </a:r>
            <a:r>
              <a:rPr dirty="0" baseline="-2873" sz="4350" spc="-15">
                <a:latin typeface="Carlito"/>
                <a:cs typeface="Carlito"/>
              </a:rPr>
              <a:t>Oxide</a:t>
            </a:r>
            <a:r>
              <a:rPr dirty="0" baseline="-2873" sz="4350">
                <a:latin typeface="Carlito"/>
                <a:cs typeface="Carlito"/>
              </a:rPr>
              <a:t>	</a:t>
            </a:r>
            <a:r>
              <a:rPr dirty="0" sz="2800">
                <a:latin typeface="Arial"/>
                <a:cs typeface="Arial"/>
              </a:rPr>
              <a:t>produce</a:t>
            </a:r>
            <a:r>
              <a:rPr dirty="0" sz="2800" spc="1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nitric</a:t>
            </a:r>
            <a:r>
              <a:rPr dirty="0" sz="2800" spc="1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oxide</a:t>
            </a:r>
            <a:endParaRPr sz="2800">
              <a:latin typeface="Arial"/>
              <a:cs typeface="Arial"/>
            </a:endParaRPr>
          </a:p>
          <a:p>
            <a:pPr algn="just" marL="1985010" marR="6350">
              <a:lnSpc>
                <a:spcPts val="336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(NO),</a:t>
            </a:r>
            <a:r>
              <a:rPr dirty="0" sz="2800" spc="1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which</a:t>
            </a:r>
            <a:r>
              <a:rPr dirty="0" sz="2800" spc="1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16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toxic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505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microorganisms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malignant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838200" y="341375"/>
            <a:ext cx="7856220" cy="1190625"/>
            <a:chOff x="838200" y="341375"/>
            <a:chExt cx="7856220" cy="1190625"/>
          </a:xfrm>
        </p:grpSpPr>
        <p:pic>
          <p:nvPicPr>
            <p:cNvPr id="71" name="object 7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7" y="405434"/>
              <a:ext cx="7792084" cy="1126058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5583" y="603453"/>
              <a:ext cx="5582285" cy="854760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838200" y="341375"/>
              <a:ext cx="7772400" cy="1106805"/>
            </a:xfrm>
            <a:custGeom>
              <a:avLst/>
              <a:gdLst/>
              <a:ahLst/>
              <a:cxnLst/>
              <a:rect l="l" t="t" r="r" b="b"/>
              <a:pathLst>
                <a:path w="7772400" h="1106805">
                  <a:moveTo>
                    <a:pt x="7772400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7772400" y="1106424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838200" y="341375"/>
            <a:ext cx="7772400" cy="1106805"/>
          </a:xfrm>
          <a:prstGeom prst="rect"/>
          <a:ln w="18288">
            <a:solidFill>
              <a:srgbClr val="000000"/>
            </a:solidFill>
          </a:ln>
        </p:spPr>
        <p:txBody>
          <a:bodyPr wrap="square" lIns="0" tIns="285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dirty="0">
                <a:solidFill>
                  <a:srgbClr val="0033CC"/>
                </a:solidFill>
              </a:rPr>
              <a:t>Nitric</a:t>
            </a:r>
            <a:r>
              <a:rPr dirty="0" spc="-13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Oxide</a:t>
            </a:r>
            <a:r>
              <a:rPr dirty="0" spc="-9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Dependent</a:t>
            </a:r>
            <a:r>
              <a:rPr dirty="0" spc="-9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Killing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0158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33CC"/>
                </a:solidFill>
              </a:rPr>
              <a:t>Nitric</a:t>
            </a:r>
            <a:r>
              <a:rPr dirty="0" spc="-13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Oxide</a:t>
            </a:r>
            <a:r>
              <a:rPr dirty="0" spc="-9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Dependent</a:t>
            </a:r>
            <a:r>
              <a:rPr dirty="0" spc="-9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Killing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7340" y="1537095"/>
            <a:ext cx="7459345" cy="207518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>
                <a:latin typeface="Arial"/>
                <a:cs typeface="Arial"/>
              </a:rPr>
              <a:t>Nitric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oxide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also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possess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antiviral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properties:</a:t>
            </a:r>
            <a:endParaRPr sz="2800">
              <a:latin typeface="Arial"/>
              <a:cs typeface="Arial"/>
            </a:endParaRPr>
          </a:p>
          <a:p>
            <a:pPr marL="732155" indent="-360045">
              <a:lnSpc>
                <a:spcPct val="100000"/>
              </a:lnSpc>
              <a:spcBef>
                <a:spcPts val="675"/>
              </a:spcBef>
              <a:buChar char="•"/>
              <a:tabLst>
                <a:tab pos="732155" algn="l"/>
              </a:tabLst>
            </a:pPr>
            <a:r>
              <a:rPr dirty="0" sz="2800">
                <a:latin typeface="Arial"/>
                <a:cs typeface="Arial"/>
              </a:rPr>
              <a:t>inhibition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viral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RNA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synthesis</a:t>
            </a:r>
            <a:endParaRPr sz="2800">
              <a:latin typeface="Arial"/>
              <a:cs typeface="Arial"/>
            </a:endParaRPr>
          </a:p>
          <a:p>
            <a:pPr marL="732155" indent="-360045">
              <a:lnSpc>
                <a:spcPct val="100000"/>
              </a:lnSpc>
              <a:spcBef>
                <a:spcPts val="675"/>
              </a:spcBef>
              <a:buChar char="•"/>
              <a:tabLst>
                <a:tab pos="732155" algn="l"/>
              </a:tabLst>
            </a:pPr>
            <a:r>
              <a:rPr dirty="0" sz="2800">
                <a:latin typeface="Arial"/>
                <a:cs typeface="Arial"/>
              </a:rPr>
              <a:t>inhibition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viral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protein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accumulation</a:t>
            </a:r>
            <a:endParaRPr sz="2800">
              <a:latin typeface="Arial"/>
              <a:cs typeface="Arial"/>
            </a:endParaRPr>
          </a:p>
          <a:p>
            <a:pPr marL="732155" indent="-360045">
              <a:lnSpc>
                <a:spcPct val="100000"/>
              </a:lnSpc>
              <a:spcBef>
                <a:spcPts val="670"/>
              </a:spcBef>
              <a:buChar char="•"/>
              <a:tabLst>
                <a:tab pos="732155" algn="l"/>
              </a:tabLst>
            </a:pPr>
            <a:r>
              <a:rPr dirty="0" sz="2800">
                <a:latin typeface="Arial"/>
                <a:cs typeface="Arial"/>
              </a:rPr>
              <a:t>inhibition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virus release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from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infected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cell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937" rIns="0" bIns="0" rtlCol="0" vert="horz">
            <a:spAutoFit/>
          </a:bodyPr>
          <a:lstStyle/>
          <a:p>
            <a:pPr marL="140652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Components</a:t>
            </a:r>
            <a:r>
              <a:rPr dirty="0" sz="3600" spc="-12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of</a:t>
            </a:r>
            <a:r>
              <a:rPr dirty="0" sz="3600" spc="-80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Innate</a:t>
            </a:r>
            <a:r>
              <a:rPr dirty="0" sz="3600" spc="-114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Immunity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029106" y="3085033"/>
            <a:ext cx="133096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Carlito"/>
                <a:cs typeface="Carlito"/>
              </a:rPr>
              <a:t>First</a:t>
            </a:r>
            <a:r>
              <a:rPr dirty="0" sz="2900" spc="-120" b="1">
                <a:latin typeface="Carlito"/>
                <a:cs typeface="Carlito"/>
              </a:rPr>
              <a:t> </a:t>
            </a:r>
            <a:r>
              <a:rPr dirty="0" sz="2900" spc="-20" b="1">
                <a:latin typeface="Carlito"/>
                <a:cs typeface="Carlito"/>
              </a:rPr>
              <a:t>line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95245" y="3085033"/>
            <a:ext cx="178308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Carlito"/>
                <a:cs typeface="Carlito"/>
              </a:rPr>
              <a:t>Second</a:t>
            </a:r>
            <a:r>
              <a:rPr dirty="0" sz="2900" spc="-40" b="1">
                <a:latin typeface="Carlito"/>
                <a:cs typeface="Carlito"/>
              </a:rPr>
              <a:t> </a:t>
            </a:r>
            <a:r>
              <a:rPr dirty="0" sz="2900" spc="-20" b="1">
                <a:latin typeface="Carlito"/>
                <a:cs typeface="Carlito"/>
              </a:rPr>
              <a:t>line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0234" y="3714687"/>
            <a:ext cx="3708400" cy="120332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894"/>
              </a:spcBef>
              <a:buAutoNum type="arabicPlain"/>
              <a:tabLst>
                <a:tab pos="198120" algn="l"/>
              </a:tabLst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Physical</a:t>
            </a:r>
            <a:r>
              <a:rPr dirty="0" sz="2000" spc="32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barriers</a:t>
            </a:r>
            <a:endParaRPr sz="2000">
              <a:latin typeface="Carlito"/>
              <a:cs typeface="Carlito"/>
            </a:endParaRPr>
          </a:p>
          <a:p>
            <a:pPr marL="197485" indent="-18478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197485" algn="l"/>
              </a:tabLst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Chemical</a:t>
            </a:r>
            <a:r>
              <a:rPr dirty="0" sz="2000" spc="-6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&amp;</a:t>
            </a:r>
            <a:r>
              <a:rPr dirty="0" sz="2000" spc="-6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biochemical</a:t>
            </a:r>
            <a:r>
              <a:rPr dirty="0" sz="2000" spc="-6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barriers</a:t>
            </a:r>
            <a:endParaRPr sz="2000">
              <a:latin typeface="Carlito"/>
              <a:cs typeface="Carlito"/>
            </a:endParaRPr>
          </a:p>
          <a:p>
            <a:pPr marL="198120" indent="-185420">
              <a:lnSpc>
                <a:spcPct val="100000"/>
              </a:lnSpc>
              <a:spcBef>
                <a:spcPts val="480"/>
              </a:spcBef>
              <a:buAutoNum type="arabicPlain"/>
              <a:tabLst>
                <a:tab pos="198120" algn="l"/>
              </a:tabLst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Biological</a:t>
            </a:r>
            <a:r>
              <a:rPr dirty="0" sz="2000" spc="33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barriers</a:t>
            </a:r>
            <a:r>
              <a:rPr dirty="0" sz="2000" spc="-6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(Normal</a:t>
            </a:r>
            <a:r>
              <a:rPr dirty="0" sz="2000" spc="-8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flora)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6360" y="3714687"/>
            <a:ext cx="2551430" cy="156908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A-</a:t>
            </a:r>
            <a:r>
              <a:rPr dirty="0" sz="2000" spc="4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cells</a:t>
            </a:r>
            <a:endParaRPr sz="2000">
              <a:latin typeface="Carlito"/>
              <a:cs typeface="Carlito"/>
            </a:endParaRPr>
          </a:p>
          <a:p>
            <a:pPr marL="588010" indent="-260350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588010" algn="l"/>
              </a:tabLst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Natural</a:t>
            </a:r>
            <a:r>
              <a:rPr dirty="0" sz="2000" spc="-10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killer</a:t>
            </a:r>
            <a:endParaRPr sz="2000">
              <a:latin typeface="Carlito"/>
              <a:cs typeface="Carlito"/>
            </a:endParaRPr>
          </a:p>
          <a:p>
            <a:pPr marL="576580" indent="-264160">
              <a:lnSpc>
                <a:spcPct val="100000"/>
              </a:lnSpc>
              <a:spcBef>
                <a:spcPts val="480"/>
              </a:spcBef>
              <a:buAutoNum type="arabicPlain"/>
              <a:tabLst>
                <a:tab pos="576580" algn="l"/>
              </a:tabLst>
            </a:pP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Phagocytes</a:t>
            </a:r>
            <a:endParaRPr sz="2000">
              <a:latin typeface="Carlito"/>
              <a:cs typeface="Carlito"/>
            </a:endParaRPr>
          </a:p>
          <a:p>
            <a:pPr marL="582295" indent="-260350">
              <a:lnSpc>
                <a:spcPct val="100000"/>
              </a:lnSpc>
              <a:spcBef>
                <a:spcPts val="484"/>
              </a:spcBef>
              <a:buAutoNum type="arabicPlain"/>
              <a:tabLst>
                <a:tab pos="582295" algn="l"/>
              </a:tabLst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inflammatory</a:t>
            </a:r>
            <a:r>
              <a:rPr dirty="0" sz="2000" spc="-10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33CC"/>
                </a:solidFill>
                <a:latin typeface="Carlito"/>
                <a:cs typeface="Carlito"/>
              </a:rPr>
              <a:t>cells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91378" y="5399146"/>
            <a:ext cx="2635885" cy="836294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B-</a:t>
            </a:r>
            <a:r>
              <a:rPr dirty="0" sz="2000" spc="-5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Soluble</a:t>
            </a:r>
            <a:r>
              <a:rPr dirty="0" sz="2000" spc="-3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factors</a:t>
            </a:r>
            <a:endParaRPr sz="2000">
              <a:latin typeface="Carlito"/>
              <a:cs typeface="Carlito"/>
            </a:endParaRPr>
          </a:p>
          <a:p>
            <a:pPr marL="33655">
              <a:lnSpc>
                <a:spcPct val="100000"/>
              </a:lnSpc>
              <a:spcBef>
                <a:spcPts val="790"/>
              </a:spcBef>
            </a:pPr>
            <a:r>
              <a:rPr dirty="0" sz="2000" b="1">
                <a:solidFill>
                  <a:srgbClr val="0033CC"/>
                </a:solidFill>
                <a:latin typeface="Carlito"/>
                <a:cs typeface="Carlito"/>
              </a:rPr>
              <a:t>C-</a:t>
            </a:r>
            <a:r>
              <a:rPr dirty="0" sz="2000" spc="-15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Inflammatory</a:t>
            </a:r>
            <a:r>
              <a:rPr dirty="0" sz="2000" spc="-40" b="1">
                <a:solidFill>
                  <a:srgbClr val="0033CC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rlito"/>
                <a:cs typeface="Carlito"/>
              </a:rPr>
              <a:t>barriers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362455" y="1068324"/>
            <a:ext cx="6117590" cy="2133600"/>
            <a:chOff x="1362455" y="1068324"/>
            <a:chExt cx="6117590" cy="2133600"/>
          </a:xfrm>
        </p:grpSpPr>
        <p:sp>
          <p:nvSpPr>
            <p:cNvPr id="9" name="object 9" descr=""/>
            <p:cNvSpPr/>
            <p:nvPr/>
          </p:nvSpPr>
          <p:spPr>
            <a:xfrm>
              <a:off x="1449323" y="2211324"/>
              <a:ext cx="5943600" cy="0"/>
            </a:xfrm>
            <a:custGeom>
              <a:avLst/>
              <a:gdLst/>
              <a:ahLst/>
              <a:cxnLst/>
              <a:rect l="l" t="t" r="r" b="b"/>
              <a:pathLst>
                <a:path w="5943600" h="0">
                  <a:moveTo>
                    <a:pt x="0" y="0"/>
                  </a:moveTo>
                  <a:lnTo>
                    <a:pt x="5943600" y="0"/>
                  </a:lnTo>
                </a:path>
              </a:pathLst>
            </a:custGeom>
            <a:ln w="5791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62456" y="2211323"/>
              <a:ext cx="6117590" cy="990600"/>
            </a:xfrm>
            <a:custGeom>
              <a:avLst/>
              <a:gdLst/>
              <a:ahLst/>
              <a:cxnLst/>
              <a:rect l="l" t="t" r="r" b="b"/>
              <a:pathLst>
                <a:path w="6117590" h="990600">
                  <a:moveTo>
                    <a:pt x="173736" y="816864"/>
                  </a:moveTo>
                  <a:lnTo>
                    <a:pt x="115824" y="816864"/>
                  </a:lnTo>
                  <a:lnTo>
                    <a:pt x="115824" y="0"/>
                  </a:lnTo>
                  <a:lnTo>
                    <a:pt x="57912" y="0"/>
                  </a:lnTo>
                  <a:lnTo>
                    <a:pt x="57912" y="816864"/>
                  </a:lnTo>
                  <a:lnTo>
                    <a:pt x="0" y="816864"/>
                  </a:lnTo>
                  <a:lnTo>
                    <a:pt x="86868" y="990600"/>
                  </a:lnTo>
                  <a:lnTo>
                    <a:pt x="159245" y="845820"/>
                  </a:lnTo>
                  <a:lnTo>
                    <a:pt x="173736" y="816864"/>
                  </a:lnTo>
                  <a:close/>
                </a:path>
                <a:path w="6117590" h="990600">
                  <a:moveTo>
                    <a:pt x="6117336" y="740664"/>
                  </a:moveTo>
                  <a:lnTo>
                    <a:pt x="6059424" y="740664"/>
                  </a:lnTo>
                  <a:lnTo>
                    <a:pt x="6059424" y="0"/>
                  </a:lnTo>
                  <a:lnTo>
                    <a:pt x="6001512" y="0"/>
                  </a:lnTo>
                  <a:lnTo>
                    <a:pt x="6001512" y="740664"/>
                  </a:lnTo>
                  <a:lnTo>
                    <a:pt x="5943600" y="740664"/>
                  </a:lnTo>
                  <a:lnTo>
                    <a:pt x="6030468" y="914400"/>
                  </a:lnTo>
                  <a:lnTo>
                    <a:pt x="6102858" y="769620"/>
                  </a:lnTo>
                  <a:lnTo>
                    <a:pt x="6117336" y="7406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97323" y="1068324"/>
              <a:ext cx="0" cy="1073150"/>
            </a:xfrm>
            <a:custGeom>
              <a:avLst/>
              <a:gdLst/>
              <a:ahLst/>
              <a:cxnLst/>
              <a:rect l="l" t="t" r="r" b="b"/>
              <a:pathLst>
                <a:path w="0" h="1073150">
                  <a:moveTo>
                    <a:pt x="0" y="0"/>
                  </a:moveTo>
                  <a:lnTo>
                    <a:pt x="0" y="1072896"/>
                  </a:lnTo>
                </a:path>
              </a:pathLst>
            </a:custGeom>
            <a:ln w="5791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3219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0033CC"/>
                </a:solidFill>
              </a:rPr>
              <a:t>Extracellular</a:t>
            </a:r>
            <a:r>
              <a:rPr dirty="0" spc="-7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Destruction</a:t>
            </a:r>
            <a:r>
              <a:rPr dirty="0" spc="-5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8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Bacteria</a:t>
            </a:r>
            <a:r>
              <a:rPr dirty="0" spc="-5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by</a:t>
            </a:r>
            <a:r>
              <a:rPr dirty="0" spc="-65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a</a:t>
            </a:r>
            <a:r>
              <a:rPr dirty="0" spc="-9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Phagocyte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73244" y="1720087"/>
            <a:ext cx="51054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dirty="0" sz="2000" spc="-25"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17667" y="1963623"/>
            <a:ext cx="15405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latin typeface="Arial"/>
                <a:cs typeface="Arial"/>
              </a:rPr>
              <a:t>overwhelmed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17667" y="2208022"/>
            <a:ext cx="189357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microorganisms,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42761" y="1720087"/>
            <a:ext cx="2691765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8255">
              <a:lnSpc>
                <a:spcPts val="2160"/>
              </a:lnSpc>
              <a:spcBef>
                <a:spcPts val="90"/>
              </a:spcBef>
              <a:tabLst>
                <a:tab pos="831850" algn="l"/>
                <a:tab pos="2481580" algn="l"/>
              </a:tabLst>
            </a:pP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phagocyte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ts val="1920"/>
              </a:lnSpc>
            </a:pPr>
            <a:r>
              <a:rPr dirty="0" sz="2000" spc="-2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ts val="2160"/>
              </a:lnSpc>
            </a:pPr>
            <a:r>
              <a:rPr dirty="0" sz="2000" spc="-25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17667" y="2451862"/>
            <a:ext cx="272796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24305" algn="l"/>
                <a:tab pos="2018664" algn="l"/>
              </a:tabLst>
            </a:pPr>
            <a:r>
              <a:rPr dirty="0" sz="2000" spc="-10">
                <a:latin typeface="Arial"/>
                <a:cs typeface="Arial"/>
              </a:rPr>
              <a:t>phagocyte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will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empty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54161" y="2451862"/>
            <a:ext cx="37973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5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17667" y="2695397"/>
            <a:ext cx="3322954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"/>
                <a:cs typeface="Arial"/>
              </a:rPr>
              <a:t>contents</a:t>
            </a:r>
            <a:r>
              <a:rPr dirty="0" sz="2000" spc="1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its</a:t>
            </a:r>
            <a:r>
              <a:rPr dirty="0" sz="2000" spc="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lysosomes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17667" y="2939923"/>
            <a:ext cx="16637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5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56705" y="2939923"/>
            <a:ext cx="915669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45932" y="2939923"/>
            <a:ext cx="6877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called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17667" y="3183458"/>
            <a:ext cx="3316604" cy="573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95"/>
              </a:spcBef>
            </a:pPr>
            <a:r>
              <a:rPr dirty="0" sz="2000">
                <a:latin typeface="Arial"/>
                <a:cs typeface="Arial"/>
              </a:rPr>
              <a:t>degranulation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order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kill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tabLst>
                <a:tab pos="542925" algn="l"/>
                <a:tab pos="2518410" algn="l"/>
                <a:tab pos="2924175" algn="l"/>
              </a:tabLst>
            </a:pP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microorganisms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cell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17667" y="3671696"/>
            <a:ext cx="163004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extracellularly.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00213" y="3671696"/>
            <a:ext cx="73533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17667" y="3915232"/>
            <a:ext cx="33178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"/>
                <a:cs typeface="Arial"/>
              </a:rPr>
              <a:t>released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lysosomal </a:t>
            </a:r>
            <a:r>
              <a:rPr dirty="0" sz="2000" spc="-10">
                <a:latin typeface="Arial"/>
                <a:cs typeface="Arial"/>
              </a:rPr>
              <a:t>contents,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17667" y="4159758"/>
            <a:ext cx="226123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83714" algn="l"/>
              </a:tabLst>
            </a:pPr>
            <a:r>
              <a:rPr dirty="0" sz="2000" spc="-10">
                <a:latin typeface="Arial"/>
                <a:cs typeface="Arial"/>
              </a:rPr>
              <a:t>however,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also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209026" y="4159758"/>
            <a:ext cx="32194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0">
                <a:latin typeface="Arial"/>
                <a:cs typeface="Arial"/>
              </a:rPr>
              <a:t>kill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17667" y="4403597"/>
            <a:ext cx="3316604" cy="130175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just" marL="12700" marR="5080">
              <a:lnSpc>
                <a:spcPct val="79800"/>
              </a:lnSpc>
              <a:spcBef>
                <a:spcPts val="575"/>
              </a:spcBef>
            </a:pPr>
            <a:r>
              <a:rPr dirty="0" sz="2000">
                <a:latin typeface="Arial"/>
                <a:cs typeface="Arial"/>
              </a:rPr>
              <a:t>surrounding</a:t>
            </a:r>
            <a:r>
              <a:rPr dirty="0" sz="2000" spc="11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host</a:t>
            </a:r>
            <a:r>
              <a:rPr dirty="0" sz="2000" spc="1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cells</a:t>
            </a:r>
            <a:r>
              <a:rPr dirty="0" sz="2000" spc="125">
                <a:latin typeface="Arial"/>
                <a:cs typeface="Arial"/>
              </a:rPr>
              <a:t> 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tissue.</a:t>
            </a:r>
            <a:r>
              <a:rPr dirty="0" sz="2000" spc="484">
                <a:latin typeface="Arial"/>
                <a:cs typeface="Arial"/>
              </a:rPr>
              <a:t>     </a:t>
            </a:r>
            <a:r>
              <a:rPr dirty="0" sz="2000">
                <a:latin typeface="Arial"/>
                <a:cs typeface="Arial"/>
              </a:rPr>
              <a:t>Most</a:t>
            </a:r>
            <a:r>
              <a:rPr dirty="0" sz="2000" spc="490">
                <a:latin typeface="Arial"/>
                <a:cs typeface="Arial"/>
              </a:rPr>
              <a:t>     </a:t>
            </a:r>
            <a:r>
              <a:rPr dirty="0" sz="2000" spc="-10">
                <a:latin typeface="Arial"/>
                <a:cs typeface="Arial"/>
              </a:rPr>
              <a:t>tissue </a:t>
            </a:r>
            <a:r>
              <a:rPr dirty="0" sz="2000">
                <a:latin typeface="Arial"/>
                <a:cs typeface="Arial"/>
              </a:rPr>
              <a:t>destruction</a:t>
            </a:r>
            <a:r>
              <a:rPr dirty="0" sz="2000" spc="15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associated</a:t>
            </a:r>
            <a:r>
              <a:rPr dirty="0" sz="2000" spc="170">
                <a:latin typeface="Arial"/>
                <a:cs typeface="Arial"/>
              </a:rPr>
              <a:t>  </a:t>
            </a:r>
            <a:r>
              <a:rPr dirty="0" sz="2000" spc="-20">
                <a:latin typeface="Arial"/>
                <a:cs typeface="Arial"/>
              </a:rPr>
              <a:t>with </a:t>
            </a:r>
            <a:r>
              <a:rPr dirty="0" sz="2000">
                <a:latin typeface="Arial"/>
                <a:cs typeface="Arial"/>
              </a:rPr>
              <a:t>infections</a:t>
            </a:r>
            <a:r>
              <a:rPr dirty="0" sz="2000" spc="4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4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4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result</a:t>
            </a:r>
            <a:r>
              <a:rPr dirty="0" sz="2000" spc="4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48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this </a:t>
            </a:r>
            <a:r>
              <a:rPr dirty="0" sz="2000" spc="-10"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76272"/>
            <a:ext cx="3816096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992" y="310083"/>
            <a:ext cx="620458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>
                <a:solidFill>
                  <a:srgbClr val="0033CC"/>
                </a:solidFill>
              </a:rPr>
              <a:t>FACTORS</a:t>
            </a:r>
            <a:r>
              <a:rPr dirty="0" spc="-14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AFFECTING</a:t>
            </a:r>
            <a:r>
              <a:rPr dirty="0" spc="-13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PHAGOCYTOSIS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0849" y="1280287"/>
            <a:ext cx="7752715" cy="8261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600" b="1">
                <a:solidFill>
                  <a:srgbClr val="CF0D2F"/>
                </a:solidFill>
                <a:uFill>
                  <a:solidFill>
                    <a:srgbClr val="CF0D2F"/>
                  </a:solidFill>
                </a:uFill>
                <a:latin typeface="Carlito"/>
                <a:cs typeface="Carlito"/>
              </a:rPr>
              <a:t>OPSONINS</a:t>
            </a:r>
            <a:r>
              <a:rPr dirty="0" u="sng" sz="2600" spc="-45" b="1">
                <a:solidFill>
                  <a:srgbClr val="CF0D2F"/>
                </a:solidFill>
                <a:uFill>
                  <a:solidFill>
                    <a:srgbClr val="CF0D2F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600" spc="-155">
                <a:solidFill>
                  <a:srgbClr val="CF0D2F"/>
                </a:solidFill>
                <a:uFill>
                  <a:solidFill>
                    <a:srgbClr val="CF0D2F"/>
                  </a:solidFill>
                </a:uFill>
                <a:latin typeface="Trebuchet MS"/>
                <a:cs typeface="Trebuchet MS"/>
              </a:rPr>
              <a:t>“natural</a:t>
            </a:r>
            <a:r>
              <a:rPr dirty="0" u="sng" sz="2600" spc="-180">
                <a:solidFill>
                  <a:srgbClr val="CF0D2F"/>
                </a:solidFill>
                <a:uFill>
                  <a:solidFill>
                    <a:srgbClr val="CF0D2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600" spc="-30">
                <a:solidFill>
                  <a:srgbClr val="CF0D2F"/>
                </a:solidFill>
                <a:uFill>
                  <a:solidFill>
                    <a:srgbClr val="CF0D2F"/>
                  </a:solidFill>
                </a:uFill>
                <a:latin typeface="Trebuchet MS"/>
                <a:cs typeface="Trebuchet MS"/>
              </a:rPr>
              <a:t>ketchup”</a:t>
            </a:r>
            <a:endParaRPr sz="2600">
              <a:latin typeface="Trebuchet MS"/>
              <a:cs typeface="Trebuchet MS"/>
            </a:endParaRPr>
          </a:p>
          <a:p>
            <a:pPr marL="30480">
              <a:lnSpc>
                <a:spcPct val="100000"/>
              </a:lnSpc>
              <a:spcBef>
                <a:spcPts val="70"/>
              </a:spcBef>
              <a:tabLst>
                <a:tab pos="6000750" algn="l"/>
              </a:tabLst>
            </a:pPr>
            <a:r>
              <a:rPr dirty="0" sz="2600" spc="-10">
                <a:latin typeface="Carlito"/>
                <a:cs typeface="Carlito"/>
              </a:rPr>
              <a:t>Proteins</a:t>
            </a:r>
            <a:r>
              <a:rPr dirty="0" sz="2600" spc="-7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which</a:t>
            </a:r>
            <a:r>
              <a:rPr dirty="0" sz="2600" spc="-7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coat</a:t>
            </a:r>
            <a:r>
              <a:rPr dirty="0" sz="2600" spc="-6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the</a:t>
            </a:r>
            <a:r>
              <a:rPr dirty="0" sz="2600" spc="-5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antigen</a:t>
            </a:r>
            <a:r>
              <a:rPr dirty="0" sz="2600" spc="-8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to</a:t>
            </a:r>
            <a:r>
              <a:rPr dirty="0" sz="2600" spc="-60">
                <a:latin typeface="Carlito"/>
                <a:cs typeface="Carlito"/>
              </a:rPr>
              <a:t> </a:t>
            </a:r>
            <a:r>
              <a:rPr dirty="0" sz="2600" spc="-10">
                <a:latin typeface="Carlito"/>
                <a:cs typeface="Carlito"/>
              </a:rPr>
              <a:t>facilitate</a:t>
            </a:r>
            <a:r>
              <a:rPr dirty="0" sz="2600">
                <a:latin typeface="Carlito"/>
                <a:cs typeface="Carlito"/>
              </a:rPr>
              <a:t>	</a:t>
            </a:r>
            <a:r>
              <a:rPr dirty="0" sz="2600" spc="-10">
                <a:latin typeface="Carlito"/>
                <a:cs typeface="Carlito"/>
              </a:rPr>
              <a:t>phagocytosis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00808" y="2082164"/>
            <a:ext cx="52641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20" b="1">
                <a:latin typeface="Carlito"/>
                <a:cs typeface="Carlito"/>
              </a:rPr>
              <a:t>e.g.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15844" y="2082164"/>
            <a:ext cx="3601085" cy="12134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latin typeface="Carlito"/>
                <a:cs typeface="Carlito"/>
              </a:rPr>
              <a:t>Antibodies</a:t>
            </a:r>
            <a:endParaRPr sz="2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2600" b="1">
                <a:latin typeface="Carlito"/>
                <a:cs typeface="Carlito"/>
              </a:rPr>
              <a:t>Complement</a:t>
            </a:r>
            <a:r>
              <a:rPr dirty="0" sz="2600" spc="-145" b="1">
                <a:latin typeface="Carlito"/>
                <a:cs typeface="Carlito"/>
              </a:rPr>
              <a:t> </a:t>
            </a:r>
            <a:r>
              <a:rPr dirty="0" sz="2600" spc="-10" b="1">
                <a:latin typeface="Carlito"/>
                <a:cs typeface="Carlito"/>
              </a:rPr>
              <a:t>Components </a:t>
            </a:r>
            <a:r>
              <a:rPr dirty="0" sz="2600" b="1">
                <a:latin typeface="Carlito"/>
                <a:cs typeface="Carlito"/>
              </a:rPr>
              <a:t>Certain</a:t>
            </a:r>
            <a:r>
              <a:rPr dirty="0" sz="2600" spc="-65" b="1">
                <a:latin typeface="Carlito"/>
                <a:cs typeface="Carlito"/>
              </a:rPr>
              <a:t> </a:t>
            </a:r>
            <a:r>
              <a:rPr dirty="0" sz="2600" b="1">
                <a:latin typeface="Carlito"/>
                <a:cs typeface="Carlito"/>
              </a:rPr>
              <a:t>Liver</a:t>
            </a:r>
            <a:r>
              <a:rPr dirty="0" sz="2600" spc="-110" b="1">
                <a:latin typeface="Carlito"/>
                <a:cs typeface="Carlito"/>
              </a:rPr>
              <a:t> </a:t>
            </a:r>
            <a:r>
              <a:rPr dirty="0" sz="2600" spc="-10" b="1">
                <a:latin typeface="Carlito"/>
                <a:cs typeface="Carlito"/>
              </a:rPr>
              <a:t>proteins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424" y="4224604"/>
            <a:ext cx="9004935" cy="1610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latin typeface="Carlito"/>
                <a:cs typeface="Carlito"/>
              </a:rPr>
              <a:t>Generally</a:t>
            </a:r>
            <a:r>
              <a:rPr dirty="0" sz="2600" spc="-1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both</a:t>
            </a:r>
            <a:r>
              <a:rPr dirty="0" sz="2600" spc="-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bacteria</a:t>
            </a:r>
            <a:r>
              <a:rPr dirty="0" sz="2600" spc="-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and</a:t>
            </a:r>
            <a:r>
              <a:rPr dirty="0" sz="2600" spc="-1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cells</a:t>
            </a:r>
            <a:r>
              <a:rPr dirty="0" sz="2600" spc="-1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that</a:t>
            </a:r>
            <a:r>
              <a:rPr dirty="0" sz="2600" spc="-2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are</a:t>
            </a:r>
            <a:r>
              <a:rPr dirty="0" sz="2600" spc="-1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suspended</a:t>
            </a:r>
            <a:r>
              <a:rPr dirty="0" sz="2600" spc="-1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in</a:t>
            </a:r>
            <a:r>
              <a:rPr dirty="0" sz="2600" spc="-1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body</a:t>
            </a:r>
            <a:r>
              <a:rPr dirty="0" sz="2600" spc="-10">
                <a:latin typeface="Carlito"/>
                <a:cs typeface="Carlito"/>
              </a:rPr>
              <a:t> fluids </a:t>
            </a:r>
            <a:r>
              <a:rPr dirty="0" sz="2600">
                <a:latin typeface="Carlito"/>
                <a:cs typeface="Carlito"/>
              </a:rPr>
              <a:t>have</a:t>
            </a:r>
            <a:r>
              <a:rPr dirty="0" sz="2600" spc="45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negative</a:t>
            </a:r>
            <a:r>
              <a:rPr dirty="0" sz="2600" spc="45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charges</a:t>
            </a:r>
            <a:r>
              <a:rPr dirty="0" sz="2600" spc="42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(</a:t>
            </a:r>
            <a:r>
              <a:rPr dirty="0" sz="2600">
                <a:solidFill>
                  <a:srgbClr val="CF0D2F"/>
                </a:solidFill>
                <a:latin typeface="Carlito"/>
                <a:cs typeface="Carlito"/>
              </a:rPr>
              <a:t>Zeta</a:t>
            </a:r>
            <a:r>
              <a:rPr dirty="0" sz="2600" spc="450">
                <a:solidFill>
                  <a:srgbClr val="CF0D2F"/>
                </a:solidFill>
                <a:latin typeface="Carlito"/>
                <a:cs typeface="Carlito"/>
              </a:rPr>
              <a:t> </a:t>
            </a:r>
            <a:r>
              <a:rPr dirty="0" sz="2600">
                <a:solidFill>
                  <a:srgbClr val="CF0D2F"/>
                </a:solidFill>
                <a:latin typeface="Carlito"/>
                <a:cs typeface="Carlito"/>
              </a:rPr>
              <a:t>Potential</a:t>
            </a:r>
            <a:r>
              <a:rPr dirty="0" sz="2600">
                <a:latin typeface="Carlito"/>
                <a:cs typeface="Carlito"/>
              </a:rPr>
              <a:t>).</a:t>
            </a:r>
            <a:r>
              <a:rPr dirty="0" sz="2600" spc="455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Therefore</a:t>
            </a:r>
            <a:r>
              <a:rPr dirty="0" sz="2600" spc="459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they</a:t>
            </a:r>
            <a:r>
              <a:rPr dirty="0" sz="2600" spc="44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tend</a:t>
            </a:r>
            <a:r>
              <a:rPr dirty="0" sz="2600" spc="450">
                <a:latin typeface="Carlito"/>
                <a:cs typeface="Carlito"/>
              </a:rPr>
              <a:t> </a:t>
            </a:r>
            <a:r>
              <a:rPr dirty="0" sz="2600" spc="-25">
                <a:latin typeface="Carlito"/>
                <a:cs typeface="Carlito"/>
              </a:rPr>
              <a:t>to </a:t>
            </a:r>
            <a:r>
              <a:rPr dirty="0" sz="2600">
                <a:latin typeface="Carlito"/>
                <a:cs typeface="Carlito"/>
              </a:rPr>
              <a:t>repel</a:t>
            </a:r>
            <a:r>
              <a:rPr dirty="0" sz="2600" spc="434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each</a:t>
            </a:r>
            <a:r>
              <a:rPr dirty="0" sz="2600" spc="440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other.</a:t>
            </a:r>
            <a:r>
              <a:rPr dirty="0" sz="2600" spc="440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Opsonins,</a:t>
            </a:r>
            <a:r>
              <a:rPr dirty="0" sz="2600" spc="434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provide</a:t>
            </a:r>
            <a:r>
              <a:rPr dirty="0" sz="2600" spc="434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positive</a:t>
            </a:r>
            <a:r>
              <a:rPr dirty="0" sz="2600" spc="440">
                <a:latin typeface="Carlito"/>
                <a:cs typeface="Carlito"/>
              </a:rPr>
              <a:t>  </a:t>
            </a:r>
            <a:r>
              <a:rPr dirty="0" sz="2600">
                <a:latin typeface="Carlito"/>
                <a:cs typeface="Carlito"/>
              </a:rPr>
              <a:t>charges</a:t>
            </a:r>
            <a:r>
              <a:rPr dirty="0" sz="2600" spc="430">
                <a:latin typeface="Carlito"/>
                <a:cs typeface="Carlito"/>
              </a:rPr>
              <a:t>  </a:t>
            </a:r>
            <a:r>
              <a:rPr dirty="0" sz="2600" spc="-25">
                <a:latin typeface="Carlito"/>
                <a:cs typeface="Carlito"/>
              </a:rPr>
              <a:t>and </a:t>
            </a:r>
            <a:r>
              <a:rPr dirty="0" sz="2600">
                <a:latin typeface="Carlito"/>
                <a:cs typeface="Carlito"/>
              </a:rPr>
              <a:t>coating</a:t>
            </a:r>
            <a:r>
              <a:rPr dirty="0" sz="2600" spc="-8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with</a:t>
            </a:r>
            <a:r>
              <a:rPr dirty="0" sz="2600" spc="-75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opsonins</a:t>
            </a:r>
            <a:r>
              <a:rPr dirty="0" sz="2600" spc="430">
                <a:latin typeface="Carlito"/>
                <a:cs typeface="Carlito"/>
              </a:rPr>
              <a:t> </a:t>
            </a:r>
            <a:r>
              <a:rPr dirty="0" sz="2600">
                <a:latin typeface="Carlito"/>
                <a:cs typeface="Carlito"/>
              </a:rPr>
              <a:t>promotes</a:t>
            </a:r>
            <a:r>
              <a:rPr dirty="0" sz="2600" spc="-55">
                <a:latin typeface="Carlito"/>
                <a:cs typeface="Carlito"/>
              </a:rPr>
              <a:t> </a:t>
            </a:r>
            <a:r>
              <a:rPr dirty="0" sz="2600" spc="-10">
                <a:latin typeface="Carlito"/>
                <a:cs typeface="Carlito"/>
              </a:rPr>
              <a:t>phagocytosis.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6783" y="104647"/>
            <a:ext cx="13881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ANTIGEN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577209" y="104647"/>
            <a:ext cx="14331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OPSONIN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73571" y="-5334"/>
            <a:ext cx="2940050" cy="977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8125" marR="5080" indent="-226060">
              <a:lnSpc>
                <a:spcPct val="130100"/>
              </a:lnSpc>
              <a:spcBef>
                <a:spcPts val="100"/>
              </a:spcBef>
              <a:tabLst>
                <a:tab pos="2503170" algn="l"/>
              </a:tabLst>
            </a:pPr>
            <a:r>
              <a:rPr dirty="0" sz="2400" spc="-10" b="1">
                <a:latin typeface="Arial"/>
                <a:cs typeface="Arial"/>
              </a:rPr>
              <a:t>EFFICIENCY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OF </a:t>
            </a:r>
            <a:r>
              <a:rPr dirty="0" sz="2400" spc="-10" b="1">
                <a:latin typeface="Arial"/>
                <a:cs typeface="Arial"/>
              </a:rPr>
              <a:t>PHAGOCYTOSIS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-18478" y="-6350"/>
            <a:ext cx="9184005" cy="6870700"/>
            <a:chOff x="-18478" y="-6350"/>
            <a:chExt cx="9184005" cy="6870700"/>
          </a:xfrm>
        </p:grpSpPr>
        <p:sp>
          <p:nvSpPr>
            <p:cNvPr id="6" name="object 6" descr=""/>
            <p:cNvSpPr/>
            <p:nvPr/>
          </p:nvSpPr>
          <p:spPr>
            <a:xfrm>
              <a:off x="1524" y="12969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9624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38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751575" y="0"/>
              <a:ext cx="3175" cy="6858000"/>
            </a:xfrm>
            <a:custGeom>
              <a:avLst/>
              <a:gdLst/>
              <a:ahLst/>
              <a:cxnLst/>
              <a:rect l="l" t="t" r="r" b="b"/>
              <a:pathLst>
                <a:path w="3175" h="6858000">
                  <a:moveTo>
                    <a:pt x="0" y="0"/>
                  </a:moveTo>
                  <a:lnTo>
                    <a:pt x="3048" y="6857999"/>
                  </a:lnTo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99159" y="1642872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70" y="1781"/>
                  </a:lnTo>
                  <a:lnTo>
                    <a:pt x="373344" y="6982"/>
                  </a:lnTo>
                  <a:lnTo>
                    <a:pt x="316285" y="15389"/>
                  </a:lnTo>
                  <a:lnTo>
                    <a:pt x="262457" y="26786"/>
                  </a:lnTo>
                  <a:lnTo>
                    <a:pt x="212325" y="40961"/>
                  </a:lnTo>
                  <a:lnTo>
                    <a:pt x="166352" y="57698"/>
                  </a:lnTo>
                  <a:lnTo>
                    <a:pt x="125002" y="76783"/>
                  </a:lnTo>
                  <a:lnTo>
                    <a:pt x="88741" y="98002"/>
                  </a:lnTo>
                  <a:lnTo>
                    <a:pt x="58032" y="121140"/>
                  </a:lnTo>
                  <a:lnTo>
                    <a:pt x="15127" y="172317"/>
                  </a:lnTo>
                  <a:lnTo>
                    <a:pt x="0" y="228600"/>
                  </a:lnTo>
                  <a:lnTo>
                    <a:pt x="3859" y="257272"/>
                  </a:lnTo>
                  <a:lnTo>
                    <a:pt x="33339" y="311216"/>
                  </a:lnTo>
                  <a:lnTo>
                    <a:pt x="88741" y="359197"/>
                  </a:lnTo>
                  <a:lnTo>
                    <a:pt x="125002" y="380416"/>
                  </a:lnTo>
                  <a:lnTo>
                    <a:pt x="166352" y="399501"/>
                  </a:lnTo>
                  <a:lnTo>
                    <a:pt x="212325" y="416238"/>
                  </a:lnTo>
                  <a:lnTo>
                    <a:pt x="262457" y="430413"/>
                  </a:lnTo>
                  <a:lnTo>
                    <a:pt x="316285" y="441810"/>
                  </a:lnTo>
                  <a:lnTo>
                    <a:pt x="373344" y="450217"/>
                  </a:lnTo>
                  <a:lnTo>
                    <a:pt x="433170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7"/>
                  </a:lnTo>
                  <a:lnTo>
                    <a:pt x="674319" y="441810"/>
                  </a:lnTo>
                  <a:lnTo>
                    <a:pt x="728148" y="430413"/>
                  </a:lnTo>
                  <a:lnTo>
                    <a:pt x="778280" y="416238"/>
                  </a:lnTo>
                  <a:lnTo>
                    <a:pt x="824253" y="399501"/>
                  </a:lnTo>
                  <a:lnTo>
                    <a:pt x="865601" y="380416"/>
                  </a:lnTo>
                  <a:lnTo>
                    <a:pt x="901861" y="359197"/>
                  </a:lnTo>
                  <a:lnTo>
                    <a:pt x="932570" y="336059"/>
                  </a:lnTo>
                  <a:lnTo>
                    <a:pt x="975473" y="284882"/>
                  </a:lnTo>
                  <a:lnTo>
                    <a:pt x="990600" y="228600"/>
                  </a:lnTo>
                  <a:lnTo>
                    <a:pt x="986741" y="199927"/>
                  </a:lnTo>
                  <a:lnTo>
                    <a:pt x="957262" y="145983"/>
                  </a:lnTo>
                  <a:lnTo>
                    <a:pt x="901861" y="98002"/>
                  </a:lnTo>
                  <a:lnTo>
                    <a:pt x="865601" y="76783"/>
                  </a:lnTo>
                  <a:lnTo>
                    <a:pt x="824253" y="57698"/>
                  </a:lnTo>
                  <a:lnTo>
                    <a:pt x="778280" y="40961"/>
                  </a:lnTo>
                  <a:lnTo>
                    <a:pt x="728148" y="26786"/>
                  </a:lnTo>
                  <a:lnTo>
                    <a:pt x="674319" y="15389"/>
                  </a:lnTo>
                  <a:lnTo>
                    <a:pt x="617259" y="6982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99159" y="1642872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7" y="172317"/>
                  </a:lnTo>
                  <a:lnTo>
                    <a:pt x="58032" y="121140"/>
                  </a:lnTo>
                  <a:lnTo>
                    <a:pt x="88741" y="98002"/>
                  </a:lnTo>
                  <a:lnTo>
                    <a:pt x="125002" y="76783"/>
                  </a:lnTo>
                  <a:lnTo>
                    <a:pt x="166352" y="57698"/>
                  </a:lnTo>
                  <a:lnTo>
                    <a:pt x="212325" y="40961"/>
                  </a:lnTo>
                  <a:lnTo>
                    <a:pt x="262457" y="26786"/>
                  </a:lnTo>
                  <a:lnTo>
                    <a:pt x="316285" y="15389"/>
                  </a:lnTo>
                  <a:lnTo>
                    <a:pt x="373344" y="6982"/>
                  </a:lnTo>
                  <a:lnTo>
                    <a:pt x="433170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2"/>
                  </a:lnTo>
                  <a:lnTo>
                    <a:pt x="674319" y="15389"/>
                  </a:lnTo>
                  <a:lnTo>
                    <a:pt x="728148" y="26786"/>
                  </a:lnTo>
                  <a:lnTo>
                    <a:pt x="778280" y="40961"/>
                  </a:lnTo>
                  <a:lnTo>
                    <a:pt x="824253" y="57698"/>
                  </a:lnTo>
                  <a:lnTo>
                    <a:pt x="865601" y="76783"/>
                  </a:lnTo>
                  <a:lnTo>
                    <a:pt x="901861" y="98002"/>
                  </a:lnTo>
                  <a:lnTo>
                    <a:pt x="932570" y="121140"/>
                  </a:lnTo>
                  <a:lnTo>
                    <a:pt x="975473" y="172317"/>
                  </a:lnTo>
                  <a:lnTo>
                    <a:pt x="990600" y="228600"/>
                  </a:lnTo>
                  <a:lnTo>
                    <a:pt x="986741" y="257272"/>
                  </a:lnTo>
                  <a:lnTo>
                    <a:pt x="957262" y="311216"/>
                  </a:lnTo>
                  <a:lnTo>
                    <a:pt x="901861" y="359197"/>
                  </a:lnTo>
                  <a:lnTo>
                    <a:pt x="865601" y="380416"/>
                  </a:lnTo>
                  <a:lnTo>
                    <a:pt x="824253" y="399501"/>
                  </a:lnTo>
                  <a:lnTo>
                    <a:pt x="778280" y="416238"/>
                  </a:lnTo>
                  <a:lnTo>
                    <a:pt x="728148" y="430413"/>
                  </a:lnTo>
                  <a:lnTo>
                    <a:pt x="674319" y="441810"/>
                  </a:lnTo>
                  <a:lnTo>
                    <a:pt x="617259" y="450217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70" y="455418"/>
                  </a:lnTo>
                  <a:lnTo>
                    <a:pt x="373344" y="450217"/>
                  </a:lnTo>
                  <a:lnTo>
                    <a:pt x="316285" y="441810"/>
                  </a:lnTo>
                  <a:lnTo>
                    <a:pt x="262457" y="430413"/>
                  </a:lnTo>
                  <a:lnTo>
                    <a:pt x="212325" y="416238"/>
                  </a:lnTo>
                  <a:lnTo>
                    <a:pt x="166352" y="399501"/>
                  </a:lnTo>
                  <a:lnTo>
                    <a:pt x="125002" y="380416"/>
                  </a:lnTo>
                  <a:lnTo>
                    <a:pt x="88741" y="359197"/>
                  </a:lnTo>
                  <a:lnTo>
                    <a:pt x="58032" y="336059"/>
                  </a:lnTo>
                  <a:lnTo>
                    <a:pt x="15127" y="284882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82061" y="2636392"/>
              <a:ext cx="2277745" cy="1205230"/>
            </a:xfrm>
            <a:custGeom>
              <a:avLst/>
              <a:gdLst/>
              <a:ahLst/>
              <a:cxnLst/>
              <a:rect l="l" t="t" r="r" b="b"/>
              <a:pathLst>
                <a:path w="2277745" h="1205229">
                  <a:moveTo>
                    <a:pt x="0" y="794385"/>
                  </a:moveTo>
                  <a:lnTo>
                    <a:pt x="312165" y="657352"/>
                  </a:lnTo>
                </a:path>
                <a:path w="2277745" h="1205229">
                  <a:moveTo>
                    <a:pt x="312165" y="657352"/>
                  </a:moveTo>
                  <a:lnTo>
                    <a:pt x="439800" y="1024890"/>
                  </a:lnTo>
                </a:path>
                <a:path w="2277745" h="1205229">
                  <a:moveTo>
                    <a:pt x="312165" y="657352"/>
                  </a:moveTo>
                  <a:lnTo>
                    <a:pt x="471042" y="354076"/>
                  </a:lnTo>
                </a:path>
                <a:path w="2277745" h="1205229">
                  <a:moveTo>
                    <a:pt x="991108" y="81661"/>
                  </a:moveTo>
                  <a:lnTo>
                    <a:pt x="1389252" y="133985"/>
                  </a:lnTo>
                </a:path>
                <a:path w="2277745" h="1205229">
                  <a:moveTo>
                    <a:pt x="1389252" y="133985"/>
                  </a:moveTo>
                  <a:lnTo>
                    <a:pt x="1099312" y="446913"/>
                  </a:lnTo>
                </a:path>
                <a:path w="2277745" h="1205229">
                  <a:moveTo>
                    <a:pt x="1389252" y="133985"/>
                  </a:moveTo>
                  <a:lnTo>
                    <a:pt x="1841373" y="0"/>
                  </a:lnTo>
                </a:path>
                <a:path w="2277745" h="1205229">
                  <a:moveTo>
                    <a:pt x="1700911" y="689610"/>
                  </a:moveTo>
                  <a:lnTo>
                    <a:pt x="1914143" y="977265"/>
                  </a:lnTo>
                </a:path>
                <a:path w="2277745" h="1205229">
                  <a:moveTo>
                    <a:pt x="1914143" y="977265"/>
                  </a:moveTo>
                  <a:lnTo>
                    <a:pt x="1538986" y="948182"/>
                  </a:lnTo>
                </a:path>
                <a:path w="2277745" h="1205229">
                  <a:moveTo>
                    <a:pt x="1914143" y="977265"/>
                  </a:moveTo>
                  <a:lnTo>
                    <a:pt x="2277491" y="1204722"/>
                  </a:lnTo>
                </a:path>
              </a:pathLst>
            </a:custGeom>
            <a:ln w="12700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9159" y="2859023"/>
              <a:ext cx="990600" cy="500380"/>
            </a:xfrm>
            <a:custGeom>
              <a:avLst/>
              <a:gdLst/>
              <a:ahLst/>
              <a:cxnLst/>
              <a:rect l="l" t="t" r="r" b="b"/>
              <a:pathLst>
                <a:path w="990600" h="500379">
                  <a:moveTo>
                    <a:pt x="495300" y="0"/>
                  </a:moveTo>
                  <a:lnTo>
                    <a:pt x="433170" y="1947"/>
                  </a:lnTo>
                  <a:lnTo>
                    <a:pt x="373344" y="7632"/>
                  </a:lnTo>
                  <a:lnTo>
                    <a:pt x="316285" y="16821"/>
                  </a:lnTo>
                  <a:lnTo>
                    <a:pt x="262457" y="29281"/>
                  </a:lnTo>
                  <a:lnTo>
                    <a:pt x="212325" y="44776"/>
                  </a:lnTo>
                  <a:lnTo>
                    <a:pt x="166352" y="63073"/>
                  </a:lnTo>
                  <a:lnTo>
                    <a:pt x="125002" y="83938"/>
                  </a:lnTo>
                  <a:lnTo>
                    <a:pt x="88741" y="107136"/>
                  </a:lnTo>
                  <a:lnTo>
                    <a:pt x="58032" y="132434"/>
                  </a:lnTo>
                  <a:lnTo>
                    <a:pt x="15127" y="188390"/>
                  </a:lnTo>
                  <a:lnTo>
                    <a:pt x="0" y="249936"/>
                  </a:lnTo>
                  <a:lnTo>
                    <a:pt x="3859" y="281290"/>
                  </a:lnTo>
                  <a:lnTo>
                    <a:pt x="33339" y="340275"/>
                  </a:lnTo>
                  <a:lnTo>
                    <a:pt x="88741" y="392735"/>
                  </a:lnTo>
                  <a:lnTo>
                    <a:pt x="125002" y="415933"/>
                  </a:lnTo>
                  <a:lnTo>
                    <a:pt x="166352" y="436798"/>
                  </a:lnTo>
                  <a:lnTo>
                    <a:pt x="212325" y="455095"/>
                  </a:lnTo>
                  <a:lnTo>
                    <a:pt x="262457" y="470590"/>
                  </a:lnTo>
                  <a:lnTo>
                    <a:pt x="316285" y="483050"/>
                  </a:lnTo>
                  <a:lnTo>
                    <a:pt x="373344" y="492239"/>
                  </a:lnTo>
                  <a:lnTo>
                    <a:pt x="433170" y="497924"/>
                  </a:lnTo>
                  <a:lnTo>
                    <a:pt x="495300" y="499872"/>
                  </a:lnTo>
                  <a:lnTo>
                    <a:pt x="557431" y="497924"/>
                  </a:lnTo>
                  <a:lnTo>
                    <a:pt x="617259" y="492239"/>
                  </a:lnTo>
                  <a:lnTo>
                    <a:pt x="674319" y="483050"/>
                  </a:lnTo>
                  <a:lnTo>
                    <a:pt x="728148" y="470590"/>
                  </a:lnTo>
                  <a:lnTo>
                    <a:pt x="778280" y="455095"/>
                  </a:lnTo>
                  <a:lnTo>
                    <a:pt x="824253" y="436798"/>
                  </a:lnTo>
                  <a:lnTo>
                    <a:pt x="865601" y="415933"/>
                  </a:lnTo>
                  <a:lnTo>
                    <a:pt x="901861" y="392735"/>
                  </a:lnTo>
                  <a:lnTo>
                    <a:pt x="932570" y="367437"/>
                  </a:lnTo>
                  <a:lnTo>
                    <a:pt x="975473" y="311481"/>
                  </a:lnTo>
                  <a:lnTo>
                    <a:pt x="990600" y="249936"/>
                  </a:lnTo>
                  <a:lnTo>
                    <a:pt x="986741" y="218581"/>
                  </a:lnTo>
                  <a:lnTo>
                    <a:pt x="957262" y="159596"/>
                  </a:lnTo>
                  <a:lnTo>
                    <a:pt x="901861" y="107136"/>
                  </a:lnTo>
                  <a:lnTo>
                    <a:pt x="865601" y="83938"/>
                  </a:lnTo>
                  <a:lnTo>
                    <a:pt x="824253" y="63073"/>
                  </a:lnTo>
                  <a:lnTo>
                    <a:pt x="778280" y="44776"/>
                  </a:lnTo>
                  <a:lnTo>
                    <a:pt x="728148" y="29281"/>
                  </a:lnTo>
                  <a:lnTo>
                    <a:pt x="674319" y="16821"/>
                  </a:lnTo>
                  <a:lnTo>
                    <a:pt x="617259" y="7632"/>
                  </a:lnTo>
                  <a:lnTo>
                    <a:pt x="557431" y="1947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99159" y="2859023"/>
              <a:ext cx="990600" cy="500380"/>
            </a:xfrm>
            <a:custGeom>
              <a:avLst/>
              <a:gdLst/>
              <a:ahLst/>
              <a:cxnLst/>
              <a:rect l="l" t="t" r="r" b="b"/>
              <a:pathLst>
                <a:path w="990600" h="500379">
                  <a:moveTo>
                    <a:pt x="0" y="249936"/>
                  </a:moveTo>
                  <a:lnTo>
                    <a:pt x="15127" y="188390"/>
                  </a:lnTo>
                  <a:lnTo>
                    <a:pt x="58032" y="132434"/>
                  </a:lnTo>
                  <a:lnTo>
                    <a:pt x="88741" y="107136"/>
                  </a:lnTo>
                  <a:lnTo>
                    <a:pt x="125002" y="83938"/>
                  </a:lnTo>
                  <a:lnTo>
                    <a:pt x="166352" y="63073"/>
                  </a:lnTo>
                  <a:lnTo>
                    <a:pt x="212325" y="44776"/>
                  </a:lnTo>
                  <a:lnTo>
                    <a:pt x="262457" y="29281"/>
                  </a:lnTo>
                  <a:lnTo>
                    <a:pt x="316285" y="16821"/>
                  </a:lnTo>
                  <a:lnTo>
                    <a:pt x="373344" y="7632"/>
                  </a:lnTo>
                  <a:lnTo>
                    <a:pt x="433170" y="1947"/>
                  </a:lnTo>
                  <a:lnTo>
                    <a:pt x="495300" y="0"/>
                  </a:lnTo>
                  <a:lnTo>
                    <a:pt x="557431" y="1947"/>
                  </a:lnTo>
                  <a:lnTo>
                    <a:pt x="617259" y="7632"/>
                  </a:lnTo>
                  <a:lnTo>
                    <a:pt x="674319" y="16821"/>
                  </a:lnTo>
                  <a:lnTo>
                    <a:pt x="728148" y="29281"/>
                  </a:lnTo>
                  <a:lnTo>
                    <a:pt x="778280" y="44776"/>
                  </a:lnTo>
                  <a:lnTo>
                    <a:pt x="824253" y="63073"/>
                  </a:lnTo>
                  <a:lnTo>
                    <a:pt x="865601" y="83938"/>
                  </a:lnTo>
                  <a:lnTo>
                    <a:pt x="901861" y="107136"/>
                  </a:lnTo>
                  <a:lnTo>
                    <a:pt x="932570" y="132434"/>
                  </a:lnTo>
                  <a:lnTo>
                    <a:pt x="975473" y="188390"/>
                  </a:lnTo>
                  <a:lnTo>
                    <a:pt x="990600" y="249936"/>
                  </a:lnTo>
                  <a:lnTo>
                    <a:pt x="986741" y="281290"/>
                  </a:lnTo>
                  <a:lnTo>
                    <a:pt x="957262" y="340275"/>
                  </a:lnTo>
                  <a:lnTo>
                    <a:pt x="901861" y="392735"/>
                  </a:lnTo>
                  <a:lnTo>
                    <a:pt x="865601" y="415933"/>
                  </a:lnTo>
                  <a:lnTo>
                    <a:pt x="824253" y="436798"/>
                  </a:lnTo>
                  <a:lnTo>
                    <a:pt x="778280" y="455095"/>
                  </a:lnTo>
                  <a:lnTo>
                    <a:pt x="728148" y="470590"/>
                  </a:lnTo>
                  <a:lnTo>
                    <a:pt x="674319" y="483050"/>
                  </a:lnTo>
                  <a:lnTo>
                    <a:pt x="617259" y="492239"/>
                  </a:lnTo>
                  <a:lnTo>
                    <a:pt x="557431" y="497924"/>
                  </a:lnTo>
                  <a:lnTo>
                    <a:pt x="495300" y="499872"/>
                  </a:lnTo>
                  <a:lnTo>
                    <a:pt x="433170" y="497924"/>
                  </a:lnTo>
                  <a:lnTo>
                    <a:pt x="373344" y="492239"/>
                  </a:lnTo>
                  <a:lnTo>
                    <a:pt x="316285" y="483050"/>
                  </a:lnTo>
                  <a:lnTo>
                    <a:pt x="262457" y="470590"/>
                  </a:lnTo>
                  <a:lnTo>
                    <a:pt x="212325" y="455095"/>
                  </a:lnTo>
                  <a:lnTo>
                    <a:pt x="166352" y="436798"/>
                  </a:lnTo>
                  <a:lnTo>
                    <a:pt x="125002" y="415933"/>
                  </a:lnTo>
                  <a:lnTo>
                    <a:pt x="88741" y="392735"/>
                  </a:lnTo>
                  <a:lnTo>
                    <a:pt x="58032" y="367437"/>
                  </a:lnTo>
                  <a:lnTo>
                    <a:pt x="15127" y="311481"/>
                  </a:lnTo>
                  <a:lnTo>
                    <a:pt x="0" y="249936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38400" y="33528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68" y="1781"/>
                  </a:lnTo>
                  <a:lnTo>
                    <a:pt x="373340" y="6982"/>
                  </a:lnTo>
                  <a:lnTo>
                    <a:pt x="316280" y="15389"/>
                  </a:lnTo>
                  <a:lnTo>
                    <a:pt x="262451" y="26786"/>
                  </a:lnTo>
                  <a:lnTo>
                    <a:pt x="212319" y="40961"/>
                  </a:lnTo>
                  <a:lnTo>
                    <a:pt x="166346" y="57698"/>
                  </a:lnTo>
                  <a:lnTo>
                    <a:pt x="124998" y="76783"/>
                  </a:lnTo>
                  <a:lnTo>
                    <a:pt x="88738" y="98002"/>
                  </a:lnTo>
                  <a:lnTo>
                    <a:pt x="58029" y="121140"/>
                  </a:lnTo>
                  <a:lnTo>
                    <a:pt x="15126" y="172317"/>
                  </a:lnTo>
                  <a:lnTo>
                    <a:pt x="0" y="228600"/>
                  </a:lnTo>
                  <a:lnTo>
                    <a:pt x="3858" y="257272"/>
                  </a:lnTo>
                  <a:lnTo>
                    <a:pt x="33337" y="311216"/>
                  </a:lnTo>
                  <a:lnTo>
                    <a:pt x="88738" y="359197"/>
                  </a:lnTo>
                  <a:lnTo>
                    <a:pt x="124998" y="380416"/>
                  </a:lnTo>
                  <a:lnTo>
                    <a:pt x="166346" y="399501"/>
                  </a:lnTo>
                  <a:lnTo>
                    <a:pt x="212319" y="416238"/>
                  </a:lnTo>
                  <a:lnTo>
                    <a:pt x="262451" y="430413"/>
                  </a:lnTo>
                  <a:lnTo>
                    <a:pt x="316280" y="441810"/>
                  </a:lnTo>
                  <a:lnTo>
                    <a:pt x="373340" y="450217"/>
                  </a:lnTo>
                  <a:lnTo>
                    <a:pt x="433168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7"/>
                  </a:lnTo>
                  <a:lnTo>
                    <a:pt x="674319" y="441810"/>
                  </a:lnTo>
                  <a:lnTo>
                    <a:pt x="728148" y="430413"/>
                  </a:lnTo>
                  <a:lnTo>
                    <a:pt x="778280" y="416238"/>
                  </a:lnTo>
                  <a:lnTo>
                    <a:pt x="824253" y="399501"/>
                  </a:lnTo>
                  <a:lnTo>
                    <a:pt x="865601" y="380416"/>
                  </a:lnTo>
                  <a:lnTo>
                    <a:pt x="901861" y="359197"/>
                  </a:lnTo>
                  <a:lnTo>
                    <a:pt x="932570" y="336059"/>
                  </a:lnTo>
                  <a:lnTo>
                    <a:pt x="975473" y="284882"/>
                  </a:lnTo>
                  <a:lnTo>
                    <a:pt x="990600" y="228600"/>
                  </a:lnTo>
                  <a:lnTo>
                    <a:pt x="986741" y="199927"/>
                  </a:lnTo>
                  <a:lnTo>
                    <a:pt x="957262" y="145983"/>
                  </a:lnTo>
                  <a:lnTo>
                    <a:pt x="901861" y="98002"/>
                  </a:lnTo>
                  <a:lnTo>
                    <a:pt x="865601" y="76783"/>
                  </a:lnTo>
                  <a:lnTo>
                    <a:pt x="824253" y="57698"/>
                  </a:lnTo>
                  <a:lnTo>
                    <a:pt x="778280" y="40961"/>
                  </a:lnTo>
                  <a:lnTo>
                    <a:pt x="728148" y="26786"/>
                  </a:lnTo>
                  <a:lnTo>
                    <a:pt x="674319" y="15389"/>
                  </a:lnTo>
                  <a:lnTo>
                    <a:pt x="617259" y="6982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38400" y="33528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6" y="172317"/>
                  </a:lnTo>
                  <a:lnTo>
                    <a:pt x="58029" y="121140"/>
                  </a:lnTo>
                  <a:lnTo>
                    <a:pt x="88738" y="98002"/>
                  </a:lnTo>
                  <a:lnTo>
                    <a:pt x="124998" y="76783"/>
                  </a:lnTo>
                  <a:lnTo>
                    <a:pt x="166346" y="57698"/>
                  </a:lnTo>
                  <a:lnTo>
                    <a:pt x="212319" y="40961"/>
                  </a:lnTo>
                  <a:lnTo>
                    <a:pt x="262451" y="26786"/>
                  </a:lnTo>
                  <a:lnTo>
                    <a:pt x="316280" y="15389"/>
                  </a:lnTo>
                  <a:lnTo>
                    <a:pt x="373340" y="6982"/>
                  </a:lnTo>
                  <a:lnTo>
                    <a:pt x="433168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2"/>
                  </a:lnTo>
                  <a:lnTo>
                    <a:pt x="674319" y="15389"/>
                  </a:lnTo>
                  <a:lnTo>
                    <a:pt x="728148" y="26786"/>
                  </a:lnTo>
                  <a:lnTo>
                    <a:pt x="778280" y="40961"/>
                  </a:lnTo>
                  <a:lnTo>
                    <a:pt x="824253" y="57698"/>
                  </a:lnTo>
                  <a:lnTo>
                    <a:pt x="865601" y="76783"/>
                  </a:lnTo>
                  <a:lnTo>
                    <a:pt x="901861" y="98002"/>
                  </a:lnTo>
                  <a:lnTo>
                    <a:pt x="932570" y="121140"/>
                  </a:lnTo>
                  <a:lnTo>
                    <a:pt x="975473" y="172317"/>
                  </a:lnTo>
                  <a:lnTo>
                    <a:pt x="990600" y="228600"/>
                  </a:lnTo>
                  <a:lnTo>
                    <a:pt x="986741" y="257272"/>
                  </a:lnTo>
                  <a:lnTo>
                    <a:pt x="957262" y="311216"/>
                  </a:lnTo>
                  <a:lnTo>
                    <a:pt x="901861" y="359197"/>
                  </a:lnTo>
                  <a:lnTo>
                    <a:pt x="865601" y="380416"/>
                  </a:lnTo>
                  <a:lnTo>
                    <a:pt x="824253" y="399501"/>
                  </a:lnTo>
                  <a:lnTo>
                    <a:pt x="778280" y="416238"/>
                  </a:lnTo>
                  <a:lnTo>
                    <a:pt x="728148" y="430413"/>
                  </a:lnTo>
                  <a:lnTo>
                    <a:pt x="674319" y="441810"/>
                  </a:lnTo>
                  <a:lnTo>
                    <a:pt x="617259" y="450217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68" y="455418"/>
                  </a:lnTo>
                  <a:lnTo>
                    <a:pt x="373340" y="450217"/>
                  </a:lnTo>
                  <a:lnTo>
                    <a:pt x="316280" y="441810"/>
                  </a:lnTo>
                  <a:lnTo>
                    <a:pt x="262451" y="430413"/>
                  </a:lnTo>
                  <a:lnTo>
                    <a:pt x="212319" y="416238"/>
                  </a:lnTo>
                  <a:lnTo>
                    <a:pt x="166346" y="399501"/>
                  </a:lnTo>
                  <a:lnTo>
                    <a:pt x="124998" y="380416"/>
                  </a:lnTo>
                  <a:lnTo>
                    <a:pt x="88738" y="359197"/>
                  </a:lnTo>
                  <a:lnTo>
                    <a:pt x="58029" y="336059"/>
                  </a:lnTo>
                  <a:lnTo>
                    <a:pt x="15126" y="284882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71800" y="26670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68" y="1781"/>
                  </a:lnTo>
                  <a:lnTo>
                    <a:pt x="373340" y="6982"/>
                  </a:lnTo>
                  <a:lnTo>
                    <a:pt x="316280" y="15389"/>
                  </a:lnTo>
                  <a:lnTo>
                    <a:pt x="262451" y="26786"/>
                  </a:lnTo>
                  <a:lnTo>
                    <a:pt x="212319" y="40961"/>
                  </a:lnTo>
                  <a:lnTo>
                    <a:pt x="166346" y="57698"/>
                  </a:lnTo>
                  <a:lnTo>
                    <a:pt x="124998" y="76783"/>
                  </a:lnTo>
                  <a:lnTo>
                    <a:pt x="88738" y="98002"/>
                  </a:lnTo>
                  <a:lnTo>
                    <a:pt x="58029" y="121140"/>
                  </a:lnTo>
                  <a:lnTo>
                    <a:pt x="15126" y="172317"/>
                  </a:lnTo>
                  <a:lnTo>
                    <a:pt x="0" y="228600"/>
                  </a:lnTo>
                  <a:lnTo>
                    <a:pt x="3858" y="257272"/>
                  </a:lnTo>
                  <a:lnTo>
                    <a:pt x="33337" y="311216"/>
                  </a:lnTo>
                  <a:lnTo>
                    <a:pt x="88738" y="359197"/>
                  </a:lnTo>
                  <a:lnTo>
                    <a:pt x="124998" y="380416"/>
                  </a:lnTo>
                  <a:lnTo>
                    <a:pt x="166346" y="399501"/>
                  </a:lnTo>
                  <a:lnTo>
                    <a:pt x="212319" y="416238"/>
                  </a:lnTo>
                  <a:lnTo>
                    <a:pt x="262451" y="430413"/>
                  </a:lnTo>
                  <a:lnTo>
                    <a:pt x="316280" y="441810"/>
                  </a:lnTo>
                  <a:lnTo>
                    <a:pt x="373340" y="450217"/>
                  </a:lnTo>
                  <a:lnTo>
                    <a:pt x="433168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7"/>
                  </a:lnTo>
                  <a:lnTo>
                    <a:pt x="674319" y="441810"/>
                  </a:lnTo>
                  <a:lnTo>
                    <a:pt x="728148" y="430413"/>
                  </a:lnTo>
                  <a:lnTo>
                    <a:pt x="778280" y="416238"/>
                  </a:lnTo>
                  <a:lnTo>
                    <a:pt x="824253" y="399501"/>
                  </a:lnTo>
                  <a:lnTo>
                    <a:pt x="865601" y="380416"/>
                  </a:lnTo>
                  <a:lnTo>
                    <a:pt x="901861" y="359197"/>
                  </a:lnTo>
                  <a:lnTo>
                    <a:pt x="932570" y="336059"/>
                  </a:lnTo>
                  <a:lnTo>
                    <a:pt x="975473" y="284882"/>
                  </a:lnTo>
                  <a:lnTo>
                    <a:pt x="990600" y="228600"/>
                  </a:lnTo>
                  <a:lnTo>
                    <a:pt x="986741" y="199927"/>
                  </a:lnTo>
                  <a:lnTo>
                    <a:pt x="957262" y="145983"/>
                  </a:lnTo>
                  <a:lnTo>
                    <a:pt x="901861" y="98002"/>
                  </a:lnTo>
                  <a:lnTo>
                    <a:pt x="865601" y="76783"/>
                  </a:lnTo>
                  <a:lnTo>
                    <a:pt x="824253" y="57698"/>
                  </a:lnTo>
                  <a:lnTo>
                    <a:pt x="778280" y="40961"/>
                  </a:lnTo>
                  <a:lnTo>
                    <a:pt x="728148" y="26786"/>
                  </a:lnTo>
                  <a:lnTo>
                    <a:pt x="674319" y="15389"/>
                  </a:lnTo>
                  <a:lnTo>
                    <a:pt x="617259" y="6982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71800" y="26670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6" y="172317"/>
                  </a:lnTo>
                  <a:lnTo>
                    <a:pt x="58029" y="121140"/>
                  </a:lnTo>
                  <a:lnTo>
                    <a:pt x="88738" y="98002"/>
                  </a:lnTo>
                  <a:lnTo>
                    <a:pt x="124998" y="76783"/>
                  </a:lnTo>
                  <a:lnTo>
                    <a:pt x="166346" y="57698"/>
                  </a:lnTo>
                  <a:lnTo>
                    <a:pt x="212319" y="40961"/>
                  </a:lnTo>
                  <a:lnTo>
                    <a:pt x="262451" y="26786"/>
                  </a:lnTo>
                  <a:lnTo>
                    <a:pt x="316280" y="15389"/>
                  </a:lnTo>
                  <a:lnTo>
                    <a:pt x="373340" y="6982"/>
                  </a:lnTo>
                  <a:lnTo>
                    <a:pt x="433168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2"/>
                  </a:lnTo>
                  <a:lnTo>
                    <a:pt x="674319" y="15389"/>
                  </a:lnTo>
                  <a:lnTo>
                    <a:pt x="728148" y="26786"/>
                  </a:lnTo>
                  <a:lnTo>
                    <a:pt x="778280" y="40961"/>
                  </a:lnTo>
                  <a:lnTo>
                    <a:pt x="824253" y="57698"/>
                  </a:lnTo>
                  <a:lnTo>
                    <a:pt x="865601" y="76783"/>
                  </a:lnTo>
                  <a:lnTo>
                    <a:pt x="901861" y="98002"/>
                  </a:lnTo>
                  <a:lnTo>
                    <a:pt x="932570" y="121140"/>
                  </a:lnTo>
                  <a:lnTo>
                    <a:pt x="975473" y="172317"/>
                  </a:lnTo>
                  <a:lnTo>
                    <a:pt x="990600" y="228600"/>
                  </a:lnTo>
                  <a:lnTo>
                    <a:pt x="986741" y="257272"/>
                  </a:lnTo>
                  <a:lnTo>
                    <a:pt x="957262" y="311216"/>
                  </a:lnTo>
                  <a:lnTo>
                    <a:pt x="901861" y="359197"/>
                  </a:lnTo>
                  <a:lnTo>
                    <a:pt x="865601" y="380416"/>
                  </a:lnTo>
                  <a:lnTo>
                    <a:pt x="824253" y="399501"/>
                  </a:lnTo>
                  <a:lnTo>
                    <a:pt x="778280" y="416238"/>
                  </a:lnTo>
                  <a:lnTo>
                    <a:pt x="728148" y="430413"/>
                  </a:lnTo>
                  <a:lnTo>
                    <a:pt x="674319" y="441810"/>
                  </a:lnTo>
                  <a:lnTo>
                    <a:pt x="617259" y="450217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68" y="455418"/>
                  </a:lnTo>
                  <a:lnTo>
                    <a:pt x="373340" y="450217"/>
                  </a:lnTo>
                  <a:lnTo>
                    <a:pt x="316280" y="441810"/>
                  </a:lnTo>
                  <a:lnTo>
                    <a:pt x="262451" y="430413"/>
                  </a:lnTo>
                  <a:lnTo>
                    <a:pt x="212319" y="416238"/>
                  </a:lnTo>
                  <a:lnTo>
                    <a:pt x="166346" y="399501"/>
                  </a:lnTo>
                  <a:lnTo>
                    <a:pt x="124998" y="380416"/>
                  </a:lnTo>
                  <a:lnTo>
                    <a:pt x="88738" y="359197"/>
                  </a:lnTo>
                  <a:lnTo>
                    <a:pt x="58029" y="336059"/>
                  </a:lnTo>
                  <a:lnTo>
                    <a:pt x="15126" y="284882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505199" y="32004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68" y="1781"/>
                  </a:lnTo>
                  <a:lnTo>
                    <a:pt x="373340" y="6982"/>
                  </a:lnTo>
                  <a:lnTo>
                    <a:pt x="316280" y="15389"/>
                  </a:lnTo>
                  <a:lnTo>
                    <a:pt x="262451" y="26786"/>
                  </a:lnTo>
                  <a:lnTo>
                    <a:pt x="212319" y="40961"/>
                  </a:lnTo>
                  <a:lnTo>
                    <a:pt x="166346" y="57698"/>
                  </a:lnTo>
                  <a:lnTo>
                    <a:pt x="124998" y="76783"/>
                  </a:lnTo>
                  <a:lnTo>
                    <a:pt x="88738" y="98002"/>
                  </a:lnTo>
                  <a:lnTo>
                    <a:pt x="58029" y="121140"/>
                  </a:lnTo>
                  <a:lnTo>
                    <a:pt x="15126" y="172317"/>
                  </a:lnTo>
                  <a:lnTo>
                    <a:pt x="0" y="228600"/>
                  </a:lnTo>
                  <a:lnTo>
                    <a:pt x="3858" y="257272"/>
                  </a:lnTo>
                  <a:lnTo>
                    <a:pt x="33337" y="311216"/>
                  </a:lnTo>
                  <a:lnTo>
                    <a:pt x="88738" y="359197"/>
                  </a:lnTo>
                  <a:lnTo>
                    <a:pt x="124998" y="380416"/>
                  </a:lnTo>
                  <a:lnTo>
                    <a:pt x="166346" y="399501"/>
                  </a:lnTo>
                  <a:lnTo>
                    <a:pt x="212319" y="416238"/>
                  </a:lnTo>
                  <a:lnTo>
                    <a:pt x="262451" y="430413"/>
                  </a:lnTo>
                  <a:lnTo>
                    <a:pt x="316280" y="441810"/>
                  </a:lnTo>
                  <a:lnTo>
                    <a:pt x="373340" y="450217"/>
                  </a:lnTo>
                  <a:lnTo>
                    <a:pt x="433168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7"/>
                  </a:lnTo>
                  <a:lnTo>
                    <a:pt x="674319" y="441810"/>
                  </a:lnTo>
                  <a:lnTo>
                    <a:pt x="728148" y="430413"/>
                  </a:lnTo>
                  <a:lnTo>
                    <a:pt x="778280" y="416238"/>
                  </a:lnTo>
                  <a:lnTo>
                    <a:pt x="824253" y="399501"/>
                  </a:lnTo>
                  <a:lnTo>
                    <a:pt x="865601" y="380416"/>
                  </a:lnTo>
                  <a:lnTo>
                    <a:pt x="901861" y="359197"/>
                  </a:lnTo>
                  <a:lnTo>
                    <a:pt x="932570" y="336059"/>
                  </a:lnTo>
                  <a:lnTo>
                    <a:pt x="975473" y="284882"/>
                  </a:lnTo>
                  <a:lnTo>
                    <a:pt x="990600" y="228600"/>
                  </a:lnTo>
                  <a:lnTo>
                    <a:pt x="986741" y="199927"/>
                  </a:lnTo>
                  <a:lnTo>
                    <a:pt x="957262" y="145983"/>
                  </a:lnTo>
                  <a:lnTo>
                    <a:pt x="901861" y="98002"/>
                  </a:lnTo>
                  <a:lnTo>
                    <a:pt x="865601" y="76783"/>
                  </a:lnTo>
                  <a:lnTo>
                    <a:pt x="824253" y="57698"/>
                  </a:lnTo>
                  <a:lnTo>
                    <a:pt x="778280" y="40961"/>
                  </a:lnTo>
                  <a:lnTo>
                    <a:pt x="728148" y="26786"/>
                  </a:lnTo>
                  <a:lnTo>
                    <a:pt x="674319" y="15389"/>
                  </a:lnTo>
                  <a:lnTo>
                    <a:pt x="617259" y="6982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505199" y="32004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6" y="172317"/>
                  </a:lnTo>
                  <a:lnTo>
                    <a:pt x="58029" y="121140"/>
                  </a:lnTo>
                  <a:lnTo>
                    <a:pt x="88738" y="98002"/>
                  </a:lnTo>
                  <a:lnTo>
                    <a:pt x="124998" y="76783"/>
                  </a:lnTo>
                  <a:lnTo>
                    <a:pt x="166346" y="57698"/>
                  </a:lnTo>
                  <a:lnTo>
                    <a:pt x="212319" y="40961"/>
                  </a:lnTo>
                  <a:lnTo>
                    <a:pt x="262451" y="26786"/>
                  </a:lnTo>
                  <a:lnTo>
                    <a:pt x="316280" y="15389"/>
                  </a:lnTo>
                  <a:lnTo>
                    <a:pt x="373340" y="6982"/>
                  </a:lnTo>
                  <a:lnTo>
                    <a:pt x="433168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2"/>
                  </a:lnTo>
                  <a:lnTo>
                    <a:pt x="674319" y="15389"/>
                  </a:lnTo>
                  <a:lnTo>
                    <a:pt x="728148" y="26786"/>
                  </a:lnTo>
                  <a:lnTo>
                    <a:pt x="778280" y="40961"/>
                  </a:lnTo>
                  <a:lnTo>
                    <a:pt x="824253" y="57698"/>
                  </a:lnTo>
                  <a:lnTo>
                    <a:pt x="865601" y="76783"/>
                  </a:lnTo>
                  <a:lnTo>
                    <a:pt x="901861" y="98002"/>
                  </a:lnTo>
                  <a:lnTo>
                    <a:pt x="932570" y="121140"/>
                  </a:lnTo>
                  <a:lnTo>
                    <a:pt x="975473" y="172317"/>
                  </a:lnTo>
                  <a:lnTo>
                    <a:pt x="990600" y="228600"/>
                  </a:lnTo>
                  <a:lnTo>
                    <a:pt x="986741" y="257272"/>
                  </a:lnTo>
                  <a:lnTo>
                    <a:pt x="957262" y="311216"/>
                  </a:lnTo>
                  <a:lnTo>
                    <a:pt x="901861" y="359197"/>
                  </a:lnTo>
                  <a:lnTo>
                    <a:pt x="865601" y="380416"/>
                  </a:lnTo>
                  <a:lnTo>
                    <a:pt x="824253" y="399501"/>
                  </a:lnTo>
                  <a:lnTo>
                    <a:pt x="778280" y="416238"/>
                  </a:lnTo>
                  <a:lnTo>
                    <a:pt x="728148" y="430413"/>
                  </a:lnTo>
                  <a:lnTo>
                    <a:pt x="674319" y="441810"/>
                  </a:lnTo>
                  <a:lnTo>
                    <a:pt x="617259" y="450217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68" y="455418"/>
                  </a:lnTo>
                  <a:lnTo>
                    <a:pt x="373340" y="450217"/>
                  </a:lnTo>
                  <a:lnTo>
                    <a:pt x="316280" y="441810"/>
                  </a:lnTo>
                  <a:lnTo>
                    <a:pt x="262451" y="430413"/>
                  </a:lnTo>
                  <a:lnTo>
                    <a:pt x="212319" y="416238"/>
                  </a:lnTo>
                  <a:lnTo>
                    <a:pt x="166346" y="399501"/>
                  </a:lnTo>
                  <a:lnTo>
                    <a:pt x="124998" y="380416"/>
                  </a:lnTo>
                  <a:lnTo>
                    <a:pt x="88738" y="359197"/>
                  </a:lnTo>
                  <a:lnTo>
                    <a:pt x="58029" y="336059"/>
                  </a:lnTo>
                  <a:lnTo>
                    <a:pt x="15126" y="284882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69264" y="4285488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70" y="1781"/>
                  </a:lnTo>
                  <a:lnTo>
                    <a:pt x="373344" y="6982"/>
                  </a:lnTo>
                  <a:lnTo>
                    <a:pt x="316285" y="15389"/>
                  </a:lnTo>
                  <a:lnTo>
                    <a:pt x="262457" y="26786"/>
                  </a:lnTo>
                  <a:lnTo>
                    <a:pt x="212325" y="40961"/>
                  </a:lnTo>
                  <a:lnTo>
                    <a:pt x="166352" y="57698"/>
                  </a:lnTo>
                  <a:lnTo>
                    <a:pt x="125002" y="76783"/>
                  </a:lnTo>
                  <a:lnTo>
                    <a:pt x="88741" y="98002"/>
                  </a:lnTo>
                  <a:lnTo>
                    <a:pt x="58032" y="121140"/>
                  </a:lnTo>
                  <a:lnTo>
                    <a:pt x="15127" y="172317"/>
                  </a:lnTo>
                  <a:lnTo>
                    <a:pt x="0" y="228600"/>
                  </a:lnTo>
                  <a:lnTo>
                    <a:pt x="3859" y="257272"/>
                  </a:lnTo>
                  <a:lnTo>
                    <a:pt x="33339" y="311216"/>
                  </a:lnTo>
                  <a:lnTo>
                    <a:pt x="88741" y="359197"/>
                  </a:lnTo>
                  <a:lnTo>
                    <a:pt x="125002" y="380416"/>
                  </a:lnTo>
                  <a:lnTo>
                    <a:pt x="166352" y="399501"/>
                  </a:lnTo>
                  <a:lnTo>
                    <a:pt x="212325" y="416238"/>
                  </a:lnTo>
                  <a:lnTo>
                    <a:pt x="262457" y="430413"/>
                  </a:lnTo>
                  <a:lnTo>
                    <a:pt x="316285" y="441810"/>
                  </a:lnTo>
                  <a:lnTo>
                    <a:pt x="373344" y="450217"/>
                  </a:lnTo>
                  <a:lnTo>
                    <a:pt x="433170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7"/>
                  </a:lnTo>
                  <a:lnTo>
                    <a:pt x="674319" y="441810"/>
                  </a:lnTo>
                  <a:lnTo>
                    <a:pt x="728148" y="430413"/>
                  </a:lnTo>
                  <a:lnTo>
                    <a:pt x="778280" y="416238"/>
                  </a:lnTo>
                  <a:lnTo>
                    <a:pt x="824253" y="399501"/>
                  </a:lnTo>
                  <a:lnTo>
                    <a:pt x="865601" y="380416"/>
                  </a:lnTo>
                  <a:lnTo>
                    <a:pt x="901861" y="359197"/>
                  </a:lnTo>
                  <a:lnTo>
                    <a:pt x="932570" y="336059"/>
                  </a:lnTo>
                  <a:lnTo>
                    <a:pt x="975473" y="284882"/>
                  </a:lnTo>
                  <a:lnTo>
                    <a:pt x="990600" y="228600"/>
                  </a:lnTo>
                  <a:lnTo>
                    <a:pt x="986741" y="199927"/>
                  </a:lnTo>
                  <a:lnTo>
                    <a:pt x="957262" y="145983"/>
                  </a:lnTo>
                  <a:lnTo>
                    <a:pt x="901861" y="98002"/>
                  </a:lnTo>
                  <a:lnTo>
                    <a:pt x="865601" y="76783"/>
                  </a:lnTo>
                  <a:lnTo>
                    <a:pt x="824253" y="57698"/>
                  </a:lnTo>
                  <a:lnTo>
                    <a:pt x="778280" y="40961"/>
                  </a:lnTo>
                  <a:lnTo>
                    <a:pt x="728148" y="26786"/>
                  </a:lnTo>
                  <a:lnTo>
                    <a:pt x="674319" y="15389"/>
                  </a:lnTo>
                  <a:lnTo>
                    <a:pt x="617259" y="6982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9264" y="4285488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7" y="172317"/>
                  </a:lnTo>
                  <a:lnTo>
                    <a:pt x="58032" y="121140"/>
                  </a:lnTo>
                  <a:lnTo>
                    <a:pt x="88741" y="98002"/>
                  </a:lnTo>
                  <a:lnTo>
                    <a:pt x="125002" y="76783"/>
                  </a:lnTo>
                  <a:lnTo>
                    <a:pt x="166352" y="57698"/>
                  </a:lnTo>
                  <a:lnTo>
                    <a:pt x="212325" y="40961"/>
                  </a:lnTo>
                  <a:lnTo>
                    <a:pt x="262457" y="26786"/>
                  </a:lnTo>
                  <a:lnTo>
                    <a:pt x="316285" y="15389"/>
                  </a:lnTo>
                  <a:lnTo>
                    <a:pt x="373344" y="6982"/>
                  </a:lnTo>
                  <a:lnTo>
                    <a:pt x="433170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2"/>
                  </a:lnTo>
                  <a:lnTo>
                    <a:pt x="674319" y="15389"/>
                  </a:lnTo>
                  <a:lnTo>
                    <a:pt x="728148" y="26786"/>
                  </a:lnTo>
                  <a:lnTo>
                    <a:pt x="778280" y="40961"/>
                  </a:lnTo>
                  <a:lnTo>
                    <a:pt x="824253" y="57698"/>
                  </a:lnTo>
                  <a:lnTo>
                    <a:pt x="865601" y="76783"/>
                  </a:lnTo>
                  <a:lnTo>
                    <a:pt x="901861" y="98002"/>
                  </a:lnTo>
                  <a:lnTo>
                    <a:pt x="932570" y="121140"/>
                  </a:lnTo>
                  <a:lnTo>
                    <a:pt x="975473" y="172317"/>
                  </a:lnTo>
                  <a:lnTo>
                    <a:pt x="990600" y="228600"/>
                  </a:lnTo>
                  <a:lnTo>
                    <a:pt x="986741" y="257272"/>
                  </a:lnTo>
                  <a:lnTo>
                    <a:pt x="957262" y="311216"/>
                  </a:lnTo>
                  <a:lnTo>
                    <a:pt x="901861" y="359197"/>
                  </a:lnTo>
                  <a:lnTo>
                    <a:pt x="865601" y="380416"/>
                  </a:lnTo>
                  <a:lnTo>
                    <a:pt x="824253" y="399501"/>
                  </a:lnTo>
                  <a:lnTo>
                    <a:pt x="778280" y="416238"/>
                  </a:lnTo>
                  <a:lnTo>
                    <a:pt x="728148" y="430413"/>
                  </a:lnTo>
                  <a:lnTo>
                    <a:pt x="674319" y="441810"/>
                  </a:lnTo>
                  <a:lnTo>
                    <a:pt x="617259" y="450217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70" y="455418"/>
                  </a:lnTo>
                  <a:lnTo>
                    <a:pt x="373344" y="450217"/>
                  </a:lnTo>
                  <a:lnTo>
                    <a:pt x="316285" y="441810"/>
                  </a:lnTo>
                  <a:lnTo>
                    <a:pt x="262457" y="430413"/>
                  </a:lnTo>
                  <a:lnTo>
                    <a:pt x="212325" y="416238"/>
                  </a:lnTo>
                  <a:lnTo>
                    <a:pt x="166352" y="399501"/>
                  </a:lnTo>
                  <a:lnTo>
                    <a:pt x="125002" y="380416"/>
                  </a:lnTo>
                  <a:lnTo>
                    <a:pt x="88741" y="359197"/>
                  </a:lnTo>
                  <a:lnTo>
                    <a:pt x="58032" y="336059"/>
                  </a:lnTo>
                  <a:lnTo>
                    <a:pt x="15127" y="284882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14600" y="57150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68" y="1781"/>
                  </a:lnTo>
                  <a:lnTo>
                    <a:pt x="373340" y="6981"/>
                  </a:lnTo>
                  <a:lnTo>
                    <a:pt x="316280" y="15387"/>
                  </a:lnTo>
                  <a:lnTo>
                    <a:pt x="262451" y="26784"/>
                  </a:lnTo>
                  <a:lnTo>
                    <a:pt x="212319" y="40957"/>
                  </a:lnTo>
                  <a:lnTo>
                    <a:pt x="166346" y="57693"/>
                  </a:lnTo>
                  <a:lnTo>
                    <a:pt x="124998" y="76778"/>
                  </a:lnTo>
                  <a:lnTo>
                    <a:pt x="88738" y="97996"/>
                  </a:lnTo>
                  <a:lnTo>
                    <a:pt x="58029" y="121134"/>
                  </a:lnTo>
                  <a:lnTo>
                    <a:pt x="15126" y="172313"/>
                  </a:lnTo>
                  <a:lnTo>
                    <a:pt x="0" y="228600"/>
                  </a:lnTo>
                  <a:lnTo>
                    <a:pt x="3858" y="257274"/>
                  </a:lnTo>
                  <a:lnTo>
                    <a:pt x="33337" y="311221"/>
                  </a:lnTo>
                  <a:lnTo>
                    <a:pt x="88738" y="359203"/>
                  </a:lnTo>
                  <a:lnTo>
                    <a:pt x="124998" y="380421"/>
                  </a:lnTo>
                  <a:lnTo>
                    <a:pt x="166346" y="399506"/>
                  </a:lnTo>
                  <a:lnTo>
                    <a:pt x="212319" y="416242"/>
                  </a:lnTo>
                  <a:lnTo>
                    <a:pt x="262451" y="430415"/>
                  </a:lnTo>
                  <a:lnTo>
                    <a:pt x="316280" y="441812"/>
                  </a:lnTo>
                  <a:lnTo>
                    <a:pt x="373340" y="450218"/>
                  </a:lnTo>
                  <a:lnTo>
                    <a:pt x="433168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8"/>
                  </a:lnTo>
                  <a:lnTo>
                    <a:pt x="674319" y="441812"/>
                  </a:lnTo>
                  <a:lnTo>
                    <a:pt x="728148" y="430415"/>
                  </a:lnTo>
                  <a:lnTo>
                    <a:pt x="778280" y="416242"/>
                  </a:lnTo>
                  <a:lnTo>
                    <a:pt x="824253" y="399506"/>
                  </a:lnTo>
                  <a:lnTo>
                    <a:pt x="865601" y="380421"/>
                  </a:lnTo>
                  <a:lnTo>
                    <a:pt x="901861" y="359203"/>
                  </a:lnTo>
                  <a:lnTo>
                    <a:pt x="932570" y="336065"/>
                  </a:lnTo>
                  <a:lnTo>
                    <a:pt x="975473" y="284886"/>
                  </a:lnTo>
                  <a:lnTo>
                    <a:pt x="990600" y="228600"/>
                  </a:lnTo>
                  <a:lnTo>
                    <a:pt x="986741" y="199925"/>
                  </a:lnTo>
                  <a:lnTo>
                    <a:pt x="957262" y="145978"/>
                  </a:lnTo>
                  <a:lnTo>
                    <a:pt x="901861" y="97996"/>
                  </a:lnTo>
                  <a:lnTo>
                    <a:pt x="865601" y="76778"/>
                  </a:lnTo>
                  <a:lnTo>
                    <a:pt x="824253" y="57693"/>
                  </a:lnTo>
                  <a:lnTo>
                    <a:pt x="778280" y="40957"/>
                  </a:lnTo>
                  <a:lnTo>
                    <a:pt x="728148" y="26784"/>
                  </a:lnTo>
                  <a:lnTo>
                    <a:pt x="674319" y="15387"/>
                  </a:lnTo>
                  <a:lnTo>
                    <a:pt x="617259" y="6981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514600" y="5715000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6" y="172313"/>
                  </a:lnTo>
                  <a:lnTo>
                    <a:pt x="58029" y="121134"/>
                  </a:lnTo>
                  <a:lnTo>
                    <a:pt x="88738" y="97996"/>
                  </a:lnTo>
                  <a:lnTo>
                    <a:pt x="124998" y="76778"/>
                  </a:lnTo>
                  <a:lnTo>
                    <a:pt x="166346" y="57693"/>
                  </a:lnTo>
                  <a:lnTo>
                    <a:pt x="212319" y="40957"/>
                  </a:lnTo>
                  <a:lnTo>
                    <a:pt x="262451" y="26784"/>
                  </a:lnTo>
                  <a:lnTo>
                    <a:pt x="316280" y="15387"/>
                  </a:lnTo>
                  <a:lnTo>
                    <a:pt x="373340" y="6981"/>
                  </a:lnTo>
                  <a:lnTo>
                    <a:pt x="433168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1"/>
                  </a:lnTo>
                  <a:lnTo>
                    <a:pt x="674319" y="15387"/>
                  </a:lnTo>
                  <a:lnTo>
                    <a:pt x="728148" y="26784"/>
                  </a:lnTo>
                  <a:lnTo>
                    <a:pt x="778280" y="40957"/>
                  </a:lnTo>
                  <a:lnTo>
                    <a:pt x="824253" y="57693"/>
                  </a:lnTo>
                  <a:lnTo>
                    <a:pt x="865601" y="76778"/>
                  </a:lnTo>
                  <a:lnTo>
                    <a:pt x="901861" y="97996"/>
                  </a:lnTo>
                  <a:lnTo>
                    <a:pt x="932570" y="121134"/>
                  </a:lnTo>
                  <a:lnTo>
                    <a:pt x="975473" y="172313"/>
                  </a:lnTo>
                  <a:lnTo>
                    <a:pt x="990600" y="228600"/>
                  </a:lnTo>
                  <a:lnTo>
                    <a:pt x="986741" y="257274"/>
                  </a:lnTo>
                  <a:lnTo>
                    <a:pt x="957262" y="311221"/>
                  </a:lnTo>
                  <a:lnTo>
                    <a:pt x="901861" y="359203"/>
                  </a:lnTo>
                  <a:lnTo>
                    <a:pt x="865601" y="380421"/>
                  </a:lnTo>
                  <a:lnTo>
                    <a:pt x="824253" y="399506"/>
                  </a:lnTo>
                  <a:lnTo>
                    <a:pt x="778280" y="416242"/>
                  </a:lnTo>
                  <a:lnTo>
                    <a:pt x="728148" y="430415"/>
                  </a:lnTo>
                  <a:lnTo>
                    <a:pt x="674319" y="441812"/>
                  </a:lnTo>
                  <a:lnTo>
                    <a:pt x="617259" y="450218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68" y="455418"/>
                  </a:lnTo>
                  <a:lnTo>
                    <a:pt x="373340" y="450218"/>
                  </a:lnTo>
                  <a:lnTo>
                    <a:pt x="316280" y="441812"/>
                  </a:lnTo>
                  <a:lnTo>
                    <a:pt x="262451" y="430415"/>
                  </a:lnTo>
                  <a:lnTo>
                    <a:pt x="212319" y="416242"/>
                  </a:lnTo>
                  <a:lnTo>
                    <a:pt x="166346" y="399506"/>
                  </a:lnTo>
                  <a:lnTo>
                    <a:pt x="124998" y="380421"/>
                  </a:lnTo>
                  <a:lnTo>
                    <a:pt x="88738" y="359203"/>
                  </a:lnTo>
                  <a:lnTo>
                    <a:pt x="58029" y="336065"/>
                  </a:lnTo>
                  <a:lnTo>
                    <a:pt x="15126" y="28488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04" y="5404103"/>
              <a:ext cx="88391" cy="8839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3991" y="4483608"/>
              <a:ext cx="91439" cy="7315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148583" y="4550664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39624" y="0"/>
                  </a:moveTo>
                  <a:lnTo>
                    <a:pt x="24217" y="2518"/>
                  </a:lnTo>
                  <a:lnTo>
                    <a:pt x="11620" y="9382"/>
                  </a:lnTo>
                  <a:lnTo>
                    <a:pt x="3119" y="19556"/>
                  </a:lnTo>
                  <a:lnTo>
                    <a:pt x="0" y="32004"/>
                  </a:lnTo>
                  <a:lnTo>
                    <a:pt x="3119" y="44451"/>
                  </a:lnTo>
                  <a:lnTo>
                    <a:pt x="11620" y="54625"/>
                  </a:lnTo>
                  <a:lnTo>
                    <a:pt x="24217" y="61489"/>
                  </a:lnTo>
                  <a:lnTo>
                    <a:pt x="39624" y="64008"/>
                  </a:lnTo>
                  <a:lnTo>
                    <a:pt x="55030" y="61489"/>
                  </a:lnTo>
                  <a:lnTo>
                    <a:pt x="67627" y="54625"/>
                  </a:lnTo>
                  <a:lnTo>
                    <a:pt x="76128" y="44451"/>
                  </a:lnTo>
                  <a:lnTo>
                    <a:pt x="79248" y="32004"/>
                  </a:lnTo>
                  <a:lnTo>
                    <a:pt x="76128" y="19556"/>
                  </a:lnTo>
                  <a:lnTo>
                    <a:pt x="67627" y="9382"/>
                  </a:lnTo>
                  <a:lnTo>
                    <a:pt x="55030" y="251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48583" y="4550664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32004"/>
                  </a:moveTo>
                  <a:lnTo>
                    <a:pt x="3119" y="19556"/>
                  </a:lnTo>
                  <a:lnTo>
                    <a:pt x="11620" y="9382"/>
                  </a:lnTo>
                  <a:lnTo>
                    <a:pt x="24217" y="2518"/>
                  </a:lnTo>
                  <a:lnTo>
                    <a:pt x="39624" y="0"/>
                  </a:lnTo>
                  <a:lnTo>
                    <a:pt x="55030" y="2518"/>
                  </a:lnTo>
                  <a:lnTo>
                    <a:pt x="67627" y="9382"/>
                  </a:lnTo>
                  <a:lnTo>
                    <a:pt x="76128" y="19556"/>
                  </a:lnTo>
                  <a:lnTo>
                    <a:pt x="79248" y="32004"/>
                  </a:lnTo>
                  <a:lnTo>
                    <a:pt x="76128" y="44451"/>
                  </a:lnTo>
                  <a:lnTo>
                    <a:pt x="67627" y="54625"/>
                  </a:lnTo>
                  <a:lnTo>
                    <a:pt x="55030" y="61489"/>
                  </a:lnTo>
                  <a:lnTo>
                    <a:pt x="39624" y="64008"/>
                  </a:lnTo>
                  <a:lnTo>
                    <a:pt x="24217" y="61489"/>
                  </a:lnTo>
                  <a:lnTo>
                    <a:pt x="11620" y="54625"/>
                  </a:lnTo>
                  <a:lnTo>
                    <a:pt x="3119" y="44451"/>
                  </a:lnTo>
                  <a:lnTo>
                    <a:pt x="0" y="320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991" y="4608576"/>
              <a:ext cx="91439" cy="7315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148583" y="4614671"/>
              <a:ext cx="79375" cy="60960"/>
            </a:xfrm>
            <a:custGeom>
              <a:avLst/>
              <a:gdLst/>
              <a:ahLst/>
              <a:cxnLst/>
              <a:rect l="l" t="t" r="r" b="b"/>
              <a:pathLst>
                <a:path w="79375" h="60960">
                  <a:moveTo>
                    <a:pt x="39624" y="0"/>
                  </a:moveTo>
                  <a:lnTo>
                    <a:pt x="24217" y="2387"/>
                  </a:lnTo>
                  <a:lnTo>
                    <a:pt x="11620" y="8905"/>
                  </a:lnTo>
                  <a:lnTo>
                    <a:pt x="3119" y="18591"/>
                  </a:lnTo>
                  <a:lnTo>
                    <a:pt x="0" y="30479"/>
                  </a:lnTo>
                  <a:lnTo>
                    <a:pt x="3119" y="42368"/>
                  </a:lnTo>
                  <a:lnTo>
                    <a:pt x="11620" y="52054"/>
                  </a:lnTo>
                  <a:lnTo>
                    <a:pt x="24217" y="58572"/>
                  </a:lnTo>
                  <a:lnTo>
                    <a:pt x="39624" y="60959"/>
                  </a:lnTo>
                  <a:lnTo>
                    <a:pt x="55030" y="58572"/>
                  </a:lnTo>
                  <a:lnTo>
                    <a:pt x="67627" y="52054"/>
                  </a:lnTo>
                  <a:lnTo>
                    <a:pt x="76128" y="42368"/>
                  </a:lnTo>
                  <a:lnTo>
                    <a:pt x="79248" y="30479"/>
                  </a:lnTo>
                  <a:lnTo>
                    <a:pt x="76128" y="18591"/>
                  </a:lnTo>
                  <a:lnTo>
                    <a:pt x="67627" y="8905"/>
                  </a:lnTo>
                  <a:lnTo>
                    <a:pt x="55030" y="2387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148583" y="4614671"/>
              <a:ext cx="79375" cy="60960"/>
            </a:xfrm>
            <a:custGeom>
              <a:avLst/>
              <a:gdLst/>
              <a:ahLst/>
              <a:cxnLst/>
              <a:rect l="l" t="t" r="r" b="b"/>
              <a:pathLst>
                <a:path w="79375" h="60960">
                  <a:moveTo>
                    <a:pt x="0" y="30479"/>
                  </a:moveTo>
                  <a:lnTo>
                    <a:pt x="3119" y="18591"/>
                  </a:lnTo>
                  <a:lnTo>
                    <a:pt x="11620" y="8905"/>
                  </a:lnTo>
                  <a:lnTo>
                    <a:pt x="24217" y="2387"/>
                  </a:lnTo>
                  <a:lnTo>
                    <a:pt x="39624" y="0"/>
                  </a:lnTo>
                  <a:lnTo>
                    <a:pt x="55030" y="2387"/>
                  </a:lnTo>
                  <a:lnTo>
                    <a:pt x="67627" y="8905"/>
                  </a:lnTo>
                  <a:lnTo>
                    <a:pt x="76128" y="18591"/>
                  </a:lnTo>
                  <a:lnTo>
                    <a:pt x="79248" y="30479"/>
                  </a:lnTo>
                  <a:lnTo>
                    <a:pt x="76128" y="42368"/>
                  </a:lnTo>
                  <a:lnTo>
                    <a:pt x="67627" y="52054"/>
                  </a:lnTo>
                  <a:lnTo>
                    <a:pt x="55030" y="58572"/>
                  </a:lnTo>
                  <a:lnTo>
                    <a:pt x="39624" y="60959"/>
                  </a:lnTo>
                  <a:lnTo>
                    <a:pt x="24217" y="58572"/>
                  </a:lnTo>
                  <a:lnTo>
                    <a:pt x="11620" y="52054"/>
                  </a:lnTo>
                  <a:lnTo>
                    <a:pt x="3119" y="42368"/>
                  </a:lnTo>
                  <a:lnTo>
                    <a:pt x="0" y="304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1287" y="4608576"/>
              <a:ext cx="91440" cy="7315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023360" y="4550664"/>
              <a:ext cx="1033780" cy="368935"/>
            </a:xfrm>
            <a:custGeom>
              <a:avLst/>
              <a:gdLst/>
              <a:ahLst/>
              <a:cxnLst/>
              <a:rect l="l" t="t" r="r" b="b"/>
              <a:pathLst>
                <a:path w="1033779" h="368935">
                  <a:moveTo>
                    <a:pt x="516636" y="0"/>
                  </a:moveTo>
                  <a:lnTo>
                    <a:pt x="446523" y="1683"/>
                  </a:lnTo>
                  <a:lnTo>
                    <a:pt x="379280" y="6586"/>
                  </a:lnTo>
                  <a:lnTo>
                    <a:pt x="315521" y="14489"/>
                  </a:lnTo>
                  <a:lnTo>
                    <a:pt x="255862" y="25174"/>
                  </a:lnTo>
                  <a:lnTo>
                    <a:pt x="200918" y="38419"/>
                  </a:lnTo>
                  <a:lnTo>
                    <a:pt x="151304" y="54006"/>
                  </a:lnTo>
                  <a:lnTo>
                    <a:pt x="107635" y="71715"/>
                  </a:lnTo>
                  <a:lnTo>
                    <a:pt x="70527" y="91327"/>
                  </a:lnTo>
                  <a:lnTo>
                    <a:pt x="18452" y="135378"/>
                  </a:lnTo>
                  <a:lnTo>
                    <a:pt x="0" y="184404"/>
                  </a:lnTo>
                  <a:lnTo>
                    <a:pt x="4715" y="209428"/>
                  </a:lnTo>
                  <a:lnTo>
                    <a:pt x="40594" y="256186"/>
                  </a:lnTo>
                  <a:lnTo>
                    <a:pt x="107635" y="297092"/>
                  </a:lnTo>
                  <a:lnTo>
                    <a:pt x="151304" y="314801"/>
                  </a:lnTo>
                  <a:lnTo>
                    <a:pt x="200918" y="330388"/>
                  </a:lnTo>
                  <a:lnTo>
                    <a:pt x="255862" y="343633"/>
                  </a:lnTo>
                  <a:lnTo>
                    <a:pt x="315521" y="354318"/>
                  </a:lnTo>
                  <a:lnTo>
                    <a:pt x="379280" y="362221"/>
                  </a:lnTo>
                  <a:lnTo>
                    <a:pt x="446523" y="367124"/>
                  </a:lnTo>
                  <a:lnTo>
                    <a:pt x="516636" y="368808"/>
                  </a:lnTo>
                  <a:lnTo>
                    <a:pt x="586748" y="367124"/>
                  </a:lnTo>
                  <a:lnTo>
                    <a:pt x="653991" y="362221"/>
                  </a:lnTo>
                  <a:lnTo>
                    <a:pt x="717750" y="354318"/>
                  </a:lnTo>
                  <a:lnTo>
                    <a:pt x="777409" y="343633"/>
                  </a:lnTo>
                  <a:lnTo>
                    <a:pt x="832353" y="330388"/>
                  </a:lnTo>
                  <a:lnTo>
                    <a:pt x="881967" y="314801"/>
                  </a:lnTo>
                  <a:lnTo>
                    <a:pt x="925636" y="297092"/>
                  </a:lnTo>
                  <a:lnTo>
                    <a:pt x="962744" y="277480"/>
                  </a:lnTo>
                  <a:lnTo>
                    <a:pt x="1014819" y="233429"/>
                  </a:lnTo>
                  <a:lnTo>
                    <a:pt x="1033272" y="184404"/>
                  </a:lnTo>
                  <a:lnTo>
                    <a:pt x="1028556" y="159379"/>
                  </a:lnTo>
                  <a:lnTo>
                    <a:pt x="992677" y="112621"/>
                  </a:lnTo>
                  <a:lnTo>
                    <a:pt x="925636" y="71715"/>
                  </a:lnTo>
                  <a:lnTo>
                    <a:pt x="881967" y="54006"/>
                  </a:lnTo>
                  <a:lnTo>
                    <a:pt x="832353" y="38419"/>
                  </a:lnTo>
                  <a:lnTo>
                    <a:pt x="777409" y="25174"/>
                  </a:lnTo>
                  <a:lnTo>
                    <a:pt x="717750" y="14489"/>
                  </a:lnTo>
                  <a:lnTo>
                    <a:pt x="653991" y="6586"/>
                  </a:lnTo>
                  <a:lnTo>
                    <a:pt x="586748" y="1683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023360" y="4550664"/>
              <a:ext cx="1033780" cy="368935"/>
            </a:xfrm>
            <a:custGeom>
              <a:avLst/>
              <a:gdLst/>
              <a:ahLst/>
              <a:cxnLst/>
              <a:rect l="l" t="t" r="r" b="b"/>
              <a:pathLst>
                <a:path w="1033779" h="368935">
                  <a:moveTo>
                    <a:pt x="0" y="184404"/>
                  </a:moveTo>
                  <a:lnTo>
                    <a:pt x="18452" y="135378"/>
                  </a:lnTo>
                  <a:lnTo>
                    <a:pt x="70527" y="91327"/>
                  </a:lnTo>
                  <a:lnTo>
                    <a:pt x="107635" y="71715"/>
                  </a:lnTo>
                  <a:lnTo>
                    <a:pt x="151304" y="54006"/>
                  </a:lnTo>
                  <a:lnTo>
                    <a:pt x="200918" y="38419"/>
                  </a:lnTo>
                  <a:lnTo>
                    <a:pt x="255862" y="25174"/>
                  </a:lnTo>
                  <a:lnTo>
                    <a:pt x="315521" y="14489"/>
                  </a:lnTo>
                  <a:lnTo>
                    <a:pt x="379280" y="6586"/>
                  </a:lnTo>
                  <a:lnTo>
                    <a:pt x="446523" y="1683"/>
                  </a:lnTo>
                  <a:lnTo>
                    <a:pt x="516636" y="0"/>
                  </a:lnTo>
                  <a:lnTo>
                    <a:pt x="586748" y="1683"/>
                  </a:lnTo>
                  <a:lnTo>
                    <a:pt x="653991" y="6586"/>
                  </a:lnTo>
                  <a:lnTo>
                    <a:pt x="717750" y="14489"/>
                  </a:lnTo>
                  <a:lnTo>
                    <a:pt x="777409" y="25174"/>
                  </a:lnTo>
                  <a:lnTo>
                    <a:pt x="832353" y="38419"/>
                  </a:lnTo>
                  <a:lnTo>
                    <a:pt x="881967" y="54006"/>
                  </a:lnTo>
                  <a:lnTo>
                    <a:pt x="925636" y="71715"/>
                  </a:lnTo>
                  <a:lnTo>
                    <a:pt x="962744" y="91327"/>
                  </a:lnTo>
                  <a:lnTo>
                    <a:pt x="1014819" y="135378"/>
                  </a:lnTo>
                  <a:lnTo>
                    <a:pt x="1033272" y="184404"/>
                  </a:lnTo>
                  <a:lnTo>
                    <a:pt x="1028556" y="209428"/>
                  </a:lnTo>
                  <a:lnTo>
                    <a:pt x="992677" y="256186"/>
                  </a:lnTo>
                  <a:lnTo>
                    <a:pt x="925636" y="297092"/>
                  </a:lnTo>
                  <a:lnTo>
                    <a:pt x="881967" y="314801"/>
                  </a:lnTo>
                  <a:lnTo>
                    <a:pt x="832353" y="330388"/>
                  </a:lnTo>
                  <a:lnTo>
                    <a:pt x="777409" y="343633"/>
                  </a:lnTo>
                  <a:lnTo>
                    <a:pt x="717750" y="354318"/>
                  </a:lnTo>
                  <a:lnTo>
                    <a:pt x="653991" y="362221"/>
                  </a:lnTo>
                  <a:lnTo>
                    <a:pt x="586748" y="367124"/>
                  </a:lnTo>
                  <a:lnTo>
                    <a:pt x="516636" y="368808"/>
                  </a:lnTo>
                  <a:lnTo>
                    <a:pt x="446523" y="367124"/>
                  </a:lnTo>
                  <a:lnTo>
                    <a:pt x="379280" y="362221"/>
                  </a:lnTo>
                  <a:lnTo>
                    <a:pt x="315521" y="354318"/>
                  </a:lnTo>
                  <a:lnTo>
                    <a:pt x="255862" y="343633"/>
                  </a:lnTo>
                  <a:lnTo>
                    <a:pt x="200918" y="330388"/>
                  </a:lnTo>
                  <a:lnTo>
                    <a:pt x="151304" y="314801"/>
                  </a:lnTo>
                  <a:lnTo>
                    <a:pt x="107635" y="297092"/>
                  </a:lnTo>
                  <a:lnTo>
                    <a:pt x="70527" y="277480"/>
                  </a:lnTo>
                  <a:lnTo>
                    <a:pt x="18452" y="233429"/>
                  </a:lnTo>
                  <a:lnTo>
                    <a:pt x="0" y="184404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0983" y="4544567"/>
              <a:ext cx="91440" cy="762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9480" y="4669535"/>
              <a:ext cx="91440" cy="7315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2751" y="4544567"/>
              <a:ext cx="94488" cy="762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7975" y="4791455"/>
              <a:ext cx="91440" cy="7315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19" y="4913376"/>
              <a:ext cx="91440" cy="7315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512" y="4608576"/>
              <a:ext cx="91439" cy="7315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9480" y="5038344"/>
              <a:ext cx="91440" cy="7315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5007" y="4852415"/>
              <a:ext cx="91440" cy="7315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4295" y="4852415"/>
              <a:ext cx="91440" cy="7315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2488" y="4422647"/>
              <a:ext cx="91439" cy="7315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4744" y="5038344"/>
              <a:ext cx="91439" cy="73151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3197098" y="1545082"/>
            <a:ext cx="523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imes New Roman"/>
                <a:cs typeface="Times New Roman"/>
              </a:rPr>
              <a:t>None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008370" y="1446352"/>
            <a:ext cx="233679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50">
                <a:latin typeface="Times New Roman"/>
                <a:cs typeface="Times New Roman"/>
              </a:rPr>
              <a:t>+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169533" y="4209999"/>
            <a:ext cx="64897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>
                <a:latin typeface="Times New Roman"/>
                <a:cs typeface="Times New Roman"/>
              </a:rPr>
              <a:t>++</a:t>
            </a:r>
            <a:r>
              <a:rPr dirty="0" u="sng" sz="29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120644" y="2307158"/>
            <a:ext cx="3620770" cy="770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95"/>
              </a:spcBef>
            </a:pPr>
            <a:r>
              <a:rPr dirty="0" sz="2600" spc="-10">
                <a:solidFill>
                  <a:srgbClr val="CF0D2F"/>
                </a:solidFill>
                <a:latin typeface="Times New Roman"/>
                <a:cs typeface="Times New Roman"/>
              </a:rPr>
              <a:t>Antibody</a:t>
            </a:r>
            <a:endParaRPr sz="2600">
              <a:latin typeface="Times New Roman"/>
              <a:cs typeface="Times New Roman"/>
            </a:endParaRPr>
          </a:p>
          <a:p>
            <a:pPr marL="2984500">
              <a:lnSpc>
                <a:spcPts val="3115"/>
              </a:lnSpc>
            </a:pPr>
            <a:r>
              <a:rPr dirty="0" sz="2900" spc="-25">
                <a:latin typeface="Times New Roman"/>
                <a:cs typeface="Times New Roman"/>
              </a:rPr>
              <a:t>++</a:t>
            </a:r>
            <a:r>
              <a:rPr dirty="0" u="sng" sz="29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227577" y="4061586"/>
            <a:ext cx="1720214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10">
                <a:solidFill>
                  <a:srgbClr val="CF0D2F"/>
                </a:solidFill>
                <a:latin typeface="Times New Roman"/>
                <a:cs typeface="Times New Roman"/>
              </a:rPr>
              <a:t>Complement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-12191" y="2273807"/>
            <a:ext cx="9171940" cy="4012565"/>
            <a:chOff x="-12191" y="2273807"/>
            <a:chExt cx="9171940" cy="4012565"/>
          </a:xfrm>
        </p:grpSpPr>
        <p:sp>
          <p:nvSpPr>
            <p:cNvPr id="51" name="object 51" descr=""/>
            <p:cNvSpPr/>
            <p:nvPr/>
          </p:nvSpPr>
          <p:spPr>
            <a:xfrm>
              <a:off x="1524" y="2287523"/>
              <a:ext cx="9144000" cy="1676400"/>
            </a:xfrm>
            <a:custGeom>
              <a:avLst/>
              <a:gdLst/>
              <a:ahLst/>
              <a:cxnLst/>
              <a:rect l="l" t="t" r="r" b="b"/>
              <a:pathLst>
                <a:path w="9144000" h="1676400">
                  <a:moveTo>
                    <a:pt x="0" y="0"/>
                  </a:moveTo>
                  <a:lnTo>
                    <a:pt x="9144000" y="0"/>
                  </a:lnTo>
                </a:path>
                <a:path w="9144000" h="1676400">
                  <a:moveTo>
                    <a:pt x="0" y="1676400"/>
                  </a:moveTo>
                  <a:lnTo>
                    <a:pt x="9144000" y="167640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524" y="5213603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>
                  <a:moveTo>
                    <a:pt x="0" y="76200"/>
                  </a:moveTo>
                  <a:lnTo>
                    <a:pt x="914400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69263" y="5501639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70" y="1781"/>
                  </a:lnTo>
                  <a:lnTo>
                    <a:pt x="373344" y="6981"/>
                  </a:lnTo>
                  <a:lnTo>
                    <a:pt x="316285" y="15387"/>
                  </a:lnTo>
                  <a:lnTo>
                    <a:pt x="262457" y="26784"/>
                  </a:lnTo>
                  <a:lnTo>
                    <a:pt x="212325" y="40957"/>
                  </a:lnTo>
                  <a:lnTo>
                    <a:pt x="166352" y="57693"/>
                  </a:lnTo>
                  <a:lnTo>
                    <a:pt x="125002" y="76778"/>
                  </a:lnTo>
                  <a:lnTo>
                    <a:pt x="88741" y="97996"/>
                  </a:lnTo>
                  <a:lnTo>
                    <a:pt x="58032" y="121134"/>
                  </a:lnTo>
                  <a:lnTo>
                    <a:pt x="15127" y="172313"/>
                  </a:lnTo>
                  <a:lnTo>
                    <a:pt x="0" y="228600"/>
                  </a:lnTo>
                  <a:lnTo>
                    <a:pt x="3859" y="257274"/>
                  </a:lnTo>
                  <a:lnTo>
                    <a:pt x="33339" y="311221"/>
                  </a:lnTo>
                  <a:lnTo>
                    <a:pt x="88741" y="359203"/>
                  </a:lnTo>
                  <a:lnTo>
                    <a:pt x="125002" y="380421"/>
                  </a:lnTo>
                  <a:lnTo>
                    <a:pt x="166352" y="399506"/>
                  </a:lnTo>
                  <a:lnTo>
                    <a:pt x="212325" y="416242"/>
                  </a:lnTo>
                  <a:lnTo>
                    <a:pt x="262457" y="430415"/>
                  </a:lnTo>
                  <a:lnTo>
                    <a:pt x="316285" y="441812"/>
                  </a:lnTo>
                  <a:lnTo>
                    <a:pt x="373344" y="450218"/>
                  </a:lnTo>
                  <a:lnTo>
                    <a:pt x="433170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8"/>
                  </a:lnTo>
                  <a:lnTo>
                    <a:pt x="674319" y="441812"/>
                  </a:lnTo>
                  <a:lnTo>
                    <a:pt x="728148" y="430415"/>
                  </a:lnTo>
                  <a:lnTo>
                    <a:pt x="778280" y="416242"/>
                  </a:lnTo>
                  <a:lnTo>
                    <a:pt x="824253" y="399506"/>
                  </a:lnTo>
                  <a:lnTo>
                    <a:pt x="865601" y="380421"/>
                  </a:lnTo>
                  <a:lnTo>
                    <a:pt x="901861" y="359203"/>
                  </a:lnTo>
                  <a:lnTo>
                    <a:pt x="932570" y="336065"/>
                  </a:lnTo>
                  <a:lnTo>
                    <a:pt x="975473" y="284886"/>
                  </a:lnTo>
                  <a:lnTo>
                    <a:pt x="990600" y="228600"/>
                  </a:lnTo>
                  <a:lnTo>
                    <a:pt x="986741" y="199925"/>
                  </a:lnTo>
                  <a:lnTo>
                    <a:pt x="957262" y="145978"/>
                  </a:lnTo>
                  <a:lnTo>
                    <a:pt x="901861" y="97996"/>
                  </a:lnTo>
                  <a:lnTo>
                    <a:pt x="865601" y="76778"/>
                  </a:lnTo>
                  <a:lnTo>
                    <a:pt x="824253" y="57693"/>
                  </a:lnTo>
                  <a:lnTo>
                    <a:pt x="778280" y="40957"/>
                  </a:lnTo>
                  <a:lnTo>
                    <a:pt x="728148" y="26784"/>
                  </a:lnTo>
                  <a:lnTo>
                    <a:pt x="674319" y="15387"/>
                  </a:lnTo>
                  <a:lnTo>
                    <a:pt x="617259" y="6981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69263" y="5501639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7" y="172313"/>
                  </a:lnTo>
                  <a:lnTo>
                    <a:pt x="58032" y="121134"/>
                  </a:lnTo>
                  <a:lnTo>
                    <a:pt x="88741" y="97996"/>
                  </a:lnTo>
                  <a:lnTo>
                    <a:pt x="125002" y="76778"/>
                  </a:lnTo>
                  <a:lnTo>
                    <a:pt x="166352" y="57693"/>
                  </a:lnTo>
                  <a:lnTo>
                    <a:pt x="212325" y="40957"/>
                  </a:lnTo>
                  <a:lnTo>
                    <a:pt x="262457" y="26784"/>
                  </a:lnTo>
                  <a:lnTo>
                    <a:pt x="316285" y="15387"/>
                  </a:lnTo>
                  <a:lnTo>
                    <a:pt x="373344" y="6981"/>
                  </a:lnTo>
                  <a:lnTo>
                    <a:pt x="433170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1"/>
                  </a:lnTo>
                  <a:lnTo>
                    <a:pt x="674319" y="15387"/>
                  </a:lnTo>
                  <a:lnTo>
                    <a:pt x="728148" y="26784"/>
                  </a:lnTo>
                  <a:lnTo>
                    <a:pt x="778280" y="40957"/>
                  </a:lnTo>
                  <a:lnTo>
                    <a:pt x="824253" y="57693"/>
                  </a:lnTo>
                  <a:lnTo>
                    <a:pt x="865601" y="76778"/>
                  </a:lnTo>
                  <a:lnTo>
                    <a:pt x="901861" y="97996"/>
                  </a:lnTo>
                  <a:lnTo>
                    <a:pt x="932570" y="121134"/>
                  </a:lnTo>
                  <a:lnTo>
                    <a:pt x="975473" y="172313"/>
                  </a:lnTo>
                  <a:lnTo>
                    <a:pt x="990600" y="228600"/>
                  </a:lnTo>
                  <a:lnTo>
                    <a:pt x="986741" y="257274"/>
                  </a:lnTo>
                  <a:lnTo>
                    <a:pt x="957262" y="311221"/>
                  </a:lnTo>
                  <a:lnTo>
                    <a:pt x="901861" y="359203"/>
                  </a:lnTo>
                  <a:lnTo>
                    <a:pt x="865601" y="380421"/>
                  </a:lnTo>
                  <a:lnTo>
                    <a:pt x="824253" y="399506"/>
                  </a:lnTo>
                  <a:lnTo>
                    <a:pt x="778280" y="416242"/>
                  </a:lnTo>
                  <a:lnTo>
                    <a:pt x="728148" y="430415"/>
                  </a:lnTo>
                  <a:lnTo>
                    <a:pt x="674319" y="441812"/>
                  </a:lnTo>
                  <a:lnTo>
                    <a:pt x="617259" y="450218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70" y="455418"/>
                  </a:lnTo>
                  <a:lnTo>
                    <a:pt x="373344" y="450218"/>
                  </a:lnTo>
                  <a:lnTo>
                    <a:pt x="316285" y="441812"/>
                  </a:lnTo>
                  <a:lnTo>
                    <a:pt x="262457" y="430415"/>
                  </a:lnTo>
                  <a:lnTo>
                    <a:pt x="212325" y="416242"/>
                  </a:lnTo>
                  <a:lnTo>
                    <a:pt x="166352" y="399506"/>
                  </a:lnTo>
                  <a:lnTo>
                    <a:pt x="125002" y="380421"/>
                  </a:lnTo>
                  <a:lnTo>
                    <a:pt x="88741" y="359203"/>
                  </a:lnTo>
                  <a:lnTo>
                    <a:pt x="58032" y="336065"/>
                  </a:lnTo>
                  <a:lnTo>
                    <a:pt x="15127" y="28488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3303" y="5480303"/>
              <a:ext cx="88391" cy="88392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2971800" y="55625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971800" y="55625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31"/>
                  </a:lnTo>
                  <a:lnTo>
                    <a:pt x="65055" y="65041"/>
                  </a:lnTo>
                  <a:lnTo>
                    <a:pt x="52947" y="73206"/>
                  </a:lnTo>
                  <a:lnTo>
                    <a:pt x="38100" y="76200"/>
                  </a:lnTo>
                  <a:lnTo>
                    <a:pt x="23252" y="73206"/>
                  </a:lnTo>
                  <a:lnTo>
                    <a:pt x="11144" y="65041"/>
                  </a:lnTo>
                  <a:lnTo>
                    <a:pt x="2988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3303" y="5632704"/>
              <a:ext cx="88391" cy="8839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2971800" y="56387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93"/>
                  </a:lnTo>
                  <a:lnTo>
                    <a:pt x="11144" y="11158"/>
                  </a:lnTo>
                  <a:lnTo>
                    <a:pt x="2988" y="23268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6200" y="3810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971800" y="56387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68"/>
                  </a:lnTo>
                  <a:lnTo>
                    <a:pt x="11144" y="11158"/>
                  </a:lnTo>
                  <a:lnTo>
                    <a:pt x="23252" y="2993"/>
                  </a:lnTo>
                  <a:lnTo>
                    <a:pt x="38100" y="0"/>
                  </a:lnTo>
                  <a:lnTo>
                    <a:pt x="52947" y="2993"/>
                  </a:lnTo>
                  <a:lnTo>
                    <a:pt x="65055" y="11158"/>
                  </a:lnTo>
                  <a:lnTo>
                    <a:pt x="73211" y="23268"/>
                  </a:lnTo>
                  <a:lnTo>
                    <a:pt x="76200" y="38100"/>
                  </a:lnTo>
                  <a:lnTo>
                    <a:pt x="73211" y="52931"/>
                  </a:lnTo>
                  <a:lnTo>
                    <a:pt x="65055" y="65041"/>
                  </a:lnTo>
                  <a:lnTo>
                    <a:pt x="52947" y="73206"/>
                  </a:lnTo>
                  <a:lnTo>
                    <a:pt x="38100" y="76200"/>
                  </a:lnTo>
                  <a:lnTo>
                    <a:pt x="23252" y="73206"/>
                  </a:lnTo>
                  <a:lnTo>
                    <a:pt x="11144" y="65041"/>
                  </a:lnTo>
                  <a:lnTo>
                    <a:pt x="2988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8304" y="5632704"/>
              <a:ext cx="88392" cy="8839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809999" y="5562599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495300" y="0"/>
                  </a:moveTo>
                  <a:lnTo>
                    <a:pt x="433168" y="1781"/>
                  </a:lnTo>
                  <a:lnTo>
                    <a:pt x="373340" y="6981"/>
                  </a:lnTo>
                  <a:lnTo>
                    <a:pt x="316280" y="15387"/>
                  </a:lnTo>
                  <a:lnTo>
                    <a:pt x="262451" y="26784"/>
                  </a:lnTo>
                  <a:lnTo>
                    <a:pt x="212319" y="40957"/>
                  </a:lnTo>
                  <a:lnTo>
                    <a:pt x="166346" y="57693"/>
                  </a:lnTo>
                  <a:lnTo>
                    <a:pt x="124998" y="76778"/>
                  </a:lnTo>
                  <a:lnTo>
                    <a:pt x="88738" y="97996"/>
                  </a:lnTo>
                  <a:lnTo>
                    <a:pt x="58029" y="121134"/>
                  </a:lnTo>
                  <a:lnTo>
                    <a:pt x="15126" y="172313"/>
                  </a:lnTo>
                  <a:lnTo>
                    <a:pt x="0" y="228600"/>
                  </a:lnTo>
                  <a:lnTo>
                    <a:pt x="3858" y="257274"/>
                  </a:lnTo>
                  <a:lnTo>
                    <a:pt x="33337" y="311221"/>
                  </a:lnTo>
                  <a:lnTo>
                    <a:pt x="88738" y="359203"/>
                  </a:lnTo>
                  <a:lnTo>
                    <a:pt x="124998" y="380421"/>
                  </a:lnTo>
                  <a:lnTo>
                    <a:pt x="166346" y="399506"/>
                  </a:lnTo>
                  <a:lnTo>
                    <a:pt x="212319" y="416242"/>
                  </a:lnTo>
                  <a:lnTo>
                    <a:pt x="262451" y="430415"/>
                  </a:lnTo>
                  <a:lnTo>
                    <a:pt x="316280" y="441812"/>
                  </a:lnTo>
                  <a:lnTo>
                    <a:pt x="373340" y="450218"/>
                  </a:lnTo>
                  <a:lnTo>
                    <a:pt x="433168" y="455418"/>
                  </a:lnTo>
                  <a:lnTo>
                    <a:pt x="495300" y="457200"/>
                  </a:lnTo>
                  <a:lnTo>
                    <a:pt x="557431" y="455418"/>
                  </a:lnTo>
                  <a:lnTo>
                    <a:pt x="617259" y="450218"/>
                  </a:lnTo>
                  <a:lnTo>
                    <a:pt x="674319" y="441812"/>
                  </a:lnTo>
                  <a:lnTo>
                    <a:pt x="728148" y="430415"/>
                  </a:lnTo>
                  <a:lnTo>
                    <a:pt x="778280" y="416242"/>
                  </a:lnTo>
                  <a:lnTo>
                    <a:pt x="824253" y="399506"/>
                  </a:lnTo>
                  <a:lnTo>
                    <a:pt x="865601" y="380421"/>
                  </a:lnTo>
                  <a:lnTo>
                    <a:pt x="901861" y="359203"/>
                  </a:lnTo>
                  <a:lnTo>
                    <a:pt x="932570" y="336065"/>
                  </a:lnTo>
                  <a:lnTo>
                    <a:pt x="975473" y="284886"/>
                  </a:lnTo>
                  <a:lnTo>
                    <a:pt x="990600" y="228600"/>
                  </a:lnTo>
                  <a:lnTo>
                    <a:pt x="986741" y="199925"/>
                  </a:lnTo>
                  <a:lnTo>
                    <a:pt x="957262" y="145978"/>
                  </a:lnTo>
                  <a:lnTo>
                    <a:pt x="901861" y="97996"/>
                  </a:lnTo>
                  <a:lnTo>
                    <a:pt x="865601" y="76778"/>
                  </a:lnTo>
                  <a:lnTo>
                    <a:pt x="824253" y="57693"/>
                  </a:lnTo>
                  <a:lnTo>
                    <a:pt x="778280" y="40957"/>
                  </a:lnTo>
                  <a:lnTo>
                    <a:pt x="728148" y="26784"/>
                  </a:lnTo>
                  <a:lnTo>
                    <a:pt x="674319" y="15387"/>
                  </a:lnTo>
                  <a:lnTo>
                    <a:pt x="617259" y="6981"/>
                  </a:lnTo>
                  <a:lnTo>
                    <a:pt x="557431" y="178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53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809999" y="5562599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6" y="172313"/>
                  </a:lnTo>
                  <a:lnTo>
                    <a:pt x="58029" y="121134"/>
                  </a:lnTo>
                  <a:lnTo>
                    <a:pt x="88738" y="97996"/>
                  </a:lnTo>
                  <a:lnTo>
                    <a:pt x="124998" y="76778"/>
                  </a:lnTo>
                  <a:lnTo>
                    <a:pt x="166346" y="57693"/>
                  </a:lnTo>
                  <a:lnTo>
                    <a:pt x="212319" y="40957"/>
                  </a:lnTo>
                  <a:lnTo>
                    <a:pt x="262451" y="26784"/>
                  </a:lnTo>
                  <a:lnTo>
                    <a:pt x="316280" y="15387"/>
                  </a:lnTo>
                  <a:lnTo>
                    <a:pt x="373340" y="6981"/>
                  </a:lnTo>
                  <a:lnTo>
                    <a:pt x="433168" y="1781"/>
                  </a:lnTo>
                  <a:lnTo>
                    <a:pt x="495300" y="0"/>
                  </a:lnTo>
                  <a:lnTo>
                    <a:pt x="557431" y="1781"/>
                  </a:lnTo>
                  <a:lnTo>
                    <a:pt x="617259" y="6981"/>
                  </a:lnTo>
                  <a:lnTo>
                    <a:pt x="674319" y="15387"/>
                  </a:lnTo>
                  <a:lnTo>
                    <a:pt x="728148" y="26784"/>
                  </a:lnTo>
                  <a:lnTo>
                    <a:pt x="778280" y="40957"/>
                  </a:lnTo>
                  <a:lnTo>
                    <a:pt x="824253" y="57693"/>
                  </a:lnTo>
                  <a:lnTo>
                    <a:pt x="865601" y="76778"/>
                  </a:lnTo>
                  <a:lnTo>
                    <a:pt x="901861" y="97996"/>
                  </a:lnTo>
                  <a:lnTo>
                    <a:pt x="932570" y="121134"/>
                  </a:lnTo>
                  <a:lnTo>
                    <a:pt x="975473" y="172313"/>
                  </a:lnTo>
                  <a:lnTo>
                    <a:pt x="990600" y="228600"/>
                  </a:lnTo>
                  <a:lnTo>
                    <a:pt x="986741" y="257274"/>
                  </a:lnTo>
                  <a:lnTo>
                    <a:pt x="957262" y="311221"/>
                  </a:lnTo>
                  <a:lnTo>
                    <a:pt x="901861" y="359203"/>
                  </a:lnTo>
                  <a:lnTo>
                    <a:pt x="865601" y="380421"/>
                  </a:lnTo>
                  <a:lnTo>
                    <a:pt x="824253" y="399506"/>
                  </a:lnTo>
                  <a:lnTo>
                    <a:pt x="778280" y="416242"/>
                  </a:lnTo>
                  <a:lnTo>
                    <a:pt x="728148" y="430415"/>
                  </a:lnTo>
                  <a:lnTo>
                    <a:pt x="674319" y="441812"/>
                  </a:lnTo>
                  <a:lnTo>
                    <a:pt x="617259" y="450218"/>
                  </a:lnTo>
                  <a:lnTo>
                    <a:pt x="557431" y="455418"/>
                  </a:lnTo>
                  <a:lnTo>
                    <a:pt x="495300" y="457200"/>
                  </a:lnTo>
                  <a:lnTo>
                    <a:pt x="433168" y="455418"/>
                  </a:lnTo>
                  <a:lnTo>
                    <a:pt x="373340" y="450218"/>
                  </a:lnTo>
                  <a:lnTo>
                    <a:pt x="316280" y="441812"/>
                  </a:lnTo>
                  <a:lnTo>
                    <a:pt x="262451" y="430415"/>
                  </a:lnTo>
                  <a:lnTo>
                    <a:pt x="212319" y="416242"/>
                  </a:lnTo>
                  <a:lnTo>
                    <a:pt x="166346" y="399506"/>
                  </a:lnTo>
                  <a:lnTo>
                    <a:pt x="124998" y="380421"/>
                  </a:lnTo>
                  <a:lnTo>
                    <a:pt x="88738" y="359203"/>
                  </a:lnTo>
                  <a:lnTo>
                    <a:pt x="58029" y="336065"/>
                  </a:lnTo>
                  <a:lnTo>
                    <a:pt x="15126" y="28488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8103" y="5556504"/>
              <a:ext cx="88391" cy="8839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0504" y="5708904"/>
              <a:ext cx="88392" cy="8839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1104" y="5556504"/>
              <a:ext cx="88392" cy="8839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2904" y="5861304"/>
              <a:ext cx="88392" cy="8839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5304" y="6013704"/>
              <a:ext cx="88392" cy="8839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0104" y="5632704"/>
              <a:ext cx="88392" cy="8839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0504" y="6166104"/>
              <a:ext cx="88392" cy="8839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2504" y="5937504"/>
              <a:ext cx="88392" cy="88392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3504" y="5937504"/>
              <a:ext cx="88392" cy="8839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5703" y="5404103"/>
              <a:ext cx="88391" cy="8839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7103" y="6166104"/>
              <a:ext cx="88391" cy="88391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3242055" y="5525769"/>
              <a:ext cx="2045970" cy="754380"/>
            </a:xfrm>
            <a:custGeom>
              <a:avLst/>
              <a:gdLst/>
              <a:ahLst/>
              <a:cxnLst/>
              <a:rect l="l" t="t" r="r" b="b"/>
              <a:pathLst>
                <a:path w="2045970" h="754379">
                  <a:moveTo>
                    <a:pt x="1468501" y="239420"/>
                  </a:moveTo>
                  <a:lnTo>
                    <a:pt x="1682115" y="526580"/>
                  </a:lnTo>
                </a:path>
                <a:path w="2045970" h="754379">
                  <a:moveTo>
                    <a:pt x="1682115" y="526580"/>
                  </a:moveTo>
                  <a:lnTo>
                    <a:pt x="1307465" y="496785"/>
                  </a:lnTo>
                </a:path>
                <a:path w="2045970" h="754379">
                  <a:moveTo>
                    <a:pt x="1682115" y="526580"/>
                  </a:moveTo>
                  <a:lnTo>
                    <a:pt x="2045461" y="753973"/>
                  </a:lnTo>
                </a:path>
                <a:path w="2045970" h="754379">
                  <a:moveTo>
                    <a:pt x="0" y="184581"/>
                  </a:moveTo>
                  <a:lnTo>
                    <a:pt x="229107" y="253098"/>
                  </a:lnTo>
                </a:path>
                <a:path w="2045970" h="754379">
                  <a:moveTo>
                    <a:pt x="229107" y="253098"/>
                  </a:moveTo>
                  <a:lnTo>
                    <a:pt x="86741" y="477113"/>
                  </a:lnTo>
                </a:path>
                <a:path w="2045970" h="754379">
                  <a:moveTo>
                    <a:pt x="229107" y="253098"/>
                  </a:moveTo>
                  <a:lnTo>
                    <a:pt x="475869" y="180009"/>
                  </a:lnTo>
                </a:path>
                <a:path w="2045970" h="754379">
                  <a:moveTo>
                    <a:pt x="970788" y="108699"/>
                  </a:moveTo>
                  <a:lnTo>
                    <a:pt x="1193927" y="0"/>
                  </a:lnTo>
                </a:path>
                <a:path w="2045970" h="754379">
                  <a:moveTo>
                    <a:pt x="1193927" y="0"/>
                  </a:moveTo>
                  <a:lnTo>
                    <a:pt x="1274953" y="268147"/>
                  </a:lnTo>
                </a:path>
              </a:pathLst>
            </a:custGeom>
            <a:ln w="12700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435983" y="5298058"/>
              <a:ext cx="119380" cy="227965"/>
            </a:xfrm>
            <a:custGeom>
              <a:avLst/>
              <a:gdLst/>
              <a:ahLst/>
              <a:cxnLst/>
              <a:rect l="l" t="t" r="r" b="b"/>
              <a:pathLst>
                <a:path w="119379" h="227964">
                  <a:moveTo>
                    <a:pt x="0" y="227710"/>
                  </a:moveTo>
                  <a:lnTo>
                    <a:pt x="119252" y="0"/>
                  </a:lnTo>
                </a:path>
              </a:pathLst>
            </a:custGeom>
            <a:ln w="12700">
              <a:solidFill>
                <a:srgbClr val="003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2434844" y="5505399"/>
            <a:ext cx="4743450" cy="1095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2900" spc="-20">
                <a:latin typeface="Times New Roman"/>
                <a:cs typeface="Times New Roman"/>
              </a:rPr>
              <a:t>+++</a:t>
            </a:r>
            <a:r>
              <a:rPr dirty="0" u="sng" sz="29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5"/>
              </a:spcBef>
            </a:pPr>
            <a:r>
              <a:rPr dirty="0" sz="2200">
                <a:solidFill>
                  <a:srgbClr val="CF0D2F"/>
                </a:solidFill>
                <a:latin typeface="Times New Roman"/>
                <a:cs typeface="Times New Roman"/>
              </a:rPr>
              <a:t>Antibody</a:t>
            </a:r>
            <a:r>
              <a:rPr dirty="0" sz="2200" spc="-55">
                <a:solidFill>
                  <a:srgbClr val="CF0D2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CF0D2F"/>
                </a:solidFill>
                <a:latin typeface="Times New Roman"/>
                <a:cs typeface="Times New Roman"/>
              </a:rPr>
              <a:t>Plus</a:t>
            </a:r>
            <a:r>
              <a:rPr dirty="0" sz="2200" spc="-15">
                <a:solidFill>
                  <a:srgbClr val="CF0D2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CF0D2F"/>
                </a:solidFill>
                <a:latin typeface="Times New Roman"/>
                <a:cs typeface="Times New Roman"/>
              </a:rPr>
              <a:t>Complement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0251" y="2779216"/>
            <a:ext cx="10655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C0504D"/>
                </a:solidFill>
              </a:rPr>
              <a:t>Fever</a:t>
            </a:r>
            <a:endParaRPr sz="36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3229" y="46989"/>
            <a:ext cx="944244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>
                <a:solidFill>
                  <a:srgbClr val="0033CC"/>
                </a:solidFill>
              </a:rPr>
              <a:t>Fever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6783" y="714578"/>
            <a:ext cx="82530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1465" algn="l"/>
                <a:tab pos="3707765" algn="l"/>
                <a:tab pos="4512945" algn="l"/>
                <a:tab pos="5503545" algn="l"/>
                <a:tab pos="7238365" algn="l"/>
              </a:tabLst>
            </a:pPr>
            <a:r>
              <a:rPr dirty="0" sz="2400" spc="-10">
                <a:latin typeface="Arial"/>
                <a:cs typeface="Arial"/>
              </a:rPr>
              <a:t>Activated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macrophages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and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other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leukocytes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release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" y="875538"/>
            <a:ext cx="149758" cy="1564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6783" y="897635"/>
            <a:ext cx="8253730" cy="277050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540"/>
              </a:spcBef>
            </a:pPr>
            <a:r>
              <a:rPr dirty="0" sz="2400" spc="-10">
                <a:latin typeface="Arial"/>
                <a:cs typeface="Arial"/>
              </a:rPr>
              <a:t>proinflammatory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cytokines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such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TNF-</a:t>
            </a:r>
            <a:r>
              <a:rPr dirty="0" sz="2400">
                <a:latin typeface="Arial"/>
                <a:cs typeface="Arial"/>
              </a:rPr>
              <a:t>alpha,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IL-</a:t>
            </a:r>
            <a:r>
              <a:rPr dirty="0" sz="2400">
                <a:latin typeface="Arial"/>
                <a:cs typeface="Arial"/>
              </a:rPr>
              <a:t>6,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IL-</a:t>
            </a:r>
            <a:r>
              <a:rPr dirty="0" sz="2400" spc="-5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latin typeface="Arial"/>
                <a:cs typeface="Arial"/>
              </a:rPr>
              <a:t>These</a:t>
            </a:r>
            <a:r>
              <a:rPr dirty="0" sz="2400" spc="2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cytokines</a:t>
            </a:r>
            <a:r>
              <a:rPr dirty="0" sz="2400" spc="2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stimulate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anterior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hypothalamus</a:t>
            </a:r>
            <a:r>
              <a:rPr dirty="0" sz="2400" spc="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brain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produce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prostaglandins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increase</a:t>
            </a:r>
            <a:r>
              <a:rPr dirty="0" sz="2400" spc="2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body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temperature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fever.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latin typeface="Arial"/>
                <a:cs typeface="Arial"/>
              </a:rPr>
              <a:t>Fever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increases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physiological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temperature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above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optimum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growth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temperature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microorganisms.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" y="1789938"/>
            <a:ext cx="149758" cy="15646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" y="3070098"/>
            <a:ext cx="149758" cy="15646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76783" y="3825367"/>
            <a:ext cx="176911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Fever</a:t>
            </a:r>
            <a:r>
              <a:rPr dirty="0" sz="2400" spc="229">
                <a:latin typeface="Arial"/>
                <a:cs typeface="Arial"/>
              </a:rPr>
              <a:t>  </a:t>
            </a:r>
            <a:r>
              <a:rPr dirty="0" sz="2400" spc="-20">
                <a:latin typeface="Arial"/>
                <a:cs typeface="Arial"/>
              </a:rPr>
              <a:t>leads </a:t>
            </a:r>
            <a:r>
              <a:rPr dirty="0" sz="2400">
                <a:latin typeface="Arial"/>
                <a:cs typeface="Arial"/>
              </a:rPr>
              <a:t>resulting</a:t>
            </a:r>
            <a:r>
              <a:rPr dirty="0" sz="2400" spc="475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 spc="-10">
                <a:latin typeface="Arial"/>
                <a:cs typeface="Arial"/>
              </a:rPr>
              <a:t>cytokines.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" y="3984497"/>
            <a:ext cx="149758" cy="15646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555494" y="3825367"/>
            <a:ext cx="62750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  <a:tabLst>
                <a:tab pos="503555" algn="l"/>
                <a:tab pos="774700" algn="l"/>
                <a:tab pos="1162050" algn="l"/>
                <a:tab pos="2509520" algn="l"/>
                <a:tab pos="2826385" algn="l"/>
                <a:tab pos="3074035" algn="l"/>
                <a:tab pos="3314700" algn="l"/>
                <a:tab pos="4140835" algn="l"/>
                <a:tab pos="5174615" algn="l"/>
              </a:tabLst>
            </a:pPr>
            <a:r>
              <a:rPr dirty="0" sz="2400" spc="-25">
                <a:latin typeface="Arial"/>
                <a:cs typeface="Arial"/>
              </a:rPr>
              <a:t>to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production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heat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shock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proteins 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10">
                <a:latin typeface="Arial"/>
                <a:cs typeface="Arial"/>
              </a:rPr>
              <a:t>production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20">
                <a:latin typeface="Arial"/>
                <a:cs typeface="Arial"/>
              </a:rPr>
              <a:t>inflammation-</a:t>
            </a:r>
            <a:r>
              <a:rPr dirty="0" sz="2400" spc="-10">
                <a:latin typeface="Arial"/>
                <a:cs typeface="Arial"/>
              </a:rPr>
              <a:t>promoting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6783" y="5106161"/>
            <a:ext cx="825055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Fever</a:t>
            </a:r>
            <a:r>
              <a:rPr dirty="0" sz="2400" spc="3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elevates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temperature</a:t>
            </a:r>
            <a:r>
              <a:rPr dirty="0" sz="2400" spc="3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body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increasing</a:t>
            </a:r>
            <a:r>
              <a:rPr dirty="0" sz="2400" spc="3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rate</a:t>
            </a:r>
            <a:r>
              <a:rPr dirty="0" sz="2400" spc="10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9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enzyme</a:t>
            </a:r>
            <a:r>
              <a:rPr dirty="0" sz="2400" spc="9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reactions,</a:t>
            </a:r>
            <a:r>
              <a:rPr dirty="0" sz="2400" spc="10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9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speeding</a:t>
            </a:r>
            <a:r>
              <a:rPr dirty="0" sz="2400" spc="7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up</a:t>
            </a:r>
            <a:r>
              <a:rPr dirty="0" sz="2400" spc="95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metabolism </a:t>
            </a:r>
            <a:r>
              <a:rPr dirty="0" sz="2400">
                <a:latin typeface="Arial"/>
                <a:cs typeface="Arial"/>
              </a:rPr>
              <a:t>within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" y="5264658"/>
            <a:ext cx="149758" cy="15646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91050" y="1097407"/>
            <a:ext cx="91186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latin typeface="Carlito"/>
                <a:cs typeface="Carlito"/>
              </a:rPr>
              <a:t>BACTERIA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75990" y="2538425"/>
            <a:ext cx="15151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53CE8"/>
                </a:solidFill>
                <a:latin typeface="Carlito"/>
                <a:cs typeface="Carlito"/>
              </a:rPr>
              <a:t>IL-1,</a:t>
            </a:r>
            <a:r>
              <a:rPr dirty="0" sz="1800" spc="-20" b="1">
                <a:solidFill>
                  <a:srgbClr val="053CE8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053CE8"/>
                </a:solidFill>
                <a:latin typeface="Carlito"/>
                <a:cs typeface="Carlito"/>
              </a:rPr>
              <a:t>IL-6,</a:t>
            </a:r>
            <a:r>
              <a:rPr dirty="0" sz="1800" spc="-5" b="1">
                <a:solidFill>
                  <a:srgbClr val="053CE8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053CE8"/>
                </a:solidFill>
                <a:latin typeface="Carlito"/>
                <a:cs typeface="Carlito"/>
              </a:rPr>
              <a:t>TNF-</a:t>
            </a:r>
            <a:r>
              <a:rPr dirty="0" sz="1800" spc="-50" b="1">
                <a:solidFill>
                  <a:srgbClr val="053CE8"/>
                </a:solidFill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411979" y="2167127"/>
            <a:ext cx="76200" cy="439420"/>
          </a:xfrm>
          <a:custGeom>
            <a:avLst/>
            <a:gdLst/>
            <a:ahLst/>
            <a:cxnLst/>
            <a:rect l="l" t="t" r="r" b="b"/>
            <a:pathLst>
              <a:path w="76200" h="439419">
                <a:moveTo>
                  <a:pt x="31750" y="362712"/>
                </a:moveTo>
                <a:lnTo>
                  <a:pt x="0" y="362712"/>
                </a:lnTo>
                <a:lnTo>
                  <a:pt x="38100" y="438912"/>
                </a:lnTo>
                <a:lnTo>
                  <a:pt x="69850" y="375412"/>
                </a:lnTo>
                <a:lnTo>
                  <a:pt x="31750" y="375412"/>
                </a:lnTo>
                <a:lnTo>
                  <a:pt x="31750" y="362712"/>
                </a:lnTo>
                <a:close/>
              </a:path>
              <a:path w="76200" h="439419">
                <a:moveTo>
                  <a:pt x="44450" y="0"/>
                </a:moveTo>
                <a:lnTo>
                  <a:pt x="31750" y="0"/>
                </a:lnTo>
                <a:lnTo>
                  <a:pt x="31750" y="375412"/>
                </a:lnTo>
                <a:lnTo>
                  <a:pt x="44450" y="375412"/>
                </a:lnTo>
                <a:lnTo>
                  <a:pt x="44450" y="0"/>
                </a:lnTo>
                <a:close/>
              </a:path>
              <a:path w="76200" h="439419">
                <a:moveTo>
                  <a:pt x="76200" y="362712"/>
                </a:moveTo>
                <a:lnTo>
                  <a:pt x="44450" y="362712"/>
                </a:lnTo>
                <a:lnTo>
                  <a:pt x="44450" y="375412"/>
                </a:lnTo>
                <a:lnTo>
                  <a:pt x="69850" y="375412"/>
                </a:lnTo>
                <a:lnTo>
                  <a:pt x="76200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883277" y="2405888"/>
            <a:ext cx="2203450" cy="1044575"/>
          </a:xfrm>
          <a:custGeom>
            <a:avLst/>
            <a:gdLst/>
            <a:ahLst/>
            <a:cxnLst/>
            <a:rect l="l" t="t" r="r" b="b"/>
            <a:pathLst>
              <a:path w="2203450" h="1044575">
                <a:moveTo>
                  <a:pt x="2131666" y="28763"/>
                </a:moveTo>
                <a:lnTo>
                  <a:pt x="0" y="1032637"/>
                </a:lnTo>
                <a:lnTo>
                  <a:pt x="5334" y="1044066"/>
                </a:lnTo>
                <a:lnTo>
                  <a:pt x="2137068" y="40221"/>
                </a:lnTo>
                <a:lnTo>
                  <a:pt x="2131666" y="28763"/>
                </a:lnTo>
                <a:close/>
              </a:path>
              <a:path w="2203450" h="1044575">
                <a:moveTo>
                  <a:pt x="2186521" y="23367"/>
                </a:moveTo>
                <a:lnTo>
                  <a:pt x="2143125" y="23367"/>
                </a:lnTo>
                <a:lnTo>
                  <a:pt x="2148586" y="34798"/>
                </a:lnTo>
                <a:lnTo>
                  <a:pt x="2137068" y="40221"/>
                </a:lnTo>
                <a:lnTo>
                  <a:pt x="2150618" y="68961"/>
                </a:lnTo>
                <a:lnTo>
                  <a:pt x="2186521" y="23367"/>
                </a:lnTo>
                <a:close/>
              </a:path>
              <a:path w="2203450" h="1044575">
                <a:moveTo>
                  <a:pt x="2143125" y="23367"/>
                </a:moveTo>
                <a:lnTo>
                  <a:pt x="2131666" y="28763"/>
                </a:lnTo>
                <a:lnTo>
                  <a:pt x="2137068" y="40221"/>
                </a:lnTo>
                <a:lnTo>
                  <a:pt x="2148586" y="34798"/>
                </a:lnTo>
                <a:lnTo>
                  <a:pt x="2143125" y="23367"/>
                </a:lnTo>
                <a:close/>
              </a:path>
              <a:path w="2203450" h="1044575">
                <a:moveTo>
                  <a:pt x="2118105" y="0"/>
                </a:moveTo>
                <a:lnTo>
                  <a:pt x="2131666" y="28763"/>
                </a:lnTo>
                <a:lnTo>
                  <a:pt x="2143125" y="23367"/>
                </a:lnTo>
                <a:lnTo>
                  <a:pt x="2186521" y="23367"/>
                </a:lnTo>
                <a:lnTo>
                  <a:pt x="2203323" y="2032"/>
                </a:lnTo>
                <a:lnTo>
                  <a:pt x="2118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18538" y="4646803"/>
            <a:ext cx="12096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Stimulates Fibroblast </a:t>
            </a:r>
            <a:r>
              <a:rPr dirty="0" sz="1800" spc="-20" b="1">
                <a:latin typeface="Carlito"/>
                <a:cs typeface="Carlito"/>
              </a:rPr>
              <a:t>Proliferation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123944" y="1033272"/>
            <a:ext cx="867410" cy="1004569"/>
            <a:chOff x="4123944" y="1033272"/>
            <a:chExt cx="867410" cy="1004569"/>
          </a:xfrm>
        </p:grpSpPr>
        <p:sp>
          <p:nvSpPr>
            <p:cNvPr id="8" name="object 8" descr=""/>
            <p:cNvSpPr/>
            <p:nvPr/>
          </p:nvSpPr>
          <p:spPr>
            <a:xfrm>
              <a:off x="4200144" y="1039368"/>
              <a:ext cx="243840" cy="287020"/>
            </a:xfrm>
            <a:custGeom>
              <a:avLst/>
              <a:gdLst/>
              <a:ahLst/>
              <a:cxnLst/>
              <a:rect l="l" t="t" r="r" b="b"/>
              <a:pathLst>
                <a:path w="243839" h="287019">
                  <a:moveTo>
                    <a:pt x="121919" y="0"/>
                  </a:moveTo>
                  <a:lnTo>
                    <a:pt x="104139" y="37846"/>
                  </a:lnTo>
                  <a:lnTo>
                    <a:pt x="75310" y="10922"/>
                  </a:lnTo>
                  <a:lnTo>
                    <a:pt x="71119" y="53975"/>
                  </a:lnTo>
                  <a:lnTo>
                    <a:pt x="35686" y="41910"/>
                  </a:lnTo>
                  <a:lnTo>
                    <a:pt x="45846" y="83566"/>
                  </a:lnTo>
                  <a:lnTo>
                    <a:pt x="9270" y="88392"/>
                  </a:lnTo>
                  <a:lnTo>
                    <a:pt x="32257" y="122301"/>
                  </a:lnTo>
                  <a:lnTo>
                    <a:pt x="0" y="143256"/>
                  </a:lnTo>
                  <a:lnTo>
                    <a:pt x="32257" y="164211"/>
                  </a:lnTo>
                  <a:lnTo>
                    <a:pt x="9270" y="198120"/>
                  </a:lnTo>
                  <a:lnTo>
                    <a:pt x="45846" y="202946"/>
                  </a:lnTo>
                  <a:lnTo>
                    <a:pt x="35686" y="244602"/>
                  </a:lnTo>
                  <a:lnTo>
                    <a:pt x="71119" y="232537"/>
                  </a:lnTo>
                  <a:lnTo>
                    <a:pt x="75310" y="275590"/>
                  </a:lnTo>
                  <a:lnTo>
                    <a:pt x="104139" y="248666"/>
                  </a:lnTo>
                  <a:lnTo>
                    <a:pt x="121919" y="286512"/>
                  </a:lnTo>
                  <a:lnTo>
                    <a:pt x="139700" y="248666"/>
                  </a:lnTo>
                  <a:lnTo>
                    <a:pt x="168528" y="275590"/>
                  </a:lnTo>
                  <a:lnTo>
                    <a:pt x="172719" y="232537"/>
                  </a:lnTo>
                  <a:lnTo>
                    <a:pt x="208152" y="244602"/>
                  </a:lnTo>
                  <a:lnTo>
                    <a:pt x="197992" y="202946"/>
                  </a:lnTo>
                  <a:lnTo>
                    <a:pt x="234568" y="198120"/>
                  </a:lnTo>
                  <a:lnTo>
                    <a:pt x="211581" y="164211"/>
                  </a:lnTo>
                  <a:lnTo>
                    <a:pt x="243839" y="143256"/>
                  </a:lnTo>
                  <a:lnTo>
                    <a:pt x="211581" y="122301"/>
                  </a:lnTo>
                  <a:lnTo>
                    <a:pt x="234568" y="88392"/>
                  </a:lnTo>
                  <a:lnTo>
                    <a:pt x="197992" y="83566"/>
                  </a:lnTo>
                  <a:lnTo>
                    <a:pt x="208152" y="41910"/>
                  </a:lnTo>
                  <a:lnTo>
                    <a:pt x="172719" y="53975"/>
                  </a:lnTo>
                  <a:lnTo>
                    <a:pt x="168528" y="10922"/>
                  </a:lnTo>
                  <a:lnTo>
                    <a:pt x="139700" y="3784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7E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00144" y="1039368"/>
              <a:ext cx="243840" cy="287020"/>
            </a:xfrm>
            <a:custGeom>
              <a:avLst/>
              <a:gdLst/>
              <a:ahLst/>
              <a:cxnLst/>
              <a:rect l="l" t="t" r="r" b="b"/>
              <a:pathLst>
                <a:path w="243839" h="287019">
                  <a:moveTo>
                    <a:pt x="0" y="143256"/>
                  </a:moveTo>
                  <a:lnTo>
                    <a:pt x="32257" y="122301"/>
                  </a:lnTo>
                  <a:lnTo>
                    <a:pt x="9270" y="88392"/>
                  </a:lnTo>
                  <a:lnTo>
                    <a:pt x="45846" y="83566"/>
                  </a:lnTo>
                  <a:lnTo>
                    <a:pt x="35686" y="41910"/>
                  </a:lnTo>
                  <a:lnTo>
                    <a:pt x="71119" y="53975"/>
                  </a:lnTo>
                  <a:lnTo>
                    <a:pt x="75310" y="10922"/>
                  </a:lnTo>
                  <a:lnTo>
                    <a:pt x="104139" y="37846"/>
                  </a:lnTo>
                  <a:lnTo>
                    <a:pt x="121919" y="0"/>
                  </a:lnTo>
                  <a:lnTo>
                    <a:pt x="139700" y="37846"/>
                  </a:lnTo>
                  <a:lnTo>
                    <a:pt x="168528" y="10922"/>
                  </a:lnTo>
                  <a:lnTo>
                    <a:pt x="172719" y="53975"/>
                  </a:lnTo>
                  <a:lnTo>
                    <a:pt x="208152" y="41910"/>
                  </a:lnTo>
                  <a:lnTo>
                    <a:pt x="197992" y="83566"/>
                  </a:lnTo>
                  <a:lnTo>
                    <a:pt x="234568" y="88392"/>
                  </a:lnTo>
                  <a:lnTo>
                    <a:pt x="211581" y="122301"/>
                  </a:lnTo>
                  <a:lnTo>
                    <a:pt x="243839" y="143256"/>
                  </a:lnTo>
                  <a:lnTo>
                    <a:pt x="211581" y="164211"/>
                  </a:lnTo>
                  <a:lnTo>
                    <a:pt x="234568" y="198120"/>
                  </a:lnTo>
                  <a:lnTo>
                    <a:pt x="197992" y="202946"/>
                  </a:lnTo>
                  <a:lnTo>
                    <a:pt x="208152" y="244602"/>
                  </a:lnTo>
                  <a:lnTo>
                    <a:pt x="172719" y="232537"/>
                  </a:lnTo>
                  <a:lnTo>
                    <a:pt x="168528" y="275590"/>
                  </a:lnTo>
                  <a:lnTo>
                    <a:pt x="139700" y="248666"/>
                  </a:lnTo>
                  <a:lnTo>
                    <a:pt x="121919" y="286512"/>
                  </a:lnTo>
                  <a:lnTo>
                    <a:pt x="104139" y="248666"/>
                  </a:lnTo>
                  <a:lnTo>
                    <a:pt x="75310" y="275590"/>
                  </a:lnTo>
                  <a:lnTo>
                    <a:pt x="71119" y="232537"/>
                  </a:lnTo>
                  <a:lnTo>
                    <a:pt x="35686" y="244602"/>
                  </a:lnTo>
                  <a:lnTo>
                    <a:pt x="45846" y="202946"/>
                  </a:lnTo>
                  <a:lnTo>
                    <a:pt x="9270" y="198120"/>
                  </a:lnTo>
                  <a:lnTo>
                    <a:pt x="32257" y="164211"/>
                  </a:lnTo>
                  <a:lnTo>
                    <a:pt x="0" y="14325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30040" y="1539240"/>
              <a:ext cx="854710" cy="492759"/>
            </a:xfrm>
            <a:custGeom>
              <a:avLst/>
              <a:gdLst/>
              <a:ahLst/>
              <a:cxnLst/>
              <a:rect l="l" t="t" r="r" b="b"/>
              <a:pathLst>
                <a:path w="854710" h="492760">
                  <a:moveTo>
                    <a:pt x="406019" y="94614"/>
                  </a:moveTo>
                  <a:lnTo>
                    <a:pt x="406019" y="56769"/>
                  </a:lnTo>
                  <a:lnTo>
                    <a:pt x="448690" y="37846"/>
                  </a:lnTo>
                  <a:lnTo>
                    <a:pt x="491489" y="18923"/>
                  </a:lnTo>
                  <a:lnTo>
                    <a:pt x="534162" y="0"/>
                  </a:lnTo>
                  <a:lnTo>
                    <a:pt x="576961" y="0"/>
                  </a:lnTo>
                  <a:lnTo>
                    <a:pt x="576961" y="37846"/>
                  </a:lnTo>
                  <a:lnTo>
                    <a:pt x="576961" y="75692"/>
                  </a:lnTo>
                  <a:lnTo>
                    <a:pt x="619633" y="94614"/>
                  </a:lnTo>
                  <a:lnTo>
                    <a:pt x="662432" y="94614"/>
                  </a:lnTo>
                  <a:lnTo>
                    <a:pt x="705104" y="56769"/>
                  </a:lnTo>
                  <a:lnTo>
                    <a:pt x="747902" y="37846"/>
                  </a:lnTo>
                  <a:lnTo>
                    <a:pt x="790575" y="37846"/>
                  </a:lnTo>
                  <a:lnTo>
                    <a:pt x="833374" y="56769"/>
                  </a:lnTo>
                  <a:lnTo>
                    <a:pt x="854710" y="94614"/>
                  </a:lnTo>
                  <a:lnTo>
                    <a:pt x="854710" y="132461"/>
                  </a:lnTo>
                  <a:lnTo>
                    <a:pt x="854710" y="170434"/>
                  </a:lnTo>
                  <a:lnTo>
                    <a:pt x="833374" y="208280"/>
                  </a:lnTo>
                  <a:lnTo>
                    <a:pt x="790575" y="227202"/>
                  </a:lnTo>
                  <a:lnTo>
                    <a:pt x="726439" y="246125"/>
                  </a:lnTo>
                  <a:lnTo>
                    <a:pt x="769238" y="283972"/>
                  </a:lnTo>
                  <a:lnTo>
                    <a:pt x="811911" y="359663"/>
                  </a:lnTo>
                  <a:lnTo>
                    <a:pt x="811911" y="397510"/>
                  </a:lnTo>
                  <a:lnTo>
                    <a:pt x="769238" y="435356"/>
                  </a:lnTo>
                  <a:lnTo>
                    <a:pt x="705104" y="473329"/>
                  </a:lnTo>
                  <a:lnTo>
                    <a:pt x="640969" y="492251"/>
                  </a:lnTo>
                  <a:lnTo>
                    <a:pt x="576961" y="492251"/>
                  </a:lnTo>
                  <a:lnTo>
                    <a:pt x="534162" y="473329"/>
                  </a:lnTo>
                  <a:lnTo>
                    <a:pt x="491489" y="435356"/>
                  </a:lnTo>
                  <a:lnTo>
                    <a:pt x="448690" y="454279"/>
                  </a:lnTo>
                  <a:lnTo>
                    <a:pt x="384556" y="454279"/>
                  </a:lnTo>
                  <a:lnTo>
                    <a:pt x="341884" y="435356"/>
                  </a:lnTo>
                  <a:lnTo>
                    <a:pt x="341884" y="397510"/>
                  </a:lnTo>
                  <a:lnTo>
                    <a:pt x="320548" y="359663"/>
                  </a:lnTo>
                  <a:lnTo>
                    <a:pt x="85471" y="359663"/>
                  </a:lnTo>
                  <a:lnTo>
                    <a:pt x="64135" y="397510"/>
                  </a:lnTo>
                  <a:lnTo>
                    <a:pt x="21336" y="416433"/>
                  </a:lnTo>
                  <a:lnTo>
                    <a:pt x="0" y="359663"/>
                  </a:lnTo>
                  <a:lnTo>
                    <a:pt x="0" y="321818"/>
                  </a:lnTo>
                  <a:lnTo>
                    <a:pt x="0" y="265049"/>
                  </a:lnTo>
                  <a:lnTo>
                    <a:pt x="21336" y="227202"/>
                  </a:lnTo>
                  <a:lnTo>
                    <a:pt x="42672" y="189357"/>
                  </a:lnTo>
                  <a:lnTo>
                    <a:pt x="85471" y="151384"/>
                  </a:lnTo>
                  <a:lnTo>
                    <a:pt x="128143" y="151384"/>
                  </a:lnTo>
                  <a:lnTo>
                    <a:pt x="170942" y="132461"/>
                  </a:lnTo>
                  <a:lnTo>
                    <a:pt x="213613" y="132461"/>
                  </a:lnTo>
                  <a:lnTo>
                    <a:pt x="256412" y="132461"/>
                  </a:lnTo>
                  <a:lnTo>
                    <a:pt x="299085" y="113537"/>
                  </a:lnTo>
                  <a:lnTo>
                    <a:pt x="341884" y="94614"/>
                  </a:lnTo>
                  <a:lnTo>
                    <a:pt x="384556" y="94614"/>
                  </a:lnTo>
                  <a:lnTo>
                    <a:pt x="427355" y="75692"/>
                  </a:lnTo>
                  <a:lnTo>
                    <a:pt x="406019" y="9461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6176" y="1716023"/>
              <a:ext cx="243839" cy="1371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456176" y="1716023"/>
              <a:ext cx="243840" cy="137160"/>
            </a:xfrm>
            <a:custGeom>
              <a:avLst/>
              <a:gdLst/>
              <a:ahLst/>
              <a:cxnLst/>
              <a:rect l="l" t="t" r="r" b="b"/>
              <a:pathLst>
                <a:path w="243839" h="137160">
                  <a:moveTo>
                    <a:pt x="0" y="68579"/>
                  </a:moveTo>
                  <a:lnTo>
                    <a:pt x="9584" y="41898"/>
                  </a:lnTo>
                  <a:lnTo>
                    <a:pt x="35718" y="20097"/>
                  </a:lnTo>
                  <a:lnTo>
                    <a:pt x="74473" y="5393"/>
                  </a:lnTo>
                  <a:lnTo>
                    <a:pt x="121920" y="0"/>
                  </a:lnTo>
                  <a:lnTo>
                    <a:pt x="169366" y="5393"/>
                  </a:lnTo>
                  <a:lnTo>
                    <a:pt x="208121" y="20097"/>
                  </a:lnTo>
                  <a:lnTo>
                    <a:pt x="234255" y="41898"/>
                  </a:lnTo>
                  <a:lnTo>
                    <a:pt x="243839" y="68579"/>
                  </a:lnTo>
                  <a:lnTo>
                    <a:pt x="234255" y="95261"/>
                  </a:lnTo>
                  <a:lnTo>
                    <a:pt x="208121" y="117062"/>
                  </a:lnTo>
                  <a:lnTo>
                    <a:pt x="169366" y="131766"/>
                  </a:lnTo>
                  <a:lnTo>
                    <a:pt x="121920" y="137160"/>
                  </a:lnTo>
                  <a:lnTo>
                    <a:pt x="74473" y="131766"/>
                  </a:lnTo>
                  <a:lnTo>
                    <a:pt x="35718" y="117062"/>
                  </a:lnTo>
                  <a:lnTo>
                    <a:pt x="9584" y="95261"/>
                  </a:lnTo>
                  <a:lnTo>
                    <a:pt x="0" y="6857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736" y="1331976"/>
              <a:ext cx="249936" cy="219456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444752" y="4794503"/>
            <a:ext cx="202565" cy="556260"/>
            <a:chOff x="1444752" y="4794503"/>
            <a:chExt cx="202565" cy="556260"/>
          </a:xfrm>
        </p:grpSpPr>
        <p:sp>
          <p:nvSpPr>
            <p:cNvPr id="15" name="object 15" descr=""/>
            <p:cNvSpPr/>
            <p:nvPr/>
          </p:nvSpPr>
          <p:spPr>
            <a:xfrm>
              <a:off x="1450848" y="4800599"/>
              <a:ext cx="190500" cy="544195"/>
            </a:xfrm>
            <a:custGeom>
              <a:avLst/>
              <a:gdLst/>
              <a:ahLst/>
              <a:cxnLst/>
              <a:rect l="l" t="t" r="r" b="b"/>
              <a:pathLst>
                <a:path w="190500" h="544195">
                  <a:moveTo>
                    <a:pt x="169164" y="0"/>
                  </a:moveTo>
                  <a:lnTo>
                    <a:pt x="126873" y="18795"/>
                  </a:lnTo>
                  <a:lnTo>
                    <a:pt x="84582" y="56261"/>
                  </a:lnTo>
                  <a:lnTo>
                    <a:pt x="84582" y="93852"/>
                  </a:lnTo>
                  <a:lnTo>
                    <a:pt x="63373" y="131318"/>
                  </a:lnTo>
                  <a:lnTo>
                    <a:pt x="42290" y="168782"/>
                  </a:lnTo>
                  <a:lnTo>
                    <a:pt x="42290" y="206375"/>
                  </a:lnTo>
                  <a:lnTo>
                    <a:pt x="42290" y="243839"/>
                  </a:lnTo>
                  <a:lnTo>
                    <a:pt x="21082" y="281431"/>
                  </a:lnTo>
                  <a:lnTo>
                    <a:pt x="21082" y="318897"/>
                  </a:lnTo>
                  <a:lnTo>
                    <a:pt x="21082" y="356488"/>
                  </a:lnTo>
                  <a:lnTo>
                    <a:pt x="21082" y="393954"/>
                  </a:lnTo>
                  <a:lnTo>
                    <a:pt x="0" y="431419"/>
                  </a:lnTo>
                  <a:lnTo>
                    <a:pt x="0" y="469011"/>
                  </a:lnTo>
                  <a:lnTo>
                    <a:pt x="21082" y="506475"/>
                  </a:lnTo>
                  <a:lnTo>
                    <a:pt x="21082" y="544068"/>
                  </a:lnTo>
                  <a:lnTo>
                    <a:pt x="63373" y="544068"/>
                  </a:lnTo>
                  <a:lnTo>
                    <a:pt x="84582" y="506475"/>
                  </a:lnTo>
                  <a:lnTo>
                    <a:pt x="105664" y="469011"/>
                  </a:lnTo>
                  <a:lnTo>
                    <a:pt x="126873" y="431419"/>
                  </a:lnTo>
                  <a:lnTo>
                    <a:pt x="126873" y="393954"/>
                  </a:lnTo>
                  <a:lnTo>
                    <a:pt x="147955" y="356488"/>
                  </a:lnTo>
                  <a:lnTo>
                    <a:pt x="169164" y="318897"/>
                  </a:lnTo>
                  <a:lnTo>
                    <a:pt x="169164" y="281431"/>
                  </a:lnTo>
                  <a:lnTo>
                    <a:pt x="169164" y="243839"/>
                  </a:lnTo>
                  <a:lnTo>
                    <a:pt x="190246" y="206375"/>
                  </a:lnTo>
                  <a:lnTo>
                    <a:pt x="169164" y="168782"/>
                  </a:lnTo>
                  <a:lnTo>
                    <a:pt x="169164" y="131318"/>
                  </a:lnTo>
                  <a:lnTo>
                    <a:pt x="169164" y="93852"/>
                  </a:lnTo>
                  <a:lnTo>
                    <a:pt x="169164" y="56261"/>
                  </a:lnTo>
                  <a:lnTo>
                    <a:pt x="1691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6192" y="5026151"/>
              <a:ext cx="82296" cy="7619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700783" y="5169408"/>
            <a:ext cx="205740" cy="1010919"/>
            <a:chOff x="1700783" y="5169408"/>
            <a:chExt cx="205740" cy="1010919"/>
          </a:xfrm>
        </p:grpSpPr>
        <p:sp>
          <p:nvSpPr>
            <p:cNvPr id="18" name="object 18" descr=""/>
            <p:cNvSpPr/>
            <p:nvPr/>
          </p:nvSpPr>
          <p:spPr>
            <a:xfrm>
              <a:off x="1706879" y="5175504"/>
              <a:ext cx="193675" cy="547370"/>
            </a:xfrm>
            <a:custGeom>
              <a:avLst/>
              <a:gdLst/>
              <a:ahLst/>
              <a:cxnLst/>
              <a:rect l="l" t="t" r="r" b="b"/>
              <a:pathLst>
                <a:path w="193675" h="547370">
                  <a:moveTo>
                    <a:pt x="171831" y="0"/>
                  </a:moveTo>
                  <a:lnTo>
                    <a:pt x="128905" y="18923"/>
                  </a:lnTo>
                  <a:lnTo>
                    <a:pt x="85851" y="56642"/>
                  </a:lnTo>
                  <a:lnTo>
                    <a:pt x="85851" y="94361"/>
                  </a:lnTo>
                  <a:lnTo>
                    <a:pt x="64388" y="132080"/>
                  </a:lnTo>
                  <a:lnTo>
                    <a:pt x="42925" y="169799"/>
                  </a:lnTo>
                  <a:lnTo>
                    <a:pt x="42925" y="207518"/>
                  </a:lnTo>
                  <a:lnTo>
                    <a:pt x="42925" y="245237"/>
                  </a:lnTo>
                  <a:lnTo>
                    <a:pt x="21462" y="282956"/>
                  </a:lnTo>
                  <a:lnTo>
                    <a:pt x="21462" y="320675"/>
                  </a:lnTo>
                  <a:lnTo>
                    <a:pt x="21462" y="358394"/>
                  </a:lnTo>
                  <a:lnTo>
                    <a:pt x="21462" y="396113"/>
                  </a:lnTo>
                  <a:lnTo>
                    <a:pt x="0" y="433882"/>
                  </a:lnTo>
                  <a:lnTo>
                    <a:pt x="0" y="471614"/>
                  </a:lnTo>
                  <a:lnTo>
                    <a:pt x="21462" y="509333"/>
                  </a:lnTo>
                  <a:lnTo>
                    <a:pt x="21462" y="547065"/>
                  </a:lnTo>
                  <a:lnTo>
                    <a:pt x="64388" y="547065"/>
                  </a:lnTo>
                  <a:lnTo>
                    <a:pt x="85851" y="509333"/>
                  </a:lnTo>
                  <a:lnTo>
                    <a:pt x="107442" y="471614"/>
                  </a:lnTo>
                  <a:lnTo>
                    <a:pt x="128905" y="433882"/>
                  </a:lnTo>
                  <a:lnTo>
                    <a:pt x="128905" y="396113"/>
                  </a:lnTo>
                  <a:lnTo>
                    <a:pt x="150368" y="358394"/>
                  </a:lnTo>
                  <a:lnTo>
                    <a:pt x="171831" y="320675"/>
                  </a:lnTo>
                  <a:lnTo>
                    <a:pt x="171831" y="282956"/>
                  </a:lnTo>
                  <a:lnTo>
                    <a:pt x="171831" y="245237"/>
                  </a:lnTo>
                  <a:lnTo>
                    <a:pt x="193294" y="207518"/>
                  </a:lnTo>
                  <a:lnTo>
                    <a:pt x="171831" y="169799"/>
                  </a:lnTo>
                  <a:lnTo>
                    <a:pt x="171831" y="132080"/>
                  </a:lnTo>
                  <a:lnTo>
                    <a:pt x="171831" y="94361"/>
                  </a:lnTo>
                  <a:lnTo>
                    <a:pt x="171831" y="56642"/>
                  </a:lnTo>
                  <a:lnTo>
                    <a:pt x="17183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3" y="5404104"/>
              <a:ext cx="85343" cy="7315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706879" y="5629656"/>
              <a:ext cx="193675" cy="544195"/>
            </a:xfrm>
            <a:custGeom>
              <a:avLst/>
              <a:gdLst/>
              <a:ahLst/>
              <a:cxnLst/>
              <a:rect l="l" t="t" r="r" b="b"/>
              <a:pathLst>
                <a:path w="193675" h="544195">
                  <a:moveTo>
                    <a:pt x="171831" y="0"/>
                  </a:moveTo>
                  <a:lnTo>
                    <a:pt x="128905" y="18757"/>
                  </a:lnTo>
                  <a:lnTo>
                    <a:pt x="85851" y="56273"/>
                  </a:lnTo>
                  <a:lnTo>
                    <a:pt x="85851" y="93802"/>
                  </a:lnTo>
                  <a:lnTo>
                    <a:pt x="42925" y="168833"/>
                  </a:lnTo>
                  <a:lnTo>
                    <a:pt x="42925" y="243878"/>
                  </a:lnTo>
                  <a:lnTo>
                    <a:pt x="21462" y="281393"/>
                  </a:lnTo>
                  <a:lnTo>
                    <a:pt x="21462" y="393954"/>
                  </a:lnTo>
                  <a:lnTo>
                    <a:pt x="0" y="431469"/>
                  </a:lnTo>
                  <a:lnTo>
                    <a:pt x="0" y="468985"/>
                  </a:lnTo>
                  <a:lnTo>
                    <a:pt x="21462" y="506514"/>
                  </a:lnTo>
                  <a:lnTo>
                    <a:pt x="21462" y="544029"/>
                  </a:lnTo>
                  <a:lnTo>
                    <a:pt x="64388" y="544029"/>
                  </a:lnTo>
                  <a:lnTo>
                    <a:pt x="128905" y="431469"/>
                  </a:lnTo>
                  <a:lnTo>
                    <a:pt x="128905" y="393954"/>
                  </a:lnTo>
                  <a:lnTo>
                    <a:pt x="171831" y="318909"/>
                  </a:lnTo>
                  <a:lnTo>
                    <a:pt x="171831" y="243878"/>
                  </a:lnTo>
                  <a:lnTo>
                    <a:pt x="193294" y="206349"/>
                  </a:lnTo>
                  <a:lnTo>
                    <a:pt x="171831" y="168833"/>
                  </a:lnTo>
                  <a:lnTo>
                    <a:pt x="171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06879" y="5629656"/>
              <a:ext cx="193675" cy="544195"/>
            </a:xfrm>
            <a:custGeom>
              <a:avLst/>
              <a:gdLst/>
              <a:ahLst/>
              <a:cxnLst/>
              <a:rect l="l" t="t" r="r" b="b"/>
              <a:pathLst>
                <a:path w="193675" h="544195">
                  <a:moveTo>
                    <a:pt x="171831" y="0"/>
                  </a:moveTo>
                  <a:lnTo>
                    <a:pt x="128905" y="18757"/>
                  </a:lnTo>
                  <a:lnTo>
                    <a:pt x="85851" y="56273"/>
                  </a:lnTo>
                  <a:lnTo>
                    <a:pt x="85851" y="93802"/>
                  </a:lnTo>
                  <a:lnTo>
                    <a:pt x="64388" y="131318"/>
                  </a:lnTo>
                  <a:lnTo>
                    <a:pt x="42925" y="168833"/>
                  </a:lnTo>
                  <a:lnTo>
                    <a:pt x="42925" y="206349"/>
                  </a:lnTo>
                  <a:lnTo>
                    <a:pt x="42925" y="243878"/>
                  </a:lnTo>
                  <a:lnTo>
                    <a:pt x="21462" y="281393"/>
                  </a:lnTo>
                  <a:lnTo>
                    <a:pt x="21462" y="318909"/>
                  </a:lnTo>
                  <a:lnTo>
                    <a:pt x="21462" y="356438"/>
                  </a:lnTo>
                  <a:lnTo>
                    <a:pt x="21462" y="393954"/>
                  </a:lnTo>
                  <a:lnTo>
                    <a:pt x="0" y="431469"/>
                  </a:lnTo>
                  <a:lnTo>
                    <a:pt x="0" y="468985"/>
                  </a:lnTo>
                  <a:lnTo>
                    <a:pt x="21462" y="506514"/>
                  </a:lnTo>
                  <a:lnTo>
                    <a:pt x="21462" y="544029"/>
                  </a:lnTo>
                  <a:lnTo>
                    <a:pt x="64388" y="544029"/>
                  </a:lnTo>
                  <a:lnTo>
                    <a:pt x="85851" y="506514"/>
                  </a:lnTo>
                  <a:lnTo>
                    <a:pt x="107442" y="468985"/>
                  </a:lnTo>
                  <a:lnTo>
                    <a:pt x="128905" y="431469"/>
                  </a:lnTo>
                  <a:lnTo>
                    <a:pt x="128905" y="393954"/>
                  </a:lnTo>
                  <a:lnTo>
                    <a:pt x="150368" y="356438"/>
                  </a:lnTo>
                  <a:lnTo>
                    <a:pt x="171831" y="318909"/>
                  </a:lnTo>
                  <a:lnTo>
                    <a:pt x="171831" y="281393"/>
                  </a:lnTo>
                  <a:lnTo>
                    <a:pt x="171831" y="243878"/>
                  </a:lnTo>
                  <a:lnTo>
                    <a:pt x="193294" y="206349"/>
                  </a:lnTo>
                  <a:lnTo>
                    <a:pt x="171831" y="168833"/>
                  </a:lnTo>
                  <a:lnTo>
                    <a:pt x="171831" y="131318"/>
                  </a:lnTo>
                  <a:lnTo>
                    <a:pt x="171831" y="93802"/>
                  </a:lnTo>
                  <a:lnTo>
                    <a:pt x="171831" y="56273"/>
                  </a:lnTo>
                  <a:lnTo>
                    <a:pt x="171831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2223" y="5855208"/>
              <a:ext cx="85343" cy="73152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4712842" y="3593846"/>
            <a:ext cx="1614805" cy="679450"/>
          </a:xfrm>
          <a:custGeom>
            <a:avLst/>
            <a:gdLst/>
            <a:ahLst/>
            <a:cxnLst/>
            <a:rect l="l" t="t" r="r" b="b"/>
            <a:pathLst>
              <a:path w="1614804" h="679450">
                <a:moveTo>
                  <a:pt x="1541963" y="650072"/>
                </a:moveTo>
                <a:lnTo>
                  <a:pt x="1529842" y="679449"/>
                </a:lnTo>
                <a:lnTo>
                  <a:pt x="1614805" y="673353"/>
                </a:lnTo>
                <a:lnTo>
                  <a:pt x="1598823" y="654938"/>
                </a:lnTo>
                <a:lnTo>
                  <a:pt x="1553718" y="654938"/>
                </a:lnTo>
                <a:lnTo>
                  <a:pt x="1541963" y="650072"/>
                </a:lnTo>
                <a:close/>
              </a:path>
              <a:path w="1614804" h="679450">
                <a:moveTo>
                  <a:pt x="1546785" y="638386"/>
                </a:moveTo>
                <a:lnTo>
                  <a:pt x="1541963" y="650072"/>
                </a:lnTo>
                <a:lnTo>
                  <a:pt x="1553718" y="654938"/>
                </a:lnTo>
                <a:lnTo>
                  <a:pt x="1558544" y="643254"/>
                </a:lnTo>
                <a:lnTo>
                  <a:pt x="1546785" y="638386"/>
                </a:lnTo>
                <a:close/>
              </a:path>
              <a:path w="1614804" h="679450">
                <a:moveTo>
                  <a:pt x="1558925" y="608964"/>
                </a:moveTo>
                <a:lnTo>
                  <a:pt x="1546785" y="638386"/>
                </a:lnTo>
                <a:lnTo>
                  <a:pt x="1558544" y="643254"/>
                </a:lnTo>
                <a:lnTo>
                  <a:pt x="1553718" y="654938"/>
                </a:lnTo>
                <a:lnTo>
                  <a:pt x="1598823" y="654938"/>
                </a:lnTo>
                <a:lnTo>
                  <a:pt x="1558925" y="608964"/>
                </a:lnTo>
                <a:close/>
              </a:path>
              <a:path w="1614804" h="679450">
                <a:moveTo>
                  <a:pt x="4826" y="0"/>
                </a:moveTo>
                <a:lnTo>
                  <a:pt x="0" y="11683"/>
                </a:lnTo>
                <a:lnTo>
                  <a:pt x="1541963" y="650072"/>
                </a:lnTo>
                <a:lnTo>
                  <a:pt x="1546785" y="638386"/>
                </a:lnTo>
                <a:lnTo>
                  <a:pt x="4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791327" y="4389831"/>
            <a:ext cx="12052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Stimulates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rlito"/>
                <a:cs typeface="Carlito"/>
              </a:rPr>
              <a:t>Hepatocytes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554723" y="5032247"/>
            <a:ext cx="76200" cy="515620"/>
          </a:xfrm>
          <a:custGeom>
            <a:avLst/>
            <a:gdLst/>
            <a:ahLst/>
            <a:cxnLst/>
            <a:rect l="l" t="t" r="r" b="b"/>
            <a:pathLst>
              <a:path w="76200" h="515620">
                <a:moveTo>
                  <a:pt x="31750" y="438911"/>
                </a:moveTo>
                <a:lnTo>
                  <a:pt x="0" y="438911"/>
                </a:lnTo>
                <a:lnTo>
                  <a:pt x="38100" y="515111"/>
                </a:lnTo>
                <a:lnTo>
                  <a:pt x="69850" y="451611"/>
                </a:lnTo>
                <a:lnTo>
                  <a:pt x="31750" y="451611"/>
                </a:lnTo>
                <a:lnTo>
                  <a:pt x="31750" y="438911"/>
                </a:lnTo>
                <a:close/>
              </a:path>
              <a:path w="76200" h="515620">
                <a:moveTo>
                  <a:pt x="44450" y="0"/>
                </a:moveTo>
                <a:lnTo>
                  <a:pt x="31750" y="0"/>
                </a:lnTo>
                <a:lnTo>
                  <a:pt x="31750" y="451611"/>
                </a:lnTo>
                <a:lnTo>
                  <a:pt x="44450" y="451611"/>
                </a:lnTo>
                <a:lnTo>
                  <a:pt x="44450" y="0"/>
                </a:lnTo>
                <a:close/>
              </a:path>
              <a:path w="76200" h="515620">
                <a:moveTo>
                  <a:pt x="76200" y="438911"/>
                </a:moveTo>
                <a:lnTo>
                  <a:pt x="44450" y="438911"/>
                </a:lnTo>
                <a:lnTo>
                  <a:pt x="44450" y="451611"/>
                </a:lnTo>
                <a:lnTo>
                  <a:pt x="69850" y="451611"/>
                </a:lnTo>
                <a:lnTo>
                  <a:pt x="76200" y="438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877305" y="5596534"/>
            <a:ext cx="13290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rlito"/>
                <a:cs typeface="Carlito"/>
              </a:rPr>
              <a:t>ACUTE</a:t>
            </a:r>
            <a:r>
              <a:rPr dirty="0" sz="1800" spc="-40" b="1">
                <a:latin typeface="Carlito"/>
                <a:cs typeface="Carlito"/>
              </a:rPr>
              <a:t> </a:t>
            </a:r>
            <a:r>
              <a:rPr dirty="0" sz="1800" spc="-20" b="1">
                <a:latin typeface="Carlito"/>
                <a:cs typeface="Carlito"/>
              </a:rPr>
              <a:t>PHASE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rlito"/>
                <a:cs typeface="Carlito"/>
              </a:rPr>
              <a:t>PROTEINS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2221992" y="2087879"/>
            <a:ext cx="3850004" cy="2554605"/>
          </a:xfrm>
          <a:custGeom>
            <a:avLst/>
            <a:gdLst/>
            <a:ahLst/>
            <a:cxnLst/>
            <a:rect l="l" t="t" r="r" b="b"/>
            <a:pathLst>
              <a:path w="3850004" h="2554604">
                <a:moveTo>
                  <a:pt x="1696085" y="1147572"/>
                </a:moveTo>
                <a:lnTo>
                  <a:pt x="809231" y="298069"/>
                </a:lnTo>
                <a:lnTo>
                  <a:pt x="817613" y="289306"/>
                </a:lnTo>
                <a:lnTo>
                  <a:pt x="831215" y="275082"/>
                </a:lnTo>
                <a:lnTo>
                  <a:pt x="749808" y="249936"/>
                </a:lnTo>
                <a:lnTo>
                  <a:pt x="778510" y="330200"/>
                </a:lnTo>
                <a:lnTo>
                  <a:pt x="800417" y="307289"/>
                </a:lnTo>
                <a:lnTo>
                  <a:pt x="1687195" y="1156716"/>
                </a:lnTo>
                <a:lnTo>
                  <a:pt x="1696085" y="1147572"/>
                </a:lnTo>
                <a:close/>
              </a:path>
              <a:path w="3850004" h="2554604">
                <a:moveTo>
                  <a:pt x="1799336" y="1441831"/>
                </a:moveTo>
                <a:lnTo>
                  <a:pt x="1797304" y="1429385"/>
                </a:lnTo>
                <a:lnTo>
                  <a:pt x="74142" y="1709674"/>
                </a:lnTo>
                <a:lnTo>
                  <a:pt x="69088" y="1678432"/>
                </a:lnTo>
                <a:lnTo>
                  <a:pt x="0" y="1728216"/>
                </a:lnTo>
                <a:lnTo>
                  <a:pt x="81280" y="1753616"/>
                </a:lnTo>
                <a:lnTo>
                  <a:pt x="76517" y="1724279"/>
                </a:lnTo>
                <a:lnTo>
                  <a:pt x="76187" y="1722247"/>
                </a:lnTo>
                <a:lnTo>
                  <a:pt x="1799336" y="1441831"/>
                </a:lnTo>
                <a:close/>
              </a:path>
              <a:path w="3850004" h="2554604">
                <a:moveTo>
                  <a:pt x="1973199" y="1592834"/>
                </a:moveTo>
                <a:lnTo>
                  <a:pt x="1964817" y="1583182"/>
                </a:lnTo>
                <a:lnTo>
                  <a:pt x="909840" y="2499461"/>
                </a:lnTo>
                <a:lnTo>
                  <a:pt x="889000" y="2475484"/>
                </a:lnTo>
                <a:lnTo>
                  <a:pt x="856488" y="2554224"/>
                </a:lnTo>
                <a:lnTo>
                  <a:pt x="939038" y="2533015"/>
                </a:lnTo>
                <a:lnTo>
                  <a:pt x="925449" y="2517394"/>
                </a:lnTo>
                <a:lnTo>
                  <a:pt x="918171" y="2509037"/>
                </a:lnTo>
                <a:lnTo>
                  <a:pt x="1973199" y="1592834"/>
                </a:lnTo>
                <a:close/>
              </a:path>
              <a:path w="3850004" h="2554604">
                <a:moveTo>
                  <a:pt x="3849624" y="0"/>
                </a:moveTo>
                <a:lnTo>
                  <a:pt x="3766312" y="17653"/>
                </a:lnTo>
                <a:lnTo>
                  <a:pt x="3786060" y="42494"/>
                </a:lnTo>
                <a:lnTo>
                  <a:pt x="3260471" y="461391"/>
                </a:lnTo>
                <a:lnTo>
                  <a:pt x="3268345" y="471297"/>
                </a:lnTo>
                <a:lnTo>
                  <a:pt x="3793998" y="52463"/>
                </a:lnTo>
                <a:lnTo>
                  <a:pt x="3813810" y="77343"/>
                </a:lnTo>
                <a:lnTo>
                  <a:pt x="3833622" y="34544"/>
                </a:lnTo>
                <a:lnTo>
                  <a:pt x="384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6305803" y="1556384"/>
            <a:ext cx="577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SLEEP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17434" y="2062988"/>
            <a:ext cx="120650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latin typeface="Carlito"/>
                <a:cs typeface="Carlito"/>
              </a:rPr>
              <a:t>MUSCLE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700" spc="-20" b="1">
                <a:latin typeface="Carlito"/>
                <a:cs typeface="Carlito"/>
              </a:rPr>
              <a:t>PROTEOLYSIS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8039100" y="2554223"/>
            <a:ext cx="76200" cy="287020"/>
          </a:xfrm>
          <a:custGeom>
            <a:avLst/>
            <a:gdLst/>
            <a:ahLst/>
            <a:cxnLst/>
            <a:rect l="l" t="t" r="r" b="b"/>
            <a:pathLst>
              <a:path w="76200" h="287019">
                <a:moveTo>
                  <a:pt x="31750" y="210312"/>
                </a:moveTo>
                <a:lnTo>
                  <a:pt x="0" y="210312"/>
                </a:lnTo>
                <a:lnTo>
                  <a:pt x="38100" y="286512"/>
                </a:lnTo>
                <a:lnTo>
                  <a:pt x="69850" y="223012"/>
                </a:lnTo>
                <a:lnTo>
                  <a:pt x="31750" y="223012"/>
                </a:lnTo>
                <a:lnTo>
                  <a:pt x="31750" y="210312"/>
                </a:lnTo>
                <a:close/>
              </a:path>
              <a:path w="76200" h="287019">
                <a:moveTo>
                  <a:pt x="44450" y="0"/>
                </a:moveTo>
                <a:lnTo>
                  <a:pt x="31750" y="0"/>
                </a:lnTo>
                <a:lnTo>
                  <a:pt x="31750" y="223012"/>
                </a:lnTo>
                <a:lnTo>
                  <a:pt x="44450" y="223012"/>
                </a:lnTo>
                <a:lnTo>
                  <a:pt x="44450" y="0"/>
                </a:lnTo>
                <a:close/>
              </a:path>
              <a:path w="76200" h="287019">
                <a:moveTo>
                  <a:pt x="76200" y="210312"/>
                </a:moveTo>
                <a:lnTo>
                  <a:pt x="44450" y="210312"/>
                </a:lnTo>
                <a:lnTo>
                  <a:pt x="44450" y="223012"/>
                </a:lnTo>
                <a:lnTo>
                  <a:pt x="69850" y="223012"/>
                </a:lnTo>
                <a:lnTo>
                  <a:pt x="76200" y="2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7014209" y="2936494"/>
            <a:ext cx="1279525" cy="803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latin typeface="Carlito"/>
                <a:cs typeface="Carlito"/>
              </a:rPr>
              <a:t>INCREASED </a:t>
            </a:r>
            <a:r>
              <a:rPr dirty="0" sz="1700" b="1">
                <a:latin typeface="Carlito"/>
                <a:cs typeface="Carlito"/>
              </a:rPr>
              <a:t>AMINO</a:t>
            </a:r>
            <a:r>
              <a:rPr dirty="0" sz="1700" spc="-55" b="1">
                <a:latin typeface="Carlito"/>
                <a:cs typeface="Carlito"/>
              </a:rPr>
              <a:t> </a:t>
            </a:r>
            <a:r>
              <a:rPr dirty="0" sz="1700" spc="-20" b="1">
                <a:latin typeface="Carlito"/>
                <a:cs typeface="Carlito"/>
              </a:rPr>
              <a:t>ACIDS </a:t>
            </a:r>
            <a:r>
              <a:rPr dirty="0" sz="1700" b="1">
                <a:latin typeface="Carlito"/>
                <a:cs typeface="Carlito"/>
              </a:rPr>
              <a:t>IN</a:t>
            </a:r>
            <a:r>
              <a:rPr dirty="0" sz="1700" spc="5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BLOOD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216408" y="3063239"/>
            <a:ext cx="8128000" cy="3566160"/>
            <a:chOff x="216408" y="3063239"/>
            <a:chExt cx="8128000" cy="3566160"/>
          </a:xfrm>
        </p:grpSpPr>
        <p:sp>
          <p:nvSpPr>
            <p:cNvPr id="33" name="object 33" descr=""/>
            <p:cNvSpPr/>
            <p:nvPr/>
          </p:nvSpPr>
          <p:spPr>
            <a:xfrm>
              <a:off x="7599934" y="3784472"/>
              <a:ext cx="628015" cy="1019175"/>
            </a:xfrm>
            <a:custGeom>
              <a:avLst/>
              <a:gdLst/>
              <a:ahLst/>
              <a:cxnLst/>
              <a:rect l="l" t="t" r="r" b="b"/>
              <a:pathLst>
                <a:path w="628015" h="1019175">
                  <a:moveTo>
                    <a:pt x="0" y="941704"/>
                  </a:moveTo>
                  <a:lnTo>
                    <a:pt x="35306" y="1019175"/>
                  </a:lnTo>
                  <a:lnTo>
                    <a:pt x="66313" y="962278"/>
                  </a:lnTo>
                  <a:lnTo>
                    <a:pt x="40640" y="962278"/>
                  </a:lnTo>
                  <a:lnTo>
                    <a:pt x="33655" y="961770"/>
                  </a:lnTo>
                  <a:lnTo>
                    <a:pt x="30988" y="958722"/>
                  </a:lnTo>
                  <a:lnTo>
                    <a:pt x="32132" y="942831"/>
                  </a:lnTo>
                  <a:lnTo>
                    <a:pt x="0" y="941704"/>
                  </a:lnTo>
                  <a:close/>
                </a:path>
                <a:path w="628015" h="1019175">
                  <a:moveTo>
                    <a:pt x="32132" y="942831"/>
                  </a:moveTo>
                  <a:lnTo>
                    <a:pt x="30988" y="958722"/>
                  </a:lnTo>
                  <a:lnTo>
                    <a:pt x="33655" y="961770"/>
                  </a:lnTo>
                  <a:lnTo>
                    <a:pt x="40640" y="962278"/>
                  </a:lnTo>
                  <a:lnTo>
                    <a:pt x="43688" y="959612"/>
                  </a:lnTo>
                  <a:lnTo>
                    <a:pt x="44857" y="943277"/>
                  </a:lnTo>
                  <a:lnTo>
                    <a:pt x="32132" y="942831"/>
                  </a:lnTo>
                  <a:close/>
                </a:path>
                <a:path w="628015" h="1019175">
                  <a:moveTo>
                    <a:pt x="44857" y="943277"/>
                  </a:moveTo>
                  <a:lnTo>
                    <a:pt x="43688" y="959612"/>
                  </a:lnTo>
                  <a:lnTo>
                    <a:pt x="40640" y="962278"/>
                  </a:lnTo>
                  <a:lnTo>
                    <a:pt x="66313" y="962278"/>
                  </a:lnTo>
                  <a:lnTo>
                    <a:pt x="76073" y="944371"/>
                  </a:lnTo>
                  <a:lnTo>
                    <a:pt x="44857" y="943277"/>
                  </a:lnTo>
                  <a:close/>
                </a:path>
                <a:path w="628015" h="1019175">
                  <a:moveTo>
                    <a:pt x="619887" y="0"/>
                  </a:moveTo>
                  <a:lnTo>
                    <a:pt x="582802" y="24764"/>
                  </a:lnTo>
                  <a:lnTo>
                    <a:pt x="549401" y="48259"/>
                  </a:lnTo>
                  <a:lnTo>
                    <a:pt x="517017" y="72643"/>
                  </a:lnTo>
                  <a:lnTo>
                    <a:pt x="485521" y="97789"/>
                  </a:lnTo>
                  <a:lnTo>
                    <a:pt x="455041" y="123570"/>
                  </a:lnTo>
                  <a:lnTo>
                    <a:pt x="425450" y="150113"/>
                  </a:lnTo>
                  <a:lnTo>
                    <a:pt x="396748" y="177291"/>
                  </a:lnTo>
                  <a:lnTo>
                    <a:pt x="369062" y="205231"/>
                  </a:lnTo>
                  <a:lnTo>
                    <a:pt x="342519" y="233679"/>
                  </a:lnTo>
                  <a:lnTo>
                    <a:pt x="316738" y="262889"/>
                  </a:lnTo>
                  <a:lnTo>
                    <a:pt x="292100" y="292607"/>
                  </a:lnTo>
                  <a:lnTo>
                    <a:pt x="268350" y="322960"/>
                  </a:lnTo>
                  <a:lnTo>
                    <a:pt x="245745" y="353821"/>
                  </a:lnTo>
                  <a:lnTo>
                    <a:pt x="224282" y="385318"/>
                  </a:lnTo>
                  <a:lnTo>
                    <a:pt x="184404" y="449579"/>
                  </a:lnTo>
                  <a:lnTo>
                    <a:pt x="148717" y="515874"/>
                  </a:lnTo>
                  <a:lnTo>
                    <a:pt x="117475" y="583945"/>
                  </a:lnTo>
                  <a:lnTo>
                    <a:pt x="90932" y="653669"/>
                  </a:lnTo>
                  <a:lnTo>
                    <a:pt x="68834" y="724662"/>
                  </a:lnTo>
                  <a:lnTo>
                    <a:pt x="51562" y="796797"/>
                  </a:lnTo>
                  <a:lnTo>
                    <a:pt x="38989" y="870076"/>
                  </a:lnTo>
                  <a:lnTo>
                    <a:pt x="32132" y="942831"/>
                  </a:lnTo>
                  <a:lnTo>
                    <a:pt x="44857" y="943277"/>
                  </a:lnTo>
                  <a:lnTo>
                    <a:pt x="47371" y="908176"/>
                  </a:lnTo>
                  <a:lnTo>
                    <a:pt x="51562" y="871601"/>
                  </a:lnTo>
                  <a:lnTo>
                    <a:pt x="64008" y="799210"/>
                  </a:lnTo>
                  <a:lnTo>
                    <a:pt x="81025" y="727709"/>
                  </a:lnTo>
                  <a:lnTo>
                    <a:pt x="102997" y="657606"/>
                  </a:lnTo>
                  <a:lnTo>
                    <a:pt x="129286" y="588771"/>
                  </a:lnTo>
                  <a:lnTo>
                    <a:pt x="160147" y="521334"/>
                  </a:lnTo>
                  <a:lnTo>
                    <a:pt x="195452" y="455802"/>
                  </a:lnTo>
                  <a:lnTo>
                    <a:pt x="234950" y="392175"/>
                  </a:lnTo>
                  <a:lnTo>
                    <a:pt x="278638" y="330453"/>
                  </a:lnTo>
                  <a:lnTo>
                    <a:pt x="302006" y="300354"/>
                  </a:lnTo>
                  <a:lnTo>
                    <a:pt x="326517" y="270890"/>
                  </a:lnTo>
                  <a:lnTo>
                    <a:pt x="352044" y="242188"/>
                  </a:lnTo>
                  <a:lnTo>
                    <a:pt x="378333" y="213868"/>
                  </a:lnTo>
                  <a:lnTo>
                    <a:pt x="405765" y="186181"/>
                  </a:lnTo>
                  <a:lnTo>
                    <a:pt x="434213" y="159257"/>
                  </a:lnTo>
                  <a:lnTo>
                    <a:pt x="463550" y="132969"/>
                  </a:lnTo>
                  <a:lnTo>
                    <a:pt x="493775" y="107441"/>
                  </a:lnTo>
                  <a:lnTo>
                    <a:pt x="524891" y="82550"/>
                  </a:lnTo>
                  <a:lnTo>
                    <a:pt x="557149" y="58419"/>
                  </a:lnTo>
                  <a:lnTo>
                    <a:pt x="590042" y="35051"/>
                  </a:lnTo>
                  <a:lnTo>
                    <a:pt x="624077" y="12572"/>
                  </a:lnTo>
                  <a:lnTo>
                    <a:pt x="626999" y="10540"/>
                  </a:lnTo>
                  <a:lnTo>
                    <a:pt x="627761" y="6603"/>
                  </a:lnTo>
                  <a:lnTo>
                    <a:pt x="625856" y="3682"/>
                  </a:lnTo>
                  <a:lnTo>
                    <a:pt x="623824" y="762"/>
                  </a:lnTo>
                  <a:lnTo>
                    <a:pt x="619887" y="0"/>
                  </a:lnTo>
                  <a:close/>
                </a:path>
              </a:pathLst>
            </a:custGeom>
            <a:solidFill>
              <a:srgbClr val="0035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28600" y="3352799"/>
              <a:ext cx="8115300" cy="3241675"/>
            </a:xfrm>
            <a:custGeom>
              <a:avLst/>
              <a:gdLst/>
              <a:ahLst/>
              <a:cxnLst/>
              <a:rect l="l" t="t" r="r" b="b"/>
              <a:pathLst>
                <a:path w="8115300" h="3241675">
                  <a:moveTo>
                    <a:pt x="8115300" y="3139440"/>
                  </a:moveTo>
                  <a:lnTo>
                    <a:pt x="8089392" y="3139440"/>
                  </a:lnTo>
                  <a:lnTo>
                    <a:pt x="8089392" y="0"/>
                  </a:lnTo>
                  <a:lnTo>
                    <a:pt x="8065008" y="0"/>
                  </a:lnTo>
                  <a:lnTo>
                    <a:pt x="8065008" y="3139440"/>
                  </a:lnTo>
                  <a:lnTo>
                    <a:pt x="8039100" y="3139440"/>
                  </a:lnTo>
                  <a:lnTo>
                    <a:pt x="8065008" y="3191256"/>
                  </a:lnTo>
                  <a:lnTo>
                    <a:pt x="76200" y="3191256"/>
                  </a:lnTo>
                  <a:lnTo>
                    <a:pt x="76200" y="3165348"/>
                  </a:lnTo>
                  <a:lnTo>
                    <a:pt x="0" y="3203448"/>
                  </a:lnTo>
                  <a:lnTo>
                    <a:pt x="76200" y="3241548"/>
                  </a:lnTo>
                  <a:lnTo>
                    <a:pt x="76200" y="3215640"/>
                  </a:lnTo>
                  <a:lnTo>
                    <a:pt x="8077200" y="3215640"/>
                  </a:lnTo>
                  <a:lnTo>
                    <a:pt x="8108937" y="3152152"/>
                  </a:lnTo>
                  <a:lnTo>
                    <a:pt x="8115300" y="3139440"/>
                  </a:lnTo>
                  <a:close/>
                </a:path>
              </a:pathLst>
            </a:custGeom>
            <a:solidFill>
              <a:srgbClr val="FF50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8600" y="3063239"/>
              <a:ext cx="0" cy="3566160"/>
            </a:xfrm>
            <a:custGeom>
              <a:avLst/>
              <a:gdLst/>
              <a:ahLst/>
              <a:cxnLst/>
              <a:rect l="l" t="t" r="r" b="b"/>
              <a:pathLst>
                <a:path w="0" h="3566159">
                  <a:moveTo>
                    <a:pt x="0" y="3566160"/>
                  </a:moveTo>
                  <a:lnTo>
                    <a:pt x="0" y="0"/>
                  </a:lnTo>
                </a:path>
              </a:pathLst>
            </a:custGeom>
            <a:ln w="24384">
              <a:solidFill>
                <a:srgbClr val="FF500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89026" y="3712921"/>
            <a:ext cx="129159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latin typeface="Carlito"/>
                <a:cs typeface="Carlito"/>
              </a:rPr>
              <a:t>INCREASES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700" spc="-10" b="1">
                <a:latin typeface="Carlito"/>
                <a:cs typeface="Carlito"/>
              </a:rPr>
              <a:t>NEUTROPHILS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258" y="3379978"/>
            <a:ext cx="635749" cy="408178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5191125" y="3260597"/>
            <a:ext cx="617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FEVER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943100" y="2191511"/>
            <a:ext cx="76200" cy="302260"/>
          </a:xfrm>
          <a:custGeom>
            <a:avLst/>
            <a:gdLst/>
            <a:ahLst/>
            <a:cxnLst/>
            <a:rect l="l" t="t" r="r" b="b"/>
            <a:pathLst>
              <a:path w="76200" h="302260">
                <a:moveTo>
                  <a:pt x="44450" y="63500"/>
                </a:moveTo>
                <a:lnTo>
                  <a:pt x="31750" y="63500"/>
                </a:lnTo>
                <a:lnTo>
                  <a:pt x="31750" y="301751"/>
                </a:lnTo>
                <a:lnTo>
                  <a:pt x="44450" y="301751"/>
                </a:lnTo>
                <a:lnTo>
                  <a:pt x="44450" y="63500"/>
                </a:lnTo>
                <a:close/>
              </a:path>
              <a:path w="76200" h="3022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22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26493" y="2392679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1748" y="213360"/>
                </a:moveTo>
                <a:lnTo>
                  <a:pt x="0" y="213360"/>
                </a:lnTo>
                <a:lnTo>
                  <a:pt x="38098" y="289560"/>
                </a:lnTo>
                <a:lnTo>
                  <a:pt x="69848" y="226060"/>
                </a:lnTo>
                <a:lnTo>
                  <a:pt x="31748" y="226060"/>
                </a:lnTo>
                <a:lnTo>
                  <a:pt x="31748" y="213360"/>
                </a:lnTo>
                <a:close/>
              </a:path>
              <a:path w="76200" h="289560">
                <a:moveTo>
                  <a:pt x="44448" y="0"/>
                </a:moveTo>
                <a:lnTo>
                  <a:pt x="31748" y="0"/>
                </a:lnTo>
                <a:lnTo>
                  <a:pt x="31748" y="226060"/>
                </a:lnTo>
                <a:lnTo>
                  <a:pt x="44448" y="226060"/>
                </a:lnTo>
                <a:lnTo>
                  <a:pt x="44448" y="0"/>
                </a:lnTo>
                <a:close/>
              </a:path>
              <a:path w="76200" h="289560">
                <a:moveTo>
                  <a:pt x="76198" y="213360"/>
                </a:moveTo>
                <a:lnTo>
                  <a:pt x="44448" y="213360"/>
                </a:lnTo>
                <a:lnTo>
                  <a:pt x="44448" y="226060"/>
                </a:lnTo>
                <a:lnTo>
                  <a:pt x="69848" y="226060"/>
                </a:lnTo>
                <a:lnTo>
                  <a:pt x="76198" y="213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0" y="2045207"/>
            <a:ext cx="2642870" cy="893444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44145">
              <a:lnSpc>
                <a:spcPts val="1745"/>
              </a:lnSpc>
            </a:pPr>
            <a:r>
              <a:rPr dirty="0" sz="1500" spc="-10">
                <a:latin typeface="Carlito"/>
                <a:cs typeface="Carlito"/>
              </a:rPr>
              <a:t>MOTILITY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OF</a:t>
            </a:r>
            <a:endParaRPr sz="1500">
              <a:latin typeface="Carlito"/>
              <a:cs typeface="Carlito"/>
            </a:endParaRPr>
          </a:p>
          <a:p>
            <a:pPr marL="144145">
              <a:lnSpc>
                <a:spcPts val="2025"/>
              </a:lnSpc>
            </a:pPr>
            <a:r>
              <a:rPr dirty="0" sz="1700" spc="-10">
                <a:latin typeface="Carlito"/>
                <a:cs typeface="Carlito"/>
              </a:rPr>
              <a:t>NEUTROPHILS</a:t>
            </a:r>
            <a:endParaRPr sz="1700">
              <a:latin typeface="Carlito"/>
              <a:cs typeface="Carlito"/>
            </a:endParaRPr>
          </a:p>
          <a:p>
            <a:pPr marL="144145">
              <a:lnSpc>
                <a:spcPct val="100000"/>
              </a:lnSpc>
              <a:spcBef>
                <a:spcPts val="540"/>
              </a:spcBef>
            </a:pPr>
            <a:r>
              <a:rPr dirty="0" sz="1300" b="1">
                <a:latin typeface="Carlito"/>
                <a:cs typeface="Carlito"/>
              </a:rPr>
              <a:t>GROWTH</a:t>
            </a:r>
            <a:r>
              <a:rPr dirty="0" sz="1300" spc="-10" b="1">
                <a:latin typeface="Carlito"/>
                <a:cs typeface="Carlito"/>
              </a:rPr>
              <a:t> </a:t>
            </a:r>
            <a:r>
              <a:rPr dirty="0" sz="1300" b="1">
                <a:latin typeface="Carlito"/>
                <a:cs typeface="Carlito"/>
              </a:rPr>
              <a:t>OF</a:t>
            </a:r>
            <a:r>
              <a:rPr dirty="0" sz="1300" spc="-40" b="1">
                <a:latin typeface="Carlito"/>
                <a:cs typeface="Carlito"/>
              </a:rPr>
              <a:t> </a:t>
            </a:r>
            <a:r>
              <a:rPr dirty="0" sz="1300" spc="-10" b="1">
                <a:latin typeface="Carlito"/>
                <a:cs typeface="Carlito"/>
              </a:rPr>
              <a:t>BACTERIA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4411979" y="3675888"/>
            <a:ext cx="76200" cy="741045"/>
          </a:xfrm>
          <a:custGeom>
            <a:avLst/>
            <a:gdLst/>
            <a:ahLst/>
            <a:cxnLst/>
            <a:rect l="l" t="t" r="r" b="b"/>
            <a:pathLst>
              <a:path w="76200" h="741045">
                <a:moveTo>
                  <a:pt x="31750" y="664463"/>
                </a:moveTo>
                <a:lnTo>
                  <a:pt x="0" y="664463"/>
                </a:lnTo>
                <a:lnTo>
                  <a:pt x="38100" y="740663"/>
                </a:lnTo>
                <a:lnTo>
                  <a:pt x="69850" y="677163"/>
                </a:lnTo>
                <a:lnTo>
                  <a:pt x="31750" y="677163"/>
                </a:lnTo>
                <a:lnTo>
                  <a:pt x="31750" y="664463"/>
                </a:lnTo>
                <a:close/>
              </a:path>
              <a:path w="76200" h="741045">
                <a:moveTo>
                  <a:pt x="44450" y="0"/>
                </a:moveTo>
                <a:lnTo>
                  <a:pt x="31750" y="0"/>
                </a:lnTo>
                <a:lnTo>
                  <a:pt x="31750" y="677163"/>
                </a:lnTo>
                <a:lnTo>
                  <a:pt x="44450" y="677163"/>
                </a:lnTo>
                <a:lnTo>
                  <a:pt x="44450" y="0"/>
                </a:lnTo>
                <a:close/>
              </a:path>
              <a:path w="76200" h="741045">
                <a:moveTo>
                  <a:pt x="76200" y="664463"/>
                </a:moveTo>
                <a:lnTo>
                  <a:pt x="44450" y="664463"/>
                </a:lnTo>
                <a:lnTo>
                  <a:pt x="44450" y="677163"/>
                </a:lnTo>
                <a:lnTo>
                  <a:pt x="69850" y="677163"/>
                </a:lnTo>
                <a:lnTo>
                  <a:pt x="76200" y="664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4076446" y="4437329"/>
            <a:ext cx="901065" cy="7137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dirty="0" sz="1500" spc="-10" b="1">
                <a:latin typeface="Carlito"/>
                <a:cs typeface="Carlito"/>
              </a:rPr>
              <a:t>LOWERS </a:t>
            </a:r>
            <a:r>
              <a:rPr dirty="0" sz="1500" b="1">
                <a:latin typeface="Carlito"/>
                <a:cs typeface="Carlito"/>
              </a:rPr>
              <a:t>IRON,</a:t>
            </a:r>
            <a:r>
              <a:rPr dirty="0" sz="1500" spc="-55" b="1">
                <a:latin typeface="Carlito"/>
                <a:cs typeface="Carlito"/>
              </a:rPr>
              <a:t> </a:t>
            </a:r>
            <a:r>
              <a:rPr dirty="0" sz="1500" spc="-20" b="1">
                <a:latin typeface="Carlito"/>
                <a:cs typeface="Carlito"/>
              </a:rPr>
              <a:t>ZINC </a:t>
            </a:r>
            <a:r>
              <a:rPr dirty="0" sz="1500" b="1">
                <a:latin typeface="Carlito"/>
                <a:cs typeface="Carlito"/>
              </a:rPr>
              <a:t>IN</a:t>
            </a:r>
            <a:r>
              <a:rPr dirty="0" sz="1500" spc="-25" b="1">
                <a:latin typeface="Carlito"/>
                <a:cs typeface="Carlito"/>
              </a:rPr>
              <a:t> </a:t>
            </a:r>
            <a:r>
              <a:rPr dirty="0" sz="1500" spc="-10" b="1">
                <a:latin typeface="Carlito"/>
                <a:cs typeface="Carlito"/>
              </a:rPr>
              <a:t>BLOOD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6020870" y="661385"/>
            <a:ext cx="1314450" cy="871855"/>
            <a:chOff x="6020870" y="661385"/>
            <a:chExt cx="1314450" cy="871855"/>
          </a:xfrm>
        </p:grpSpPr>
        <p:sp>
          <p:nvSpPr>
            <p:cNvPr id="45" name="object 45" descr=""/>
            <p:cNvSpPr/>
            <p:nvPr/>
          </p:nvSpPr>
          <p:spPr>
            <a:xfrm>
              <a:off x="6023009" y="663523"/>
              <a:ext cx="1310640" cy="867410"/>
            </a:xfrm>
            <a:custGeom>
              <a:avLst/>
              <a:gdLst/>
              <a:ahLst/>
              <a:cxnLst/>
              <a:rect l="l" t="t" r="r" b="b"/>
              <a:pathLst>
                <a:path w="1310640" h="867410">
                  <a:moveTo>
                    <a:pt x="1146759" y="0"/>
                  </a:moveTo>
                  <a:lnTo>
                    <a:pt x="1198399" y="5514"/>
                  </a:lnTo>
                  <a:lnTo>
                    <a:pt x="1243246" y="20869"/>
                  </a:lnTo>
                  <a:lnTo>
                    <a:pt x="1278609" y="44281"/>
                  </a:lnTo>
                  <a:lnTo>
                    <a:pt x="1310128" y="108144"/>
                  </a:lnTo>
                  <a:lnTo>
                    <a:pt x="1310128" y="758970"/>
                  </a:lnTo>
                  <a:lnTo>
                    <a:pt x="1301800" y="793143"/>
                  </a:lnTo>
                  <a:lnTo>
                    <a:pt x="1278610" y="822823"/>
                  </a:lnTo>
                  <a:lnTo>
                    <a:pt x="1243246" y="846227"/>
                  </a:lnTo>
                  <a:lnTo>
                    <a:pt x="1198400" y="861576"/>
                  </a:lnTo>
                  <a:lnTo>
                    <a:pt x="1146759" y="867088"/>
                  </a:lnTo>
                  <a:lnTo>
                    <a:pt x="163368" y="867088"/>
                  </a:lnTo>
                  <a:lnTo>
                    <a:pt x="111732" y="861576"/>
                  </a:lnTo>
                  <a:lnTo>
                    <a:pt x="66886" y="846227"/>
                  </a:lnTo>
                  <a:lnTo>
                    <a:pt x="31521" y="822822"/>
                  </a:lnTo>
                  <a:lnTo>
                    <a:pt x="0" y="758970"/>
                  </a:lnTo>
                  <a:lnTo>
                    <a:pt x="0" y="108144"/>
                  </a:lnTo>
                  <a:lnTo>
                    <a:pt x="8328" y="73967"/>
                  </a:lnTo>
                  <a:lnTo>
                    <a:pt x="31521" y="44281"/>
                  </a:lnTo>
                  <a:lnTo>
                    <a:pt x="66885" y="20869"/>
                  </a:lnTo>
                  <a:lnTo>
                    <a:pt x="111731" y="5514"/>
                  </a:lnTo>
                  <a:lnTo>
                    <a:pt x="163367" y="0"/>
                  </a:lnTo>
                  <a:lnTo>
                    <a:pt x="1146759" y="0"/>
                  </a:lnTo>
                  <a:close/>
                </a:path>
              </a:pathLst>
            </a:custGeom>
            <a:ln w="39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3053" y="1029727"/>
              <a:ext cx="270882" cy="17334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621920" y="1078166"/>
              <a:ext cx="436245" cy="125095"/>
            </a:xfrm>
            <a:custGeom>
              <a:avLst/>
              <a:gdLst/>
              <a:ahLst/>
              <a:cxnLst/>
              <a:rect l="l" t="t" r="r" b="b"/>
              <a:pathLst>
                <a:path w="436245" h="125094">
                  <a:moveTo>
                    <a:pt x="435864" y="35699"/>
                  </a:moveTo>
                  <a:lnTo>
                    <a:pt x="431165" y="35699"/>
                  </a:lnTo>
                  <a:lnTo>
                    <a:pt x="427418" y="23495"/>
                  </a:lnTo>
                  <a:lnTo>
                    <a:pt x="414896" y="11264"/>
                  </a:lnTo>
                  <a:lnTo>
                    <a:pt x="396328" y="3022"/>
                  </a:lnTo>
                  <a:lnTo>
                    <a:pt x="373608" y="0"/>
                  </a:lnTo>
                  <a:lnTo>
                    <a:pt x="368465" y="685"/>
                  </a:lnTo>
                  <a:lnTo>
                    <a:pt x="368465" y="12"/>
                  </a:lnTo>
                  <a:lnTo>
                    <a:pt x="0" y="12"/>
                  </a:lnTo>
                  <a:lnTo>
                    <a:pt x="0" y="124904"/>
                  </a:lnTo>
                  <a:lnTo>
                    <a:pt x="368465" y="124904"/>
                  </a:lnTo>
                  <a:lnTo>
                    <a:pt x="368465" y="124485"/>
                  </a:lnTo>
                  <a:lnTo>
                    <a:pt x="435864" y="124485"/>
                  </a:lnTo>
                  <a:lnTo>
                    <a:pt x="435864" y="35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8793" y="1000838"/>
              <a:ext cx="103346" cy="65865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6218793" y="1034835"/>
              <a:ext cx="108585" cy="355600"/>
            </a:xfrm>
            <a:custGeom>
              <a:avLst/>
              <a:gdLst/>
              <a:ahLst/>
              <a:cxnLst/>
              <a:rect l="l" t="t" r="r" b="b"/>
              <a:pathLst>
                <a:path w="108585" h="355600">
                  <a:moveTo>
                    <a:pt x="108481" y="0"/>
                  </a:moveTo>
                  <a:lnTo>
                    <a:pt x="0" y="0"/>
                  </a:lnTo>
                  <a:lnTo>
                    <a:pt x="0" y="355157"/>
                  </a:lnTo>
                  <a:lnTo>
                    <a:pt x="108481" y="355157"/>
                  </a:lnTo>
                  <a:lnTo>
                    <a:pt x="108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3817" y="1071360"/>
              <a:ext cx="102697" cy="66273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295822" y="739596"/>
              <a:ext cx="884555" cy="650875"/>
            </a:xfrm>
            <a:custGeom>
              <a:avLst/>
              <a:gdLst/>
              <a:ahLst/>
              <a:cxnLst/>
              <a:rect l="l" t="t" r="r" b="b"/>
              <a:pathLst>
                <a:path w="884554" h="650875">
                  <a:moveTo>
                    <a:pt x="605294" y="140182"/>
                  </a:moveTo>
                  <a:lnTo>
                    <a:pt x="576376" y="69430"/>
                  </a:lnTo>
                  <a:lnTo>
                    <a:pt x="543267" y="41059"/>
                  </a:lnTo>
                  <a:lnTo>
                    <a:pt x="500392" y="19138"/>
                  </a:lnTo>
                  <a:lnTo>
                    <a:pt x="449783" y="5003"/>
                  </a:lnTo>
                  <a:lnTo>
                    <a:pt x="393458" y="0"/>
                  </a:lnTo>
                  <a:lnTo>
                    <a:pt x="337159" y="5003"/>
                  </a:lnTo>
                  <a:lnTo>
                    <a:pt x="286562" y="19138"/>
                  </a:lnTo>
                  <a:lnTo>
                    <a:pt x="243700" y="41059"/>
                  </a:lnTo>
                  <a:lnTo>
                    <a:pt x="210578" y="69430"/>
                  </a:lnTo>
                  <a:lnTo>
                    <a:pt x="189217" y="102920"/>
                  </a:lnTo>
                  <a:lnTo>
                    <a:pt x="181660" y="140182"/>
                  </a:lnTo>
                  <a:lnTo>
                    <a:pt x="189230" y="177457"/>
                  </a:lnTo>
                  <a:lnTo>
                    <a:pt x="210578" y="210947"/>
                  </a:lnTo>
                  <a:lnTo>
                    <a:pt x="243700" y="239318"/>
                  </a:lnTo>
                  <a:lnTo>
                    <a:pt x="286562" y="261239"/>
                  </a:lnTo>
                  <a:lnTo>
                    <a:pt x="337159" y="275374"/>
                  </a:lnTo>
                  <a:lnTo>
                    <a:pt x="393458" y="280377"/>
                  </a:lnTo>
                  <a:lnTo>
                    <a:pt x="449783" y="275374"/>
                  </a:lnTo>
                  <a:lnTo>
                    <a:pt x="500392" y="261239"/>
                  </a:lnTo>
                  <a:lnTo>
                    <a:pt x="543267" y="239318"/>
                  </a:lnTo>
                  <a:lnTo>
                    <a:pt x="576376" y="210947"/>
                  </a:lnTo>
                  <a:lnTo>
                    <a:pt x="597738" y="177457"/>
                  </a:lnTo>
                  <a:lnTo>
                    <a:pt x="605294" y="140182"/>
                  </a:lnTo>
                  <a:close/>
                </a:path>
                <a:path w="884554" h="650875">
                  <a:moveTo>
                    <a:pt x="884542" y="366191"/>
                  </a:moveTo>
                  <a:lnTo>
                    <a:pt x="777989" y="366191"/>
                  </a:lnTo>
                  <a:lnTo>
                    <a:pt x="777989" y="474103"/>
                  </a:lnTo>
                  <a:lnTo>
                    <a:pt x="0" y="474103"/>
                  </a:lnTo>
                  <a:lnTo>
                    <a:pt x="0" y="547598"/>
                  </a:lnTo>
                  <a:lnTo>
                    <a:pt x="777989" y="547598"/>
                  </a:lnTo>
                  <a:lnTo>
                    <a:pt x="777989" y="650405"/>
                  </a:lnTo>
                  <a:lnTo>
                    <a:pt x="884542" y="650405"/>
                  </a:lnTo>
                  <a:lnTo>
                    <a:pt x="884542" y="366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530765" y="774829"/>
              <a:ext cx="317500" cy="210185"/>
            </a:xfrm>
            <a:custGeom>
              <a:avLst/>
              <a:gdLst/>
              <a:ahLst/>
              <a:cxnLst/>
              <a:rect l="l" t="t" r="r" b="b"/>
              <a:pathLst>
                <a:path w="317500" h="210184">
                  <a:moveTo>
                    <a:pt x="158527" y="0"/>
                  </a:moveTo>
                  <a:lnTo>
                    <a:pt x="108419" y="5351"/>
                  </a:lnTo>
                  <a:lnTo>
                    <a:pt x="64901" y="20253"/>
                  </a:lnTo>
                  <a:lnTo>
                    <a:pt x="30585" y="42974"/>
                  </a:lnTo>
                  <a:lnTo>
                    <a:pt x="0" y="104949"/>
                  </a:lnTo>
                  <a:lnTo>
                    <a:pt x="8081" y="138112"/>
                  </a:lnTo>
                  <a:lnTo>
                    <a:pt x="30585" y="166913"/>
                  </a:lnTo>
                  <a:lnTo>
                    <a:pt x="64901" y="189624"/>
                  </a:lnTo>
                  <a:lnTo>
                    <a:pt x="108419" y="204517"/>
                  </a:lnTo>
                  <a:lnTo>
                    <a:pt x="158527" y="209865"/>
                  </a:lnTo>
                  <a:lnTo>
                    <a:pt x="208661" y="204517"/>
                  </a:lnTo>
                  <a:lnTo>
                    <a:pt x="252193" y="189624"/>
                  </a:lnTo>
                  <a:lnTo>
                    <a:pt x="286517" y="166913"/>
                  </a:lnTo>
                  <a:lnTo>
                    <a:pt x="309024" y="138112"/>
                  </a:lnTo>
                  <a:lnTo>
                    <a:pt x="317106" y="104949"/>
                  </a:lnTo>
                  <a:lnTo>
                    <a:pt x="309024" y="71783"/>
                  </a:lnTo>
                  <a:lnTo>
                    <a:pt x="286517" y="42974"/>
                  </a:lnTo>
                  <a:lnTo>
                    <a:pt x="252193" y="20253"/>
                  </a:lnTo>
                  <a:lnTo>
                    <a:pt x="208660" y="5351"/>
                  </a:lnTo>
                  <a:lnTo>
                    <a:pt x="158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0923" y="794222"/>
              <a:ext cx="134214" cy="164133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7748016" y="637031"/>
            <a:ext cx="1096010" cy="832485"/>
            <a:chOff x="7748016" y="637031"/>
            <a:chExt cx="1096010" cy="832485"/>
          </a:xfrm>
        </p:grpSpPr>
        <p:sp>
          <p:nvSpPr>
            <p:cNvPr id="55" name="object 55" descr=""/>
            <p:cNvSpPr/>
            <p:nvPr/>
          </p:nvSpPr>
          <p:spPr>
            <a:xfrm>
              <a:off x="7774373" y="662541"/>
              <a:ext cx="1067435" cy="797560"/>
            </a:xfrm>
            <a:custGeom>
              <a:avLst/>
              <a:gdLst/>
              <a:ahLst/>
              <a:cxnLst/>
              <a:rect l="l" t="t" r="r" b="b"/>
              <a:pathLst>
                <a:path w="1067434" h="797560">
                  <a:moveTo>
                    <a:pt x="934304" y="0"/>
                  </a:moveTo>
                  <a:lnTo>
                    <a:pt x="986080" y="7805"/>
                  </a:lnTo>
                  <a:lnTo>
                    <a:pt x="1028355" y="29090"/>
                  </a:lnTo>
                  <a:lnTo>
                    <a:pt x="1056856" y="60659"/>
                  </a:lnTo>
                  <a:lnTo>
                    <a:pt x="1067306" y="99318"/>
                  </a:lnTo>
                  <a:lnTo>
                    <a:pt x="1067306" y="697790"/>
                  </a:lnTo>
                  <a:lnTo>
                    <a:pt x="1056856" y="736446"/>
                  </a:lnTo>
                  <a:lnTo>
                    <a:pt x="1028356" y="768013"/>
                  </a:lnTo>
                  <a:lnTo>
                    <a:pt x="986080" y="789296"/>
                  </a:lnTo>
                  <a:lnTo>
                    <a:pt x="934305" y="797101"/>
                  </a:lnTo>
                  <a:lnTo>
                    <a:pt x="132980" y="797100"/>
                  </a:lnTo>
                  <a:lnTo>
                    <a:pt x="81219" y="789296"/>
                  </a:lnTo>
                  <a:lnTo>
                    <a:pt x="38950" y="768013"/>
                  </a:lnTo>
                  <a:lnTo>
                    <a:pt x="10451" y="736446"/>
                  </a:lnTo>
                  <a:lnTo>
                    <a:pt x="0" y="697790"/>
                  </a:lnTo>
                  <a:lnTo>
                    <a:pt x="0" y="99317"/>
                  </a:lnTo>
                  <a:lnTo>
                    <a:pt x="10449" y="60659"/>
                  </a:lnTo>
                  <a:lnTo>
                    <a:pt x="38948" y="29089"/>
                  </a:lnTo>
                  <a:lnTo>
                    <a:pt x="81217" y="7805"/>
                  </a:lnTo>
                  <a:lnTo>
                    <a:pt x="132979" y="0"/>
                  </a:lnTo>
                  <a:lnTo>
                    <a:pt x="934304" y="0"/>
                  </a:lnTo>
                  <a:close/>
                </a:path>
              </a:pathLst>
            </a:custGeom>
            <a:ln w="3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4248" y="739206"/>
              <a:ext cx="142620" cy="10623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8384235" y="791222"/>
              <a:ext cx="146050" cy="582295"/>
            </a:xfrm>
            <a:custGeom>
              <a:avLst/>
              <a:gdLst/>
              <a:ahLst/>
              <a:cxnLst/>
              <a:rect l="l" t="t" r="r" b="b"/>
              <a:pathLst>
                <a:path w="146050" h="582294">
                  <a:moveTo>
                    <a:pt x="145605" y="308216"/>
                  </a:moveTo>
                  <a:lnTo>
                    <a:pt x="145567" y="0"/>
                  </a:lnTo>
                  <a:lnTo>
                    <a:pt x="0" y="0"/>
                  </a:lnTo>
                  <a:lnTo>
                    <a:pt x="12" y="336638"/>
                  </a:lnTo>
                  <a:lnTo>
                    <a:pt x="53327" y="336638"/>
                  </a:lnTo>
                  <a:lnTo>
                    <a:pt x="53327" y="550418"/>
                  </a:lnTo>
                  <a:lnTo>
                    <a:pt x="53327" y="555459"/>
                  </a:lnTo>
                  <a:lnTo>
                    <a:pt x="54762" y="555459"/>
                  </a:lnTo>
                  <a:lnTo>
                    <a:pt x="56832" y="562711"/>
                  </a:lnTo>
                  <a:lnTo>
                    <a:pt x="66408" y="572770"/>
                  </a:lnTo>
                  <a:lnTo>
                    <a:pt x="80594" y="579539"/>
                  </a:lnTo>
                  <a:lnTo>
                    <a:pt x="97980" y="582015"/>
                  </a:lnTo>
                  <a:lnTo>
                    <a:pt x="115354" y="579539"/>
                  </a:lnTo>
                  <a:lnTo>
                    <a:pt x="129552" y="572770"/>
                  </a:lnTo>
                  <a:lnTo>
                    <a:pt x="139115" y="562711"/>
                  </a:lnTo>
                  <a:lnTo>
                    <a:pt x="141185" y="555459"/>
                  </a:lnTo>
                  <a:lnTo>
                    <a:pt x="145605" y="555459"/>
                  </a:lnTo>
                  <a:lnTo>
                    <a:pt x="145605" y="3082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77342" y="751924"/>
              <a:ext cx="198363" cy="236789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8131619" y="964400"/>
              <a:ext cx="91440" cy="383540"/>
            </a:xfrm>
            <a:custGeom>
              <a:avLst/>
              <a:gdLst/>
              <a:ahLst/>
              <a:cxnLst/>
              <a:rect l="l" t="t" r="r" b="b"/>
              <a:pathLst>
                <a:path w="91440" h="383540">
                  <a:moveTo>
                    <a:pt x="91284" y="0"/>
                  </a:moveTo>
                  <a:lnTo>
                    <a:pt x="0" y="0"/>
                  </a:lnTo>
                  <a:lnTo>
                    <a:pt x="0" y="383028"/>
                  </a:lnTo>
                  <a:lnTo>
                    <a:pt x="91284" y="383028"/>
                  </a:lnTo>
                  <a:lnTo>
                    <a:pt x="91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1620" y="1311145"/>
              <a:ext cx="88315" cy="65832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7773924" y="662939"/>
              <a:ext cx="990600" cy="780415"/>
            </a:xfrm>
            <a:custGeom>
              <a:avLst/>
              <a:gdLst/>
              <a:ahLst/>
              <a:cxnLst/>
              <a:rect l="l" t="t" r="r" b="b"/>
              <a:pathLst>
                <a:path w="990600" h="780415">
                  <a:moveTo>
                    <a:pt x="76200" y="0"/>
                  </a:moveTo>
                  <a:lnTo>
                    <a:pt x="990600" y="728472"/>
                  </a:lnTo>
                </a:path>
                <a:path w="990600" h="780415">
                  <a:moveTo>
                    <a:pt x="914400" y="0"/>
                  </a:moveTo>
                  <a:lnTo>
                    <a:pt x="0" y="780288"/>
                  </a:lnTo>
                </a:path>
              </a:pathLst>
            </a:custGeom>
            <a:ln w="51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383524" y="1098804"/>
              <a:ext cx="372110" cy="177165"/>
            </a:xfrm>
            <a:custGeom>
              <a:avLst/>
              <a:gdLst/>
              <a:ahLst/>
              <a:cxnLst/>
              <a:rect l="l" t="t" r="r" b="b"/>
              <a:pathLst>
                <a:path w="372109" h="177165">
                  <a:moveTo>
                    <a:pt x="185927" y="0"/>
                  </a:moveTo>
                  <a:lnTo>
                    <a:pt x="127138" y="4511"/>
                  </a:lnTo>
                  <a:lnTo>
                    <a:pt x="76096" y="17068"/>
                  </a:lnTo>
                  <a:lnTo>
                    <a:pt x="35856" y="36210"/>
                  </a:lnTo>
                  <a:lnTo>
                    <a:pt x="0" y="88392"/>
                  </a:lnTo>
                  <a:lnTo>
                    <a:pt x="9473" y="116311"/>
                  </a:lnTo>
                  <a:lnTo>
                    <a:pt x="35856" y="140573"/>
                  </a:lnTo>
                  <a:lnTo>
                    <a:pt x="76096" y="159715"/>
                  </a:lnTo>
                  <a:lnTo>
                    <a:pt x="127138" y="172272"/>
                  </a:lnTo>
                  <a:lnTo>
                    <a:pt x="185927" y="176784"/>
                  </a:lnTo>
                  <a:lnTo>
                    <a:pt x="244717" y="172272"/>
                  </a:lnTo>
                  <a:lnTo>
                    <a:pt x="295759" y="159715"/>
                  </a:lnTo>
                  <a:lnTo>
                    <a:pt x="335999" y="140573"/>
                  </a:lnTo>
                  <a:lnTo>
                    <a:pt x="362382" y="116311"/>
                  </a:lnTo>
                  <a:lnTo>
                    <a:pt x="371855" y="88392"/>
                  </a:lnTo>
                  <a:lnTo>
                    <a:pt x="362382" y="60472"/>
                  </a:lnTo>
                  <a:lnTo>
                    <a:pt x="335999" y="36210"/>
                  </a:lnTo>
                  <a:lnTo>
                    <a:pt x="295759" y="17068"/>
                  </a:lnTo>
                  <a:lnTo>
                    <a:pt x="244717" y="4511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383524" y="1098804"/>
              <a:ext cx="372110" cy="177165"/>
            </a:xfrm>
            <a:custGeom>
              <a:avLst/>
              <a:gdLst/>
              <a:ahLst/>
              <a:cxnLst/>
              <a:rect l="l" t="t" r="r" b="b"/>
              <a:pathLst>
                <a:path w="372109" h="177165">
                  <a:moveTo>
                    <a:pt x="0" y="88392"/>
                  </a:moveTo>
                  <a:lnTo>
                    <a:pt x="35856" y="36210"/>
                  </a:lnTo>
                  <a:lnTo>
                    <a:pt x="76096" y="17068"/>
                  </a:lnTo>
                  <a:lnTo>
                    <a:pt x="127138" y="4511"/>
                  </a:lnTo>
                  <a:lnTo>
                    <a:pt x="185927" y="0"/>
                  </a:lnTo>
                  <a:lnTo>
                    <a:pt x="244717" y="4511"/>
                  </a:lnTo>
                  <a:lnTo>
                    <a:pt x="295759" y="17068"/>
                  </a:lnTo>
                  <a:lnTo>
                    <a:pt x="335999" y="36210"/>
                  </a:lnTo>
                  <a:lnTo>
                    <a:pt x="362382" y="60472"/>
                  </a:lnTo>
                  <a:lnTo>
                    <a:pt x="371855" y="88392"/>
                  </a:lnTo>
                  <a:lnTo>
                    <a:pt x="362382" y="116311"/>
                  </a:lnTo>
                  <a:lnTo>
                    <a:pt x="335999" y="140573"/>
                  </a:lnTo>
                  <a:lnTo>
                    <a:pt x="295759" y="159715"/>
                  </a:lnTo>
                  <a:lnTo>
                    <a:pt x="244717" y="172272"/>
                  </a:lnTo>
                  <a:lnTo>
                    <a:pt x="185927" y="176784"/>
                  </a:lnTo>
                  <a:lnTo>
                    <a:pt x="127138" y="172272"/>
                  </a:lnTo>
                  <a:lnTo>
                    <a:pt x="76096" y="159715"/>
                  </a:lnTo>
                  <a:lnTo>
                    <a:pt x="35856" y="140573"/>
                  </a:lnTo>
                  <a:lnTo>
                    <a:pt x="9473" y="116311"/>
                  </a:lnTo>
                  <a:lnTo>
                    <a:pt x="0" y="88392"/>
                  </a:lnTo>
                  <a:close/>
                </a:path>
              </a:pathLst>
            </a:custGeom>
            <a:ln w="51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1896" y="1109472"/>
              <a:ext cx="79247" cy="76200"/>
            </a:xfrm>
            <a:prstGeom prst="rect">
              <a:avLst/>
            </a:prstGeom>
          </p:spPr>
        </p:pic>
      </p:grpSp>
      <p:sp>
        <p:nvSpPr>
          <p:cNvPr id="65" name="object 65" descr=""/>
          <p:cNvSpPr/>
          <p:nvPr/>
        </p:nvSpPr>
        <p:spPr>
          <a:xfrm>
            <a:off x="8724900" y="1682495"/>
            <a:ext cx="76200" cy="274320"/>
          </a:xfrm>
          <a:custGeom>
            <a:avLst/>
            <a:gdLst/>
            <a:ahLst/>
            <a:cxnLst/>
            <a:rect l="l" t="t" r="r" b="b"/>
            <a:pathLst>
              <a:path w="76200" h="274319">
                <a:moveTo>
                  <a:pt x="25907" y="198119"/>
                </a:moveTo>
                <a:lnTo>
                  <a:pt x="0" y="198119"/>
                </a:lnTo>
                <a:lnTo>
                  <a:pt x="38100" y="274319"/>
                </a:lnTo>
                <a:lnTo>
                  <a:pt x="69850" y="210819"/>
                </a:lnTo>
                <a:lnTo>
                  <a:pt x="25907" y="210819"/>
                </a:lnTo>
                <a:lnTo>
                  <a:pt x="25907" y="198119"/>
                </a:lnTo>
                <a:close/>
              </a:path>
              <a:path w="76200" h="274319">
                <a:moveTo>
                  <a:pt x="50292" y="0"/>
                </a:moveTo>
                <a:lnTo>
                  <a:pt x="25907" y="0"/>
                </a:lnTo>
                <a:lnTo>
                  <a:pt x="25907" y="210819"/>
                </a:lnTo>
                <a:lnTo>
                  <a:pt x="50292" y="210819"/>
                </a:lnTo>
                <a:lnTo>
                  <a:pt x="50292" y="0"/>
                </a:lnTo>
                <a:close/>
              </a:path>
              <a:path w="76200" h="274319">
                <a:moveTo>
                  <a:pt x="76200" y="198119"/>
                </a:moveTo>
                <a:lnTo>
                  <a:pt x="50292" y="198119"/>
                </a:lnTo>
                <a:lnTo>
                  <a:pt x="50292" y="210819"/>
                </a:lnTo>
                <a:lnTo>
                  <a:pt x="69850" y="210819"/>
                </a:lnTo>
                <a:lnTo>
                  <a:pt x="76200" y="198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7624064" y="1701749"/>
            <a:ext cx="777240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-10" b="1">
                <a:latin typeface="Carlito"/>
                <a:cs typeface="Carlito"/>
              </a:rPr>
              <a:t>APPETITE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3961546" y="2989538"/>
            <a:ext cx="1199515" cy="520065"/>
            <a:chOff x="3961546" y="2989538"/>
            <a:chExt cx="1199515" cy="520065"/>
          </a:xfrm>
        </p:grpSpPr>
        <p:pic>
          <p:nvPicPr>
            <p:cNvPr id="68" name="object 6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31493" y="2994361"/>
              <a:ext cx="126762" cy="208867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965836" y="3231321"/>
              <a:ext cx="163830" cy="274955"/>
            </a:xfrm>
            <a:custGeom>
              <a:avLst/>
              <a:gdLst/>
              <a:ahLst/>
              <a:cxnLst/>
              <a:rect l="l" t="t" r="r" b="b"/>
              <a:pathLst>
                <a:path w="163829" h="274954">
                  <a:moveTo>
                    <a:pt x="81899" y="0"/>
                  </a:moveTo>
                  <a:lnTo>
                    <a:pt x="50020" y="10798"/>
                  </a:lnTo>
                  <a:lnTo>
                    <a:pt x="23987" y="40246"/>
                  </a:lnTo>
                  <a:lnTo>
                    <a:pt x="6435" y="83923"/>
                  </a:lnTo>
                  <a:lnTo>
                    <a:pt x="0" y="137409"/>
                  </a:lnTo>
                  <a:lnTo>
                    <a:pt x="6436" y="190895"/>
                  </a:lnTo>
                  <a:lnTo>
                    <a:pt x="23987" y="234573"/>
                  </a:lnTo>
                  <a:lnTo>
                    <a:pt x="50020" y="264022"/>
                  </a:lnTo>
                  <a:lnTo>
                    <a:pt x="81900" y="274821"/>
                  </a:lnTo>
                  <a:lnTo>
                    <a:pt x="113780" y="264022"/>
                  </a:lnTo>
                  <a:lnTo>
                    <a:pt x="139813" y="234573"/>
                  </a:lnTo>
                  <a:lnTo>
                    <a:pt x="157366" y="190895"/>
                  </a:lnTo>
                  <a:lnTo>
                    <a:pt x="163802" y="137409"/>
                  </a:lnTo>
                  <a:lnTo>
                    <a:pt x="157366" y="83923"/>
                  </a:lnTo>
                  <a:lnTo>
                    <a:pt x="139813" y="40246"/>
                  </a:lnTo>
                  <a:lnTo>
                    <a:pt x="113779" y="10798"/>
                  </a:lnTo>
                  <a:lnTo>
                    <a:pt x="81899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963927" y="2991918"/>
              <a:ext cx="1195070" cy="514984"/>
            </a:xfrm>
            <a:custGeom>
              <a:avLst/>
              <a:gdLst/>
              <a:ahLst/>
              <a:cxnLst/>
              <a:rect l="l" t="t" r="r" b="b"/>
              <a:pathLst>
                <a:path w="1195070" h="514985">
                  <a:moveTo>
                    <a:pt x="85146" y="235738"/>
                  </a:moveTo>
                  <a:lnTo>
                    <a:pt x="45055" y="252227"/>
                  </a:lnTo>
                  <a:lnTo>
                    <a:pt x="14890" y="294366"/>
                  </a:lnTo>
                  <a:lnTo>
                    <a:pt x="2290" y="343223"/>
                  </a:lnTo>
                  <a:lnTo>
                    <a:pt x="0" y="362766"/>
                  </a:lnTo>
                  <a:lnTo>
                    <a:pt x="0" y="381698"/>
                  </a:lnTo>
                  <a:lnTo>
                    <a:pt x="5345" y="429333"/>
                  </a:lnTo>
                  <a:lnTo>
                    <a:pt x="13363" y="451318"/>
                  </a:lnTo>
                  <a:lnTo>
                    <a:pt x="17945" y="462922"/>
                  </a:lnTo>
                  <a:lnTo>
                    <a:pt x="42001" y="497124"/>
                  </a:lnTo>
                  <a:lnTo>
                    <a:pt x="77890" y="514834"/>
                  </a:lnTo>
                  <a:lnTo>
                    <a:pt x="90872" y="513613"/>
                  </a:lnTo>
                  <a:lnTo>
                    <a:pt x="104620" y="509338"/>
                  </a:lnTo>
                  <a:lnTo>
                    <a:pt x="119129" y="500788"/>
                  </a:lnTo>
                  <a:lnTo>
                    <a:pt x="132873" y="487352"/>
                  </a:lnTo>
                  <a:lnTo>
                    <a:pt x="144711" y="469640"/>
                  </a:lnTo>
                  <a:lnTo>
                    <a:pt x="924485" y="263831"/>
                  </a:lnTo>
                  <a:lnTo>
                    <a:pt x="130581" y="263831"/>
                  </a:lnTo>
                  <a:lnTo>
                    <a:pt x="123328" y="253449"/>
                  </a:lnTo>
                  <a:lnTo>
                    <a:pt x="113782" y="246120"/>
                  </a:lnTo>
                  <a:lnTo>
                    <a:pt x="105764" y="241235"/>
                  </a:lnTo>
                  <a:lnTo>
                    <a:pt x="95836" y="236960"/>
                  </a:lnTo>
                  <a:lnTo>
                    <a:pt x="85146" y="235738"/>
                  </a:lnTo>
                  <a:close/>
                </a:path>
                <a:path w="1195070" h="514985">
                  <a:moveTo>
                    <a:pt x="1128285" y="0"/>
                  </a:moveTo>
                  <a:lnTo>
                    <a:pt x="130581" y="263831"/>
                  </a:lnTo>
                  <a:lnTo>
                    <a:pt x="924485" y="263831"/>
                  </a:lnTo>
                  <a:lnTo>
                    <a:pt x="1146617" y="205203"/>
                  </a:lnTo>
                  <a:lnTo>
                    <a:pt x="1179057" y="174056"/>
                  </a:lnTo>
                  <a:lnTo>
                    <a:pt x="1191666" y="137414"/>
                  </a:lnTo>
                  <a:lnTo>
                    <a:pt x="1194726" y="113596"/>
                  </a:lnTo>
                  <a:lnTo>
                    <a:pt x="1194726" y="99550"/>
                  </a:lnTo>
                  <a:lnTo>
                    <a:pt x="1184780" y="49472"/>
                  </a:lnTo>
                  <a:lnTo>
                    <a:pt x="1159195" y="10992"/>
                  </a:lnTo>
                  <a:lnTo>
                    <a:pt x="1128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963927" y="2991918"/>
              <a:ext cx="1195070" cy="514984"/>
            </a:xfrm>
            <a:custGeom>
              <a:avLst/>
              <a:gdLst/>
              <a:ahLst/>
              <a:cxnLst/>
              <a:rect l="l" t="t" r="r" b="b"/>
              <a:pathLst>
                <a:path w="1195070" h="514985">
                  <a:moveTo>
                    <a:pt x="130581" y="263831"/>
                  </a:moveTo>
                  <a:lnTo>
                    <a:pt x="1128285" y="0"/>
                  </a:lnTo>
                  <a:lnTo>
                    <a:pt x="1139363" y="635"/>
                  </a:lnTo>
                  <a:lnTo>
                    <a:pt x="1149677" y="4299"/>
                  </a:lnTo>
                  <a:lnTo>
                    <a:pt x="1179822" y="38479"/>
                  </a:lnTo>
                  <a:lnTo>
                    <a:pt x="1191666" y="75122"/>
                  </a:lnTo>
                  <a:lnTo>
                    <a:pt x="1194726" y="113596"/>
                  </a:lnTo>
                  <a:lnTo>
                    <a:pt x="1193563" y="124589"/>
                  </a:lnTo>
                  <a:lnTo>
                    <a:pt x="1184780" y="161842"/>
                  </a:lnTo>
                  <a:lnTo>
                    <a:pt x="1157298" y="201538"/>
                  </a:lnTo>
                  <a:lnTo>
                    <a:pt x="144711" y="469640"/>
                  </a:lnTo>
                  <a:lnTo>
                    <a:pt x="132873" y="487352"/>
                  </a:lnTo>
                  <a:lnTo>
                    <a:pt x="119129" y="500788"/>
                  </a:lnTo>
                  <a:lnTo>
                    <a:pt x="104620" y="509338"/>
                  </a:lnTo>
                  <a:lnTo>
                    <a:pt x="90872" y="513613"/>
                  </a:lnTo>
                  <a:lnTo>
                    <a:pt x="77890" y="514834"/>
                  </a:lnTo>
                  <a:lnTo>
                    <a:pt x="65673" y="511781"/>
                  </a:lnTo>
                  <a:lnTo>
                    <a:pt x="33217" y="487963"/>
                  </a:lnTo>
                  <a:lnTo>
                    <a:pt x="13363" y="451318"/>
                  </a:lnTo>
                  <a:lnTo>
                    <a:pt x="8782" y="440326"/>
                  </a:lnTo>
                  <a:lnTo>
                    <a:pt x="381" y="398797"/>
                  </a:lnTo>
                  <a:lnTo>
                    <a:pt x="0" y="362766"/>
                  </a:lnTo>
                  <a:lnTo>
                    <a:pt x="2290" y="343223"/>
                  </a:lnTo>
                  <a:lnTo>
                    <a:pt x="14890" y="294366"/>
                  </a:lnTo>
                  <a:lnTo>
                    <a:pt x="36654" y="260777"/>
                  </a:lnTo>
                  <a:lnTo>
                    <a:pt x="36654" y="259556"/>
                  </a:lnTo>
                  <a:lnTo>
                    <a:pt x="36654" y="260777"/>
                  </a:lnTo>
                  <a:lnTo>
                    <a:pt x="45055" y="252227"/>
                  </a:lnTo>
                  <a:lnTo>
                    <a:pt x="55745" y="243677"/>
                  </a:lnTo>
                  <a:lnTo>
                    <a:pt x="64146" y="239402"/>
                  </a:lnTo>
                  <a:lnTo>
                    <a:pt x="75218" y="236349"/>
                  </a:lnTo>
                  <a:lnTo>
                    <a:pt x="85146" y="235738"/>
                  </a:lnTo>
                  <a:lnTo>
                    <a:pt x="95836" y="236960"/>
                  </a:lnTo>
                  <a:lnTo>
                    <a:pt x="105764" y="241235"/>
                  </a:lnTo>
                  <a:lnTo>
                    <a:pt x="113782" y="246120"/>
                  </a:lnTo>
                  <a:lnTo>
                    <a:pt x="123328" y="253449"/>
                  </a:lnTo>
                  <a:lnTo>
                    <a:pt x="130581" y="263831"/>
                  </a:lnTo>
                  <a:close/>
                </a:path>
              </a:pathLst>
            </a:custGeom>
            <a:ln w="4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026928" y="3156204"/>
              <a:ext cx="748030" cy="259715"/>
            </a:xfrm>
            <a:custGeom>
              <a:avLst/>
              <a:gdLst/>
              <a:ahLst/>
              <a:cxnLst/>
              <a:rect l="l" t="t" r="r" b="b"/>
              <a:pathLst>
                <a:path w="748029" h="259714">
                  <a:moveTo>
                    <a:pt x="25961" y="173441"/>
                  </a:moveTo>
                  <a:lnTo>
                    <a:pt x="22907" y="173441"/>
                  </a:lnTo>
                  <a:lnTo>
                    <a:pt x="19473" y="174662"/>
                  </a:lnTo>
                  <a:lnTo>
                    <a:pt x="16798" y="175884"/>
                  </a:lnTo>
                  <a:lnTo>
                    <a:pt x="13744" y="178327"/>
                  </a:lnTo>
                  <a:lnTo>
                    <a:pt x="11072" y="181380"/>
                  </a:lnTo>
                  <a:lnTo>
                    <a:pt x="8780" y="183823"/>
                  </a:lnTo>
                  <a:lnTo>
                    <a:pt x="0" y="212526"/>
                  </a:lnTo>
                  <a:lnTo>
                    <a:pt x="0" y="224130"/>
                  </a:lnTo>
                  <a:lnTo>
                    <a:pt x="12982" y="254055"/>
                  </a:lnTo>
                  <a:lnTo>
                    <a:pt x="15654" y="256497"/>
                  </a:lnTo>
                  <a:lnTo>
                    <a:pt x="19852" y="258940"/>
                  </a:lnTo>
                  <a:lnTo>
                    <a:pt x="23672" y="259551"/>
                  </a:lnTo>
                  <a:lnTo>
                    <a:pt x="27871" y="259551"/>
                  </a:lnTo>
                  <a:lnTo>
                    <a:pt x="32452" y="258329"/>
                  </a:lnTo>
                  <a:lnTo>
                    <a:pt x="36654" y="255276"/>
                  </a:lnTo>
                  <a:lnTo>
                    <a:pt x="41236" y="251001"/>
                  </a:lnTo>
                  <a:lnTo>
                    <a:pt x="44672" y="245505"/>
                  </a:lnTo>
                  <a:lnTo>
                    <a:pt x="282926" y="181991"/>
                  </a:lnTo>
                  <a:lnTo>
                    <a:pt x="40470" y="181991"/>
                  </a:lnTo>
                  <a:lnTo>
                    <a:pt x="38181" y="178937"/>
                  </a:lnTo>
                  <a:lnTo>
                    <a:pt x="35127" y="176494"/>
                  </a:lnTo>
                  <a:lnTo>
                    <a:pt x="32835" y="175273"/>
                  </a:lnTo>
                  <a:lnTo>
                    <a:pt x="29398" y="174052"/>
                  </a:lnTo>
                  <a:lnTo>
                    <a:pt x="25961" y="173441"/>
                  </a:lnTo>
                  <a:close/>
                </a:path>
                <a:path w="748029" h="259714">
                  <a:moveTo>
                    <a:pt x="731576" y="0"/>
                  </a:moveTo>
                  <a:lnTo>
                    <a:pt x="727750" y="0"/>
                  </a:lnTo>
                  <a:lnTo>
                    <a:pt x="723557" y="610"/>
                  </a:lnTo>
                  <a:lnTo>
                    <a:pt x="40470" y="181991"/>
                  </a:lnTo>
                  <a:lnTo>
                    <a:pt x="282926" y="181991"/>
                  </a:lnTo>
                  <a:lnTo>
                    <a:pt x="731943" y="62292"/>
                  </a:lnTo>
                  <a:lnTo>
                    <a:pt x="747612" y="30535"/>
                  </a:lnTo>
                  <a:lnTo>
                    <a:pt x="746449" y="24428"/>
                  </a:lnTo>
                  <a:lnTo>
                    <a:pt x="745684" y="19542"/>
                  </a:lnTo>
                  <a:lnTo>
                    <a:pt x="743787" y="14046"/>
                  </a:lnTo>
                  <a:lnTo>
                    <a:pt x="741124" y="8549"/>
                  </a:lnTo>
                  <a:lnTo>
                    <a:pt x="738064" y="4885"/>
                  </a:lnTo>
                  <a:lnTo>
                    <a:pt x="735401" y="2442"/>
                  </a:lnTo>
                  <a:lnTo>
                    <a:pt x="7315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026928" y="3070705"/>
              <a:ext cx="915669" cy="345440"/>
            </a:xfrm>
            <a:custGeom>
              <a:avLst/>
              <a:gdLst/>
              <a:ahLst/>
              <a:cxnLst/>
              <a:rect l="l" t="t" r="r" b="b"/>
              <a:pathLst>
                <a:path w="915670" h="345439">
                  <a:moveTo>
                    <a:pt x="40470" y="267490"/>
                  </a:moveTo>
                  <a:lnTo>
                    <a:pt x="723558" y="86109"/>
                  </a:lnTo>
                  <a:lnTo>
                    <a:pt x="727750" y="85499"/>
                  </a:lnTo>
                  <a:lnTo>
                    <a:pt x="731576" y="85499"/>
                  </a:lnTo>
                  <a:lnTo>
                    <a:pt x="746449" y="109927"/>
                  </a:lnTo>
                  <a:lnTo>
                    <a:pt x="747612" y="116034"/>
                  </a:lnTo>
                  <a:lnTo>
                    <a:pt x="44672" y="331004"/>
                  </a:lnTo>
                  <a:lnTo>
                    <a:pt x="41236" y="336500"/>
                  </a:lnTo>
                  <a:lnTo>
                    <a:pt x="36654" y="340775"/>
                  </a:lnTo>
                  <a:lnTo>
                    <a:pt x="32452" y="343829"/>
                  </a:lnTo>
                  <a:lnTo>
                    <a:pt x="27871" y="345050"/>
                  </a:lnTo>
                  <a:lnTo>
                    <a:pt x="23672" y="345050"/>
                  </a:lnTo>
                  <a:lnTo>
                    <a:pt x="19852" y="344439"/>
                  </a:lnTo>
                  <a:lnTo>
                    <a:pt x="15654" y="341997"/>
                  </a:lnTo>
                  <a:lnTo>
                    <a:pt x="12982" y="339554"/>
                  </a:lnTo>
                  <a:lnTo>
                    <a:pt x="9924" y="337111"/>
                  </a:lnTo>
                  <a:lnTo>
                    <a:pt x="0" y="304133"/>
                  </a:lnTo>
                  <a:lnTo>
                    <a:pt x="0" y="298026"/>
                  </a:lnTo>
                  <a:lnTo>
                    <a:pt x="11072" y="266879"/>
                  </a:lnTo>
                  <a:lnTo>
                    <a:pt x="11072" y="266269"/>
                  </a:lnTo>
                  <a:lnTo>
                    <a:pt x="11072" y="266879"/>
                  </a:lnTo>
                  <a:lnTo>
                    <a:pt x="13744" y="263826"/>
                  </a:lnTo>
                  <a:lnTo>
                    <a:pt x="16798" y="261383"/>
                  </a:lnTo>
                  <a:lnTo>
                    <a:pt x="19473" y="260162"/>
                  </a:lnTo>
                  <a:lnTo>
                    <a:pt x="22907" y="258940"/>
                  </a:lnTo>
                  <a:lnTo>
                    <a:pt x="25961" y="258940"/>
                  </a:lnTo>
                  <a:lnTo>
                    <a:pt x="29398" y="259551"/>
                  </a:lnTo>
                  <a:lnTo>
                    <a:pt x="32835" y="260772"/>
                  </a:lnTo>
                  <a:lnTo>
                    <a:pt x="35127" y="261994"/>
                  </a:lnTo>
                  <a:lnTo>
                    <a:pt x="38181" y="264437"/>
                  </a:lnTo>
                  <a:lnTo>
                    <a:pt x="40470" y="267490"/>
                  </a:lnTo>
                  <a:close/>
                </a:path>
                <a:path w="915670" h="345439">
                  <a:moveTo>
                    <a:pt x="161510" y="200923"/>
                  </a:moveTo>
                  <a:lnTo>
                    <a:pt x="174872" y="321233"/>
                  </a:lnTo>
                </a:path>
                <a:path w="915670" h="345439">
                  <a:moveTo>
                    <a:pt x="199309" y="180159"/>
                  </a:moveTo>
                  <a:lnTo>
                    <a:pt x="217255" y="331004"/>
                  </a:lnTo>
                </a:path>
                <a:path w="915670" h="345439">
                  <a:moveTo>
                    <a:pt x="232527" y="170998"/>
                  </a:moveTo>
                  <a:lnTo>
                    <a:pt x="245888" y="290086"/>
                  </a:lnTo>
                </a:path>
                <a:path w="915670" h="345439">
                  <a:moveTo>
                    <a:pt x="270341" y="158784"/>
                  </a:moveTo>
                  <a:lnTo>
                    <a:pt x="288275" y="310240"/>
                  </a:lnTo>
                </a:path>
                <a:path w="915670" h="345439">
                  <a:moveTo>
                    <a:pt x="309269" y="161837"/>
                  </a:moveTo>
                  <a:lnTo>
                    <a:pt x="323011" y="282147"/>
                  </a:lnTo>
                </a:path>
                <a:path w="915670" h="345439">
                  <a:moveTo>
                    <a:pt x="347066" y="141073"/>
                  </a:moveTo>
                  <a:lnTo>
                    <a:pt x="365030" y="291918"/>
                  </a:lnTo>
                </a:path>
                <a:path w="915670" h="345439">
                  <a:moveTo>
                    <a:pt x="380302" y="131913"/>
                  </a:moveTo>
                  <a:lnTo>
                    <a:pt x="393645" y="251001"/>
                  </a:lnTo>
                </a:path>
                <a:path w="915670" h="345439">
                  <a:moveTo>
                    <a:pt x="420760" y="123363"/>
                  </a:moveTo>
                  <a:lnTo>
                    <a:pt x="438327" y="274819"/>
                  </a:lnTo>
                </a:path>
                <a:path w="915670" h="345439">
                  <a:moveTo>
                    <a:pt x="457026" y="122752"/>
                  </a:moveTo>
                  <a:lnTo>
                    <a:pt x="470798" y="243062"/>
                  </a:lnTo>
                </a:path>
                <a:path w="915670" h="345439">
                  <a:moveTo>
                    <a:pt x="494853" y="101988"/>
                  </a:moveTo>
                  <a:lnTo>
                    <a:pt x="513154" y="252833"/>
                  </a:lnTo>
                </a:path>
                <a:path w="915670" h="345439">
                  <a:moveTo>
                    <a:pt x="528058" y="96492"/>
                  </a:moveTo>
                  <a:lnTo>
                    <a:pt x="541432" y="215580"/>
                  </a:lnTo>
                </a:path>
                <a:path w="915670" h="345439">
                  <a:moveTo>
                    <a:pt x="566252" y="80613"/>
                  </a:moveTo>
                  <a:lnTo>
                    <a:pt x="583789" y="232069"/>
                  </a:lnTo>
                </a:path>
                <a:path w="915670" h="345439">
                  <a:moveTo>
                    <a:pt x="604813" y="88552"/>
                  </a:moveTo>
                  <a:lnTo>
                    <a:pt x="618555" y="208862"/>
                  </a:lnTo>
                </a:path>
                <a:path w="915670" h="345439">
                  <a:moveTo>
                    <a:pt x="640314" y="64124"/>
                  </a:moveTo>
                  <a:lnTo>
                    <a:pt x="658646" y="214969"/>
                  </a:lnTo>
                </a:path>
                <a:path w="915670" h="345439">
                  <a:moveTo>
                    <a:pt x="675815" y="58628"/>
                  </a:moveTo>
                  <a:lnTo>
                    <a:pt x="689189" y="177716"/>
                  </a:lnTo>
                </a:path>
                <a:path w="915670" h="345439">
                  <a:moveTo>
                    <a:pt x="714009" y="39085"/>
                  </a:moveTo>
                  <a:lnTo>
                    <a:pt x="731576" y="190541"/>
                  </a:lnTo>
                </a:path>
                <a:path w="915670" h="345439">
                  <a:moveTo>
                    <a:pt x="752937" y="49467"/>
                  </a:moveTo>
                  <a:lnTo>
                    <a:pt x="766312" y="169777"/>
                  </a:lnTo>
                </a:path>
                <a:path w="915670" h="345439">
                  <a:moveTo>
                    <a:pt x="790366" y="21374"/>
                  </a:moveTo>
                  <a:lnTo>
                    <a:pt x="808698" y="172219"/>
                  </a:lnTo>
                </a:path>
                <a:path w="915670" h="345439">
                  <a:moveTo>
                    <a:pt x="825867" y="26871"/>
                  </a:moveTo>
                  <a:lnTo>
                    <a:pt x="839241" y="145959"/>
                  </a:lnTo>
                </a:path>
                <a:path w="915670" h="345439">
                  <a:moveTo>
                    <a:pt x="861766" y="0"/>
                  </a:moveTo>
                  <a:lnTo>
                    <a:pt x="879333" y="151455"/>
                  </a:lnTo>
                </a:path>
                <a:path w="915670" h="345439">
                  <a:moveTo>
                    <a:pt x="902255" y="12214"/>
                  </a:moveTo>
                  <a:lnTo>
                    <a:pt x="915598" y="131302"/>
                  </a:lnTo>
                </a:path>
              </a:pathLst>
            </a:custGeom>
            <a:ln w="3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/>
          <p:nvPr/>
        </p:nvSpPr>
        <p:spPr>
          <a:xfrm>
            <a:off x="211836" y="1408175"/>
            <a:ext cx="76200" cy="451484"/>
          </a:xfrm>
          <a:custGeom>
            <a:avLst/>
            <a:gdLst/>
            <a:ahLst/>
            <a:cxnLst/>
            <a:rect l="l" t="t" r="r" b="b"/>
            <a:pathLst>
              <a:path w="76200" h="451485">
                <a:moveTo>
                  <a:pt x="50292" y="63500"/>
                </a:moveTo>
                <a:lnTo>
                  <a:pt x="25907" y="63500"/>
                </a:lnTo>
                <a:lnTo>
                  <a:pt x="25907" y="451103"/>
                </a:lnTo>
                <a:lnTo>
                  <a:pt x="50292" y="451103"/>
                </a:lnTo>
                <a:lnTo>
                  <a:pt x="50292" y="63500"/>
                </a:lnTo>
                <a:close/>
              </a:path>
              <a:path w="76200" h="451485">
                <a:moveTo>
                  <a:pt x="38100" y="0"/>
                </a:moveTo>
                <a:lnTo>
                  <a:pt x="0" y="76200"/>
                </a:lnTo>
                <a:lnTo>
                  <a:pt x="25907" y="76200"/>
                </a:lnTo>
                <a:lnTo>
                  <a:pt x="25907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1485">
                <a:moveTo>
                  <a:pt x="69850" y="63500"/>
                </a:moveTo>
                <a:lnTo>
                  <a:pt x="50292" y="63500"/>
                </a:lnTo>
                <a:lnTo>
                  <a:pt x="50292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50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131775" y="1097407"/>
            <a:ext cx="2374265" cy="732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20" b="1">
                <a:latin typeface="Carlito"/>
                <a:cs typeface="Carlito"/>
              </a:rPr>
              <a:t>LYMPHOCYTE</a:t>
            </a:r>
            <a:r>
              <a:rPr dirty="0" sz="1700" spc="-10" b="1">
                <a:latin typeface="Carlito"/>
                <a:cs typeface="Carlito"/>
              </a:rPr>
              <a:t> </a:t>
            </a:r>
            <a:r>
              <a:rPr dirty="0" sz="1700" spc="-20" b="1">
                <a:latin typeface="Carlito"/>
                <a:cs typeface="Carlito"/>
              </a:rPr>
              <a:t>ACTIVATION</a:t>
            </a:r>
            <a:endParaRPr sz="1700">
              <a:latin typeface="Carlito"/>
              <a:cs typeface="Carlito"/>
            </a:endParaRPr>
          </a:p>
          <a:p>
            <a:pPr marL="927100">
              <a:lnSpc>
                <a:spcPts val="1875"/>
              </a:lnSpc>
            </a:pPr>
            <a:r>
              <a:rPr dirty="0" sz="1700" spc="-40" b="1">
                <a:latin typeface="Carlito"/>
                <a:cs typeface="Carlito"/>
              </a:rPr>
              <a:t>(T,</a:t>
            </a:r>
            <a:r>
              <a:rPr dirty="0" sz="1700" spc="-3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B,</a:t>
            </a:r>
            <a:r>
              <a:rPr dirty="0" sz="1700" spc="-45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NK)</a:t>
            </a:r>
            <a:endParaRPr sz="1700">
              <a:latin typeface="Carlito"/>
              <a:cs typeface="Carlito"/>
            </a:endParaRPr>
          </a:p>
          <a:p>
            <a:pPr marL="355600">
              <a:lnSpc>
                <a:spcPts val="1635"/>
              </a:lnSpc>
            </a:pPr>
            <a:r>
              <a:rPr dirty="0" sz="1500" spc="55" b="1">
                <a:latin typeface="Liberation Sans Narrow"/>
                <a:cs typeface="Liberation Sans Narrow"/>
              </a:rPr>
              <a:t>Alternate</a:t>
            </a:r>
            <a:r>
              <a:rPr dirty="0" sz="1500" spc="-15" b="1">
                <a:latin typeface="Liberation Sans Narrow"/>
                <a:cs typeface="Liberation Sans Narrow"/>
              </a:rPr>
              <a:t> </a:t>
            </a:r>
            <a:r>
              <a:rPr dirty="0" sz="1500" spc="60" b="1">
                <a:latin typeface="Liberation Sans Narrow"/>
                <a:cs typeface="Liberation Sans Narrow"/>
              </a:rPr>
              <a:t>pathway</a:t>
            </a:r>
            <a:r>
              <a:rPr dirty="0" sz="1500" spc="-60" b="1">
                <a:latin typeface="Liberation Sans Narrow"/>
                <a:cs typeface="Liberation Sans Narrow"/>
              </a:rPr>
              <a:t> </a:t>
            </a:r>
            <a:r>
              <a:rPr dirty="0" sz="1500" spc="60" b="1">
                <a:latin typeface="Liberation Sans Narrow"/>
                <a:cs typeface="Liberation Sans Narrow"/>
              </a:rPr>
              <a:t>of</a:t>
            </a:r>
            <a:r>
              <a:rPr dirty="0" sz="1500" spc="20" b="1">
                <a:latin typeface="Liberation Sans Narrow"/>
                <a:cs typeface="Liberation Sans Narrow"/>
              </a:rPr>
              <a:t> </a:t>
            </a:r>
            <a:r>
              <a:rPr dirty="0" sz="1500" spc="-25" b="1">
                <a:latin typeface="Liberation Sans Narrow"/>
                <a:cs typeface="Liberation Sans Narrow"/>
              </a:rPr>
              <a:t>C’</a:t>
            </a:r>
            <a:endParaRPr sz="1500">
              <a:latin typeface="Liberation Sans Narrow"/>
              <a:cs typeface="Liberation Sans Narrow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5026914" y="1639061"/>
            <a:ext cx="434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Mac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2659507" y="11937"/>
            <a:ext cx="437515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0033CC"/>
                </a:solidFill>
              </a:rPr>
              <a:t>Fever</a:t>
            </a:r>
            <a:r>
              <a:rPr dirty="0" sz="2800" spc="-60">
                <a:solidFill>
                  <a:srgbClr val="0033CC"/>
                </a:solidFill>
              </a:rPr>
              <a:t> </a:t>
            </a:r>
            <a:r>
              <a:rPr dirty="0" sz="2800">
                <a:solidFill>
                  <a:srgbClr val="0033CC"/>
                </a:solidFill>
              </a:rPr>
              <a:t>and</a:t>
            </a:r>
            <a:r>
              <a:rPr dirty="0" sz="2800" spc="-60">
                <a:solidFill>
                  <a:srgbClr val="0033CC"/>
                </a:solidFill>
              </a:rPr>
              <a:t> </a:t>
            </a:r>
            <a:r>
              <a:rPr dirty="0" sz="2800">
                <a:solidFill>
                  <a:srgbClr val="0033CC"/>
                </a:solidFill>
              </a:rPr>
              <a:t>Immune</a:t>
            </a:r>
            <a:r>
              <a:rPr dirty="0" sz="2800" spc="-85">
                <a:solidFill>
                  <a:srgbClr val="0033CC"/>
                </a:solidFill>
              </a:rPr>
              <a:t> </a:t>
            </a:r>
            <a:r>
              <a:rPr dirty="0" sz="2800" spc="-10">
                <a:solidFill>
                  <a:srgbClr val="0033CC"/>
                </a:solidFill>
              </a:rPr>
              <a:t>Activation</a:t>
            </a:r>
            <a:endParaRPr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197" y="2294331"/>
            <a:ext cx="65576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How</a:t>
            </a:r>
            <a:r>
              <a:rPr dirty="0" sz="3600" spc="-90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innate</a:t>
            </a:r>
            <a:r>
              <a:rPr dirty="0" sz="3600" spc="-9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Immunity</a:t>
            </a:r>
            <a:r>
              <a:rPr dirty="0" sz="3600" spc="-90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Recognizes?</a:t>
            </a:r>
            <a:endParaRPr sz="3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2151" y="183845"/>
            <a:ext cx="468376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>
                <a:solidFill>
                  <a:srgbClr val="0033CC"/>
                </a:solidFill>
              </a:rPr>
              <a:t>Pattern-</a:t>
            </a:r>
            <a:r>
              <a:rPr dirty="0" sz="2900" spc="-10">
                <a:solidFill>
                  <a:srgbClr val="0033CC"/>
                </a:solidFill>
              </a:rPr>
              <a:t>Recognition</a:t>
            </a:r>
            <a:r>
              <a:rPr dirty="0" sz="2900" spc="-60">
                <a:solidFill>
                  <a:srgbClr val="0033CC"/>
                </a:solidFill>
              </a:rPr>
              <a:t> </a:t>
            </a:r>
            <a:r>
              <a:rPr dirty="0" sz="2900" spc="-10">
                <a:solidFill>
                  <a:srgbClr val="0033CC"/>
                </a:solidFill>
              </a:rPr>
              <a:t>Receptors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616407" y="943737"/>
            <a:ext cx="8100059" cy="3381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Arial"/>
                <a:cs typeface="Arial"/>
              </a:rPr>
              <a:t>Innate</a:t>
            </a:r>
            <a:r>
              <a:rPr dirty="0" sz="2200" spc="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immunity</a:t>
            </a:r>
            <a:r>
              <a:rPr dirty="0" sz="2200" spc="-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recognize</a:t>
            </a:r>
            <a:r>
              <a:rPr dirty="0" sz="2200" spc="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few</a:t>
            </a:r>
            <a:r>
              <a:rPr dirty="0" sz="2200" spc="-1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highly</a:t>
            </a:r>
            <a:r>
              <a:rPr dirty="0" sz="2200" spc="-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conserved  </a:t>
            </a:r>
            <a:r>
              <a:rPr dirty="0" sz="2200" spc="-10">
                <a:latin typeface="Arial"/>
                <a:cs typeface="Arial"/>
              </a:rPr>
              <a:t>structures </a:t>
            </a:r>
            <a:r>
              <a:rPr dirty="0" sz="2200">
                <a:latin typeface="Arial"/>
                <a:cs typeface="Arial"/>
              </a:rPr>
              <a:t>present</a:t>
            </a:r>
            <a:r>
              <a:rPr dirty="0" sz="2200" spc="17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16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many</a:t>
            </a:r>
            <a:r>
              <a:rPr dirty="0" sz="2200" spc="16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different</a:t>
            </a:r>
            <a:r>
              <a:rPr dirty="0" sz="2200" spc="16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microorganisms</a:t>
            </a:r>
            <a:r>
              <a:rPr dirty="0" sz="2200" spc="17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15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175">
                <a:latin typeface="Arial"/>
                <a:cs typeface="Arial"/>
              </a:rPr>
              <a:t>  </a:t>
            </a:r>
            <a:r>
              <a:rPr dirty="0" sz="2200" spc="-10" b="1">
                <a:latin typeface="Arial"/>
                <a:cs typeface="Arial"/>
              </a:rPr>
              <a:t>pathogen- </a:t>
            </a:r>
            <a:r>
              <a:rPr dirty="0" sz="2200" b="1">
                <a:latin typeface="Arial"/>
                <a:cs typeface="Arial"/>
              </a:rPr>
              <a:t>associated</a:t>
            </a:r>
            <a:r>
              <a:rPr dirty="0" sz="2200" spc="5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molecular</a:t>
            </a:r>
            <a:r>
              <a:rPr dirty="0" sz="2200" spc="509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patterns</a:t>
            </a:r>
            <a:r>
              <a:rPr dirty="0" sz="2200" spc="5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(PAMPs)</a:t>
            </a:r>
            <a:r>
              <a:rPr dirty="0" sz="2200" spc="545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5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well</a:t>
            </a:r>
            <a:r>
              <a:rPr dirty="0" sz="2200" spc="5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540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danger </a:t>
            </a:r>
            <a:r>
              <a:rPr dirty="0" sz="2200" b="1">
                <a:latin typeface="Arial"/>
                <a:cs typeface="Arial"/>
              </a:rPr>
              <a:t>signals</a:t>
            </a:r>
            <a:r>
              <a:rPr dirty="0" sz="2200" spc="50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released</a:t>
            </a:r>
            <a:r>
              <a:rPr dirty="0" sz="2200" spc="45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from</a:t>
            </a:r>
            <a:r>
              <a:rPr dirty="0" sz="2200" spc="40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damaged</a:t>
            </a:r>
            <a:r>
              <a:rPr dirty="0" sz="2200" spc="50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or</a:t>
            </a:r>
            <a:r>
              <a:rPr dirty="0" sz="2200" spc="55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dying</a:t>
            </a:r>
            <a:r>
              <a:rPr dirty="0" sz="2200" spc="45" b="1">
                <a:latin typeface="Arial"/>
                <a:cs typeface="Arial"/>
              </a:rPr>
              <a:t>  </a:t>
            </a:r>
            <a:r>
              <a:rPr dirty="0" sz="2200" b="1">
                <a:latin typeface="Arial"/>
                <a:cs typeface="Arial"/>
              </a:rPr>
              <a:t>(necrotic)</a:t>
            </a:r>
            <a:r>
              <a:rPr dirty="0" sz="2200" spc="45" b="1">
                <a:latin typeface="Arial"/>
                <a:cs typeface="Arial"/>
              </a:rPr>
              <a:t>  </a:t>
            </a:r>
            <a:r>
              <a:rPr dirty="0" sz="2200" spc="-10" b="1">
                <a:latin typeface="Arial"/>
                <a:cs typeface="Arial"/>
              </a:rPr>
              <a:t>cells (DAMPs)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930275" algn="l"/>
                <a:tab pos="2997200" algn="l"/>
                <a:tab pos="3540125" algn="l"/>
                <a:tab pos="5043170" algn="l"/>
                <a:tab pos="5473065" algn="l"/>
                <a:tab pos="6561455" algn="l"/>
              </a:tabLst>
            </a:pPr>
            <a:r>
              <a:rPr dirty="0" sz="2200" spc="-10">
                <a:latin typeface="Arial"/>
                <a:cs typeface="Arial"/>
              </a:rPr>
              <a:t>These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PAMPs/DAMPs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are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recognized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by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 b="1">
                <a:latin typeface="Arial"/>
                <a:cs typeface="Arial"/>
              </a:rPr>
              <a:t>pattern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spc="-10" b="1">
                <a:latin typeface="Arial"/>
                <a:cs typeface="Arial"/>
              </a:rPr>
              <a:t>recognition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latin typeface="Arial"/>
                <a:cs typeface="Arial"/>
              </a:rPr>
              <a:t>receptors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(PRRs)</a:t>
            </a:r>
            <a:r>
              <a:rPr dirty="0" sz="2200">
                <a:latin typeface="Arial"/>
                <a:cs typeface="Arial"/>
              </a:rPr>
              <a:t>,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expressed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on/in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innate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immunity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cells.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878205" algn="l"/>
                <a:tab pos="1466215" algn="l"/>
                <a:tab pos="2115820" algn="l"/>
                <a:tab pos="3460750" algn="l"/>
                <a:tab pos="4128135" algn="l"/>
                <a:tab pos="5525135" algn="l"/>
                <a:tab pos="6933565" algn="l"/>
              </a:tabLst>
            </a:pPr>
            <a:r>
              <a:rPr dirty="0" sz="2200" spc="-20">
                <a:latin typeface="Arial"/>
                <a:cs typeface="Arial"/>
              </a:rPr>
              <a:t>PRRs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can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also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recognize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host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molecules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containing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 b="1">
                <a:latin typeface="Arial"/>
                <a:cs typeface="Arial"/>
              </a:rPr>
              <a:t>damage-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97660" algn="l"/>
                <a:tab pos="3054985" algn="l"/>
                <a:tab pos="4298950" algn="l"/>
                <a:tab pos="5677535" algn="l"/>
                <a:tab pos="7073900" algn="l"/>
                <a:tab pos="7680325" algn="l"/>
              </a:tabLst>
            </a:pPr>
            <a:r>
              <a:rPr dirty="0" sz="2200" spc="-10" b="1">
                <a:latin typeface="Arial"/>
                <a:cs typeface="Arial"/>
              </a:rPr>
              <a:t>associated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spc="-10" b="1">
                <a:latin typeface="Arial"/>
                <a:cs typeface="Arial"/>
              </a:rPr>
              <a:t>molecular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spc="-10" b="1">
                <a:latin typeface="Arial"/>
                <a:cs typeface="Arial"/>
              </a:rPr>
              <a:t>patterns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spc="-10" b="1">
                <a:latin typeface="Arial"/>
                <a:cs typeface="Arial"/>
              </a:rPr>
              <a:t>(DAMPs),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molecules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that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466" y="1093165"/>
            <a:ext cx="140817" cy="1430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466" y="2937205"/>
            <a:ext cx="140817" cy="14305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466" y="3775405"/>
            <a:ext cx="140817" cy="14305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16407" y="4298060"/>
            <a:ext cx="8096884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0269" algn="l"/>
                <a:tab pos="2213610" algn="l"/>
                <a:tab pos="3027680" algn="l"/>
                <a:tab pos="4262120" algn="l"/>
                <a:tab pos="5076825" algn="l"/>
                <a:tab pos="6497320" algn="l"/>
                <a:tab pos="7046595" algn="l"/>
              </a:tabLst>
            </a:pPr>
            <a:r>
              <a:rPr dirty="0" sz="2200" spc="-10">
                <a:latin typeface="Arial"/>
                <a:cs typeface="Arial"/>
              </a:rPr>
              <a:t>often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released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from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necrotic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cells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damaged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by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invading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6407" y="4466114"/>
            <a:ext cx="3977004" cy="1032510"/>
          </a:xfrm>
          <a:prstGeom prst="rect">
            <a:avLst/>
          </a:prstGeom>
        </p:spPr>
        <p:txBody>
          <a:bodyPr wrap="square" lIns="0" tIns="180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2200" spc="-10">
                <a:latin typeface="Arial"/>
                <a:cs typeface="Arial"/>
              </a:rPr>
              <a:t>pathogens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1000125" algn="l"/>
                <a:tab pos="1936114" algn="l"/>
                <a:tab pos="3027680" algn="l"/>
              </a:tabLst>
            </a:pPr>
            <a:r>
              <a:rPr dirty="0" sz="2200" spc="-10">
                <a:latin typeface="Arial"/>
                <a:cs typeface="Arial"/>
              </a:rPr>
              <a:t>These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PRRs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include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60">
                <a:latin typeface="Arial"/>
                <a:cs typeface="Arial"/>
              </a:rPr>
              <a:t>Toll-</a:t>
            </a:r>
            <a:r>
              <a:rPr dirty="0" sz="2200" spc="-20">
                <a:latin typeface="Arial"/>
                <a:cs typeface="Arial"/>
              </a:rPr>
              <a:t>like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466" y="5284165"/>
            <a:ext cx="140817" cy="14305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16407" y="5136641"/>
            <a:ext cx="553529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71315">
              <a:lnSpc>
                <a:spcPct val="100000"/>
              </a:lnSpc>
              <a:spcBef>
                <a:spcPts val="105"/>
              </a:spcBef>
            </a:pPr>
            <a:r>
              <a:rPr dirty="0" sz="2200" spc="-10">
                <a:latin typeface="Arial"/>
                <a:cs typeface="Arial"/>
              </a:rPr>
              <a:t>receptors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61415" algn="l"/>
                <a:tab pos="2326005" algn="l"/>
                <a:tab pos="3378200" algn="l"/>
                <a:tab pos="4091940" algn="l"/>
              </a:tabLst>
            </a:pPr>
            <a:r>
              <a:rPr dirty="0" sz="2200" spc="-10">
                <a:latin typeface="Arial"/>
                <a:cs typeface="Arial"/>
              </a:rPr>
              <a:t>binding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domain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(NOD)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and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leucine-</a:t>
            </a:r>
            <a:r>
              <a:rPr dirty="0" sz="2200" spc="-20">
                <a:latin typeface="Arial"/>
                <a:cs typeface="Arial"/>
              </a:rPr>
              <a:t>rich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50355" y="5136641"/>
            <a:ext cx="1039494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10" b="1">
                <a:latin typeface="Arial"/>
                <a:cs typeface="Arial"/>
              </a:rPr>
              <a:t>(TLRs)</a:t>
            </a:r>
            <a:r>
              <a:rPr dirty="0" sz="2200" spc="-1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repeat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21042" y="5136641"/>
            <a:ext cx="13938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10">
                <a:latin typeface="Arial"/>
                <a:cs typeface="Arial"/>
              </a:rPr>
              <a:t>nucleotide-</a:t>
            </a:r>
            <a:endParaRPr sz="22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containing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6407" y="5807455"/>
            <a:ext cx="8099425" cy="697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Arial"/>
                <a:cs typeface="Arial"/>
              </a:rPr>
              <a:t>receptors</a:t>
            </a:r>
            <a:r>
              <a:rPr dirty="0" sz="2200" spc="325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(NLRs)</a:t>
            </a:r>
            <a:r>
              <a:rPr dirty="0" sz="2200">
                <a:latin typeface="Arial"/>
                <a:cs typeface="Arial"/>
              </a:rPr>
              <a:t>,</a:t>
            </a:r>
            <a:r>
              <a:rPr dirty="0" sz="2200" spc="3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3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retinoic</a:t>
            </a:r>
            <a:r>
              <a:rPr dirty="0" sz="2200" spc="3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acid-</a:t>
            </a:r>
            <a:r>
              <a:rPr dirty="0" sz="2200">
                <a:latin typeface="Arial"/>
                <a:cs typeface="Arial"/>
              </a:rPr>
              <a:t>inducible</a:t>
            </a:r>
            <a:r>
              <a:rPr dirty="0" sz="2200" spc="3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gene-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3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(RIG-)-</a:t>
            </a:r>
            <a:r>
              <a:rPr dirty="0" sz="2200" spc="-20">
                <a:latin typeface="Arial"/>
                <a:cs typeface="Arial"/>
              </a:rPr>
              <a:t>like </a:t>
            </a:r>
            <a:r>
              <a:rPr dirty="0" sz="2200">
                <a:latin typeface="Arial"/>
                <a:cs typeface="Arial"/>
              </a:rPr>
              <a:t>receptors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(RLRs)</a:t>
            </a:r>
            <a:r>
              <a:rPr dirty="0" sz="2200">
                <a:latin typeface="Arial"/>
                <a:cs typeface="Arial"/>
              </a:rPr>
              <a:t>.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lectins,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scavenger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receptors.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17829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290" y="176225"/>
            <a:ext cx="118999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>
                <a:solidFill>
                  <a:srgbClr val="0033CC"/>
                </a:solidFill>
              </a:rPr>
              <a:t>PAMPs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01013" y="768657"/>
            <a:ext cx="5071110" cy="5559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8895" marR="2496820">
              <a:lnSpc>
                <a:spcPct val="150100"/>
              </a:lnSpc>
              <a:spcBef>
                <a:spcPts val="90"/>
              </a:spcBef>
            </a:pPr>
            <a:r>
              <a:rPr dirty="0" sz="2200" spc="-10" b="1">
                <a:latin typeface="Carlito"/>
                <a:cs typeface="Carlito"/>
              </a:rPr>
              <a:t>Lipopolysaccharide Peptidoglycan </a:t>
            </a:r>
            <a:r>
              <a:rPr dirty="0" sz="2200" b="1">
                <a:latin typeface="Carlito"/>
                <a:cs typeface="Carlito"/>
              </a:rPr>
              <a:t>Lipoteichoic</a:t>
            </a:r>
            <a:r>
              <a:rPr dirty="0" sz="2200" spc="-95" b="1">
                <a:latin typeface="Carlito"/>
                <a:cs typeface="Carlito"/>
              </a:rPr>
              <a:t> </a:t>
            </a:r>
            <a:r>
              <a:rPr dirty="0" sz="2200" spc="-20" b="1">
                <a:latin typeface="Carlito"/>
                <a:cs typeface="Carlito"/>
              </a:rPr>
              <a:t>acids Mannose-</a:t>
            </a:r>
            <a:r>
              <a:rPr dirty="0" sz="2200" b="1">
                <a:latin typeface="Carlito"/>
                <a:cs typeface="Carlito"/>
              </a:rPr>
              <a:t>rich</a:t>
            </a:r>
            <a:r>
              <a:rPr dirty="0" sz="2200" spc="35" b="1">
                <a:latin typeface="Carlito"/>
                <a:cs typeface="Carlito"/>
              </a:rPr>
              <a:t> </a:t>
            </a:r>
            <a:r>
              <a:rPr dirty="0" sz="2200" spc="-10" b="1">
                <a:latin typeface="Carlito"/>
                <a:cs typeface="Carlito"/>
              </a:rPr>
              <a:t>glycans Flagellin</a:t>
            </a:r>
            <a:endParaRPr sz="2200">
              <a:latin typeface="Carlito"/>
              <a:cs typeface="Carlito"/>
            </a:endParaRPr>
          </a:p>
          <a:p>
            <a:pPr marL="48895">
              <a:lnSpc>
                <a:spcPct val="100000"/>
              </a:lnSpc>
              <a:spcBef>
                <a:spcPts val="1320"/>
              </a:spcBef>
            </a:pPr>
            <a:r>
              <a:rPr dirty="0" sz="2200" spc="-10" b="1">
                <a:latin typeface="Carlito"/>
                <a:cs typeface="Carlito"/>
              </a:rPr>
              <a:t>Pilin</a:t>
            </a:r>
            <a:endParaRPr sz="2200">
              <a:latin typeface="Carlito"/>
              <a:cs typeface="Carlito"/>
            </a:endParaRPr>
          </a:p>
          <a:p>
            <a:pPr algn="just" marL="12700" marR="2527300">
              <a:lnSpc>
                <a:spcPct val="150100"/>
              </a:lnSpc>
            </a:pPr>
            <a:r>
              <a:rPr dirty="0" sz="2200" b="1">
                <a:latin typeface="Carlito"/>
                <a:cs typeface="Carlito"/>
              </a:rPr>
              <a:t>Bacterial</a:t>
            </a:r>
            <a:r>
              <a:rPr dirty="0" sz="2200" spc="-80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nucleic</a:t>
            </a:r>
            <a:r>
              <a:rPr dirty="0" sz="2200" spc="-85" b="1">
                <a:latin typeface="Carlito"/>
                <a:cs typeface="Carlito"/>
              </a:rPr>
              <a:t> </a:t>
            </a:r>
            <a:r>
              <a:rPr dirty="0" sz="2200" spc="-20" b="1">
                <a:latin typeface="Carlito"/>
                <a:cs typeface="Carlito"/>
              </a:rPr>
              <a:t>acid </a:t>
            </a:r>
            <a:r>
              <a:rPr dirty="0" sz="2200" b="1">
                <a:latin typeface="Carlito"/>
                <a:cs typeface="Carlito"/>
              </a:rPr>
              <a:t>N-</a:t>
            </a:r>
            <a:r>
              <a:rPr dirty="0" sz="2200" spc="-10" b="1">
                <a:latin typeface="Carlito"/>
                <a:cs typeface="Carlito"/>
              </a:rPr>
              <a:t>formylmethionine</a:t>
            </a:r>
            <a:r>
              <a:rPr dirty="0" sz="2200" spc="-10">
                <a:latin typeface="Carlito"/>
                <a:cs typeface="Carlito"/>
              </a:rPr>
              <a:t>, </a:t>
            </a:r>
            <a:r>
              <a:rPr dirty="0" sz="2200" spc="-10" b="1">
                <a:latin typeface="Carlito"/>
                <a:cs typeface="Carlito"/>
              </a:rPr>
              <a:t>Double-stranded</a:t>
            </a:r>
            <a:r>
              <a:rPr dirty="0" sz="2200" spc="-60" b="1">
                <a:latin typeface="Carlito"/>
                <a:cs typeface="Carlito"/>
              </a:rPr>
              <a:t> </a:t>
            </a:r>
            <a:r>
              <a:rPr dirty="0" sz="2200" spc="-25" b="1">
                <a:latin typeface="Carlito"/>
                <a:cs typeface="Carlito"/>
              </a:rPr>
              <a:t>RNA</a:t>
            </a:r>
            <a:endParaRPr sz="2200">
              <a:latin typeface="Carlito"/>
              <a:cs typeface="Carlito"/>
            </a:endParaRPr>
          </a:p>
          <a:p>
            <a:pPr algn="just" marL="12700" marR="5080">
              <a:lnSpc>
                <a:spcPts val="3960"/>
              </a:lnSpc>
              <a:spcBef>
                <a:spcPts val="150"/>
              </a:spcBef>
            </a:pPr>
            <a:r>
              <a:rPr dirty="0" sz="2200" b="1">
                <a:latin typeface="Carlito"/>
                <a:cs typeface="Carlito"/>
              </a:rPr>
              <a:t>Lipoteichoic</a:t>
            </a:r>
            <a:r>
              <a:rPr dirty="0" sz="2200" spc="-6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acids,</a:t>
            </a:r>
            <a:r>
              <a:rPr dirty="0" sz="2200" spc="-8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glycolipids,</a:t>
            </a:r>
            <a:r>
              <a:rPr dirty="0" sz="2200" spc="-9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and</a:t>
            </a:r>
            <a:r>
              <a:rPr dirty="0" sz="2200" spc="-45" b="1">
                <a:latin typeface="Carlito"/>
                <a:cs typeface="Carlito"/>
              </a:rPr>
              <a:t> </a:t>
            </a:r>
            <a:r>
              <a:rPr dirty="0" sz="2200" spc="-10" b="1">
                <a:latin typeface="Carlito"/>
                <a:cs typeface="Carlito"/>
              </a:rPr>
              <a:t>zymosan </a:t>
            </a:r>
            <a:r>
              <a:rPr dirty="0" sz="2200" b="1">
                <a:latin typeface="Carlito"/>
                <a:cs typeface="Carlito"/>
              </a:rPr>
              <a:t>Phosphorylcholine</a:t>
            </a:r>
            <a:r>
              <a:rPr dirty="0" sz="2200" spc="-8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and</a:t>
            </a:r>
            <a:r>
              <a:rPr dirty="0" sz="2200" spc="-65" b="1">
                <a:latin typeface="Carlito"/>
                <a:cs typeface="Carlito"/>
              </a:rPr>
              <a:t> </a:t>
            </a:r>
            <a:r>
              <a:rPr dirty="0" sz="2200" b="1">
                <a:latin typeface="Carlito"/>
                <a:cs typeface="Carlito"/>
              </a:rPr>
              <a:t>other</a:t>
            </a:r>
            <a:r>
              <a:rPr dirty="0" sz="2200" spc="-45" b="1">
                <a:latin typeface="Carlito"/>
                <a:cs typeface="Carlito"/>
              </a:rPr>
              <a:t> </a:t>
            </a:r>
            <a:r>
              <a:rPr dirty="0" sz="2200" spc="-10" b="1">
                <a:latin typeface="Carlito"/>
                <a:cs typeface="Carlito"/>
              </a:rPr>
              <a:t>lipids</a:t>
            </a:r>
            <a:endParaRPr sz="22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1087069"/>
            <a:ext cx="140817" cy="1430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1589989"/>
            <a:ext cx="140817" cy="14305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2092909"/>
            <a:ext cx="140817" cy="1430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2595829"/>
            <a:ext cx="140817" cy="1430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3098749"/>
            <a:ext cx="140817" cy="14305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3601669"/>
            <a:ext cx="140817" cy="14305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4104589"/>
            <a:ext cx="140817" cy="14305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4607509"/>
            <a:ext cx="140817" cy="14305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5110429"/>
            <a:ext cx="140817" cy="14305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5613336"/>
            <a:ext cx="140817" cy="14305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060" y="6116256"/>
            <a:ext cx="140817" cy="143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553" y="85420"/>
            <a:ext cx="637540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45385" marR="5080" indent="-243332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C00000"/>
                </a:solidFill>
              </a:rPr>
              <a:t>Anatomical</a:t>
            </a:r>
            <a:r>
              <a:rPr dirty="0" sz="3600" spc="-145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/Physical/Mechanical Barriers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19112" y="1433512"/>
          <a:ext cx="8181340" cy="459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975"/>
                <a:gridCol w="3215640"/>
                <a:gridCol w="2393315"/>
              </a:tblGrid>
              <a:tr h="685800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2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Organ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type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Mechanism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112903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Skin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Squamous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epithelium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barrier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(intact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skin)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Desquamation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Membranes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ciliated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epithelium</a:t>
                      </a:r>
                      <a:r>
                        <a:rPr dirty="0" sz="2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2000" spc="-20" i="1">
                          <a:latin typeface="Times New Roman"/>
                          <a:cs typeface="Times New Roman"/>
                        </a:rPr>
                        <a:t>e.g.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GI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tract)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Peristalsis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511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Ciliated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epithelium,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hairs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2000" i="1">
                          <a:latin typeface="Times New Roman"/>
                          <a:cs typeface="Times New Roman"/>
                        </a:rPr>
                        <a:t>e.g.</a:t>
                      </a:r>
                      <a:r>
                        <a:rPr dirty="0" sz="2000" spc="-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respiratory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tract)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Mucociliary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elevator,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Coughing,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sneezing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1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Epithelium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2000" spc="-20" i="1">
                          <a:latin typeface="Times New Roman"/>
                          <a:cs typeface="Times New Roman"/>
                        </a:rPr>
                        <a:t>e.g.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nasopharynx)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048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Flushing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action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tears,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saliva,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mucus,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urine;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blinking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eye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lids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4779263" cy="3697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318338"/>
            <a:ext cx="679450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91940" algn="l"/>
              </a:tabLst>
            </a:pPr>
            <a:r>
              <a:rPr dirty="0" spc="-45"/>
              <a:t>PAMPs</a:t>
            </a:r>
            <a:r>
              <a:rPr dirty="0" spc="-70"/>
              <a:t> </a:t>
            </a:r>
            <a:r>
              <a:rPr dirty="0"/>
              <a:t>binding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 spc="-20"/>
              <a:t>PRRs</a:t>
            </a:r>
            <a:r>
              <a:rPr dirty="0"/>
              <a:t>	on</a:t>
            </a:r>
            <a:r>
              <a:rPr dirty="0" spc="-120"/>
              <a:t> </a:t>
            </a:r>
            <a:r>
              <a:rPr dirty="0"/>
              <a:t>defense</a:t>
            </a:r>
            <a:r>
              <a:rPr dirty="0" spc="-75"/>
              <a:t> </a:t>
            </a:r>
            <a:r>
              <a:rPr dirty="0" spc="-10"/>
              <a:t>cells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5876" y="5513019"/>
            <a:ext cx="8521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PRRs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recognize</a:t>
            </a:r>
            <a:r>
              <a:rPr dirty="0" sz="2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approximately</a:t>
            </a: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dirty="0" baseline="24305" sz="240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baseline="24305" sz="2400" spc="25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molecular</a:t>
            </a:r>
            <a:r>
              <a:rPr dirty="0" sz="2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patterns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9217" rIns="0" bIns="0" rtlCol="0" vert="horz">
            <a:spAutoFit/>
          </a:bodyPr>
          <a:lstStyle/>
          <a:p>
            <a:pPr marL="622300">
              <a:lnSpc>
                <a:spcPct val="100000"/>
              </a:lnSpc>
              <a:spcBef>
                <a:spcPts val="110"/>
              </a:spcBef>
            </a:pPr>
            <a:r>
              <a:rPr dirty="0" sz="2800"/>
              <a:t>Innate</a:t>
            </a:r>
            <a:r>
              <a:rPr dirty="0" sz="2800" spc="-80"/>
              <a:t> </a:t>
            </a:r>
            <a:r>
              <a:rPr dirty="0" sz="2800"/>
              <a:t>immune</a:t>
            </a:r>
            <a:r>
              <a:rPr dirty="0" sz="2800" spc="-105"/>
              <a:t> </a:t>
            </a:r>
            <a:r>
              <a:rPr dirty="0" sz="2800"/>
              <a:t>responses</a:t>
            </a:r>
            <a:r>
              <a:rPr dirty="0" sz="2800" spc="-140"/>
              <a:t> </a:t>
            </a:r>
            <a:r>
              <a:rPr dirty="0" sz="2800"/>
              <a:t>encountered</a:t>
            </a:r>
            <a:r>
              <a:rPr dirty="0" sz="2800" spc="-75"/>
              <a:t> </a:t>
            </a:r>
            <a:r>
              <a:rPr dirty="0" sz="2800"/>
              <a:t>by</a:t>
            </a:r>
            <a:r>
              <a:rPr dirty="0" sz="2800" spc="-85"/>
              <a:t> </a:t>
            </a:r>
            <a:r>
              <a:rPr dirty="0" sz="2800" spc="-10"/>
              <a:t>microbes.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50" y="1295400"/>
            <a:ext cx="7769337" cy="39814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7340" y="5210632"/>
            <a:ext cx="8457565" cy="1247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600">
                <a:latin typeface="Arial"/>
                <a:cs typeface="Arial"/>
              </a:rPr>
              <a:t>Microbes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are</a:t>
            </a:r>
            <a:r>
              <a:rPr dirty="0" sz="1600" spc="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detected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pattern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recognition</a:t>
            </a:r>
            <a:r>
              <a:rPr dirty="0" sz="1600" spc="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receptors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(PRRs)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expressed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innate</a:t>
            </a:r>
            <a:r>
              <a:rPr dirty="0" sz="1600" spc="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immune </a:t>
            </a:r>
            <a:r>
              <a:rPr dirty="0" sz="1600">
                <a:latin typeface="Arial"/>
                <a:cs typeface="Arial"/>
              </a:rPr>
              <a:t>cells,</a:t>
            </a:r>
            <a:r>
              <a:rPr dirty="0" sz="1600" spc="4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such</a:t>
            </a:r>
            <a:r>
              <a:rPr dirty="0" sz="1600" spc="4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</a:t>
            </a:r>
            <a:r>
              <a:rPr dirty="0" sz="1600" spc="4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macrophages.</a:t>
            </a:r>
            <a:r>
              <a:rPr dirty="0" sz="1600" spc="4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48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detection</a:t>
            </a:r>
            <a:r>
              <a:rPr dirty="0" sz="1600" spc="4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4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microbes</a:t>
            </a:r>
            <a:r>
              <a:rPr dirty="0" sz="1600" spc="48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4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45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PRRs</a:t>
            </a:r>
            <a:r>
              <a:rPr dirty="0" sz="1600" spc="4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rapidly</a:t>
            </a:r>
            <a:r>
              <a:rPr dirty="0" sz="1600" spc="4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activates </a:t>
            </a:r>
            <a:r>
              <a:rPr dirty="0" sz="1600">
                <a:latin typeface="Arial"/>
                <a:cs typeface="Arial"/>
              </a:rPr>
              <a:t>signalling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cascades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generates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inflammatory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responses.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Microbial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encounter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also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leads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maturation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macrophages and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dendritic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cells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antigen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presenting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cells.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PAMP,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pathogen- </a:t>
            </a:r>
            <a:r>
              <a:rPr dirty="0" sz="1600">
                <a:latin typeface="Arial"/>
                <a:cs typeface="Arial"/>
              </a:rPr>
              <a:t>associated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molecular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pattern;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TCR,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T-</a:t>
            </a:r>
            <a:r>
              <a:rPr dirty="0" sz="1600">
                <a:latin typeface="Arial"/>
                <a:cs typeface="Arial"/>
              </a:rPr>
              <a:t>cell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receptor.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14514" y="351853"/>
          <a:ext cx="7877809" cy="558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165"/>
                <a:gridCol w="2820035"/>
                <a:gridCol w="2362200"/>
              </a:tblGrid>
              <a:tr h="915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PAMP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350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PRR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9580" marR="437515" indent="-31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Biological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Consequence</a:t>
                      </a:r>
                      <a:r>
                        <a:rPr dirty="0" sz="18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Interaction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90170" marR="756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Microbial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wall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components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Complement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57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Opsonization;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Complement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activation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Mannose-containing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carbohydrates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Mannose-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binding</a:t>
                      </a:r>
                      <a:r>
                        <a:rPr dirty="0" sz="18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protein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Opsonization;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Complement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activation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5669">
                <a:tc>
                  <a:txBody>
                    <a:bodyPr/>
                    <a:lstStyle/>
                    <a:p>
                      <a:pPr marL="90170" marR="412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Lipoproteins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Gram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positive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bacteria,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yeast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wall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components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TLR-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(Toll-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like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receptor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2)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Macrophage</a:t>
                      </a:r>
                      <a:r>
                        <a:rPr dirty="0" sz="18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activation;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Secretion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inflammatory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cytokines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Double</a:t>
                      </a:r>
                      <a:r>
                        <a:rPr dirty="0" sz="18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stranded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RNA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TLR-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Production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of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interferon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(antiviral)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566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LPS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(lipopolysaccharide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Gram</a:t>
                      </a:r>
                      <a:r>
                        <a:rPr dirty="0" sz="18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–ve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bacteria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TLR-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Macrophage</a:t>
                      </a:r>
                      <a:r>
                        <a:rPr dirty="0" sz="18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activation;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Secretion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inflammatory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cytokines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566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Flagellin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(bacterial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flagella)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TLR-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9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Macrophage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activation;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Secretion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inflammatory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cytokines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810" y="275970"/>
            <a:ext cx="124714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>
                <a:solidFill>
                  <a:srgbClr val="0033CC"/>
                </a:solidFill>
              </a:rPr>
              <a:t>DAMPs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941958"/>
            <a:ext cx="8081645" cy="5269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3060" marR="9525" indent="-34099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dirty="0" sz="2000" spc="-10">
                <a:latin typeface="Arial"/>
                <a:cs typeface="Arial"/>
              </a:rPr>
              <a:t>Damage-</a:t>
            </a:r>
            <a:r>
              <a:rPr dirty="0" sz="2000">
                <a:latin typeface="Arial"/>
                <a:cs typeface="Arial"/>
              </a:rPr>
              <a:t>associated</a:t>
            </a:r>
            <a:r>
              <a:rPr dirty="0" sz="2000" spc="3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molecular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patterns</a:t>
            </a:r>
            <a:r>
              <a:rPr dirty="0" sz="2000" spc="3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(DAMPs)</a:t>
            </a:r>
            <a:r>
              <a:rPr dirty="0" sz="2000" spc="3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3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endogenous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danger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molecules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released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released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upon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cellular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stress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or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tissue</a:t>
            </a:r>
            <a:r>
              <a:rPr dirty="0" sz="2000" spc="3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injury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damaged</a:t>
            </a:r>
            <a:r>
              <a:rPr dirty="0" sz="2000" spc="3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3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dying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cells</a:t>
            </a:r>
            <a:r>
              <a:rPr dirty="0" sz="2000" spc="3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3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activate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3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innate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immune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system</a:t>
            </a:r>
            <a:r>
              <a:rPr dirty="0" sz="2000" spc="1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45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interacting</a:t>
            </a:r>
            <a:r>
              <a:rPr dirty="0" sz="2000" spc="-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2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pattern</a:t>
            </a:r>
            <a:r>
              <a:rPr dirty="0" sz="2000" spc="-1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recognition</a:t>
            </a:r>
            <a:r>
              <a:rPr dirty="0" sz="2000" spc="-15">
                <a:latin typeface="Arial"/>
                <a:cs typeface="Arial"/>
              </a:rPr>
              <a:t>  </a:t>
            </a:r>
            <a:r>
              <a:rPr dirty="0" sz="2000" spc="-10">
                <a:latin typeface="Arial"/>
                <a:cs typeface="Arial"/>
              </a:rPr>
              <a:t>receptors 	(PRRs).</a:t>
            </a:r>
            <a:endParaRPr sz="2000">
              <a:latin typeface="Arial"/>
              <a:cs typeface="Arial"/>
            </a:endParaRPr>
          </a:p>
          <a:p>
            <a:pPr algn="just" marL="353695" indent="-340995">
              <a:lnSpc>
                <a:spcPct val="100000"/>
              </a:lnSpc>
              <a:spcBef>
                <a:spcPts val="484"/>
              </a:spcBef>
              <a:buChar char="•"/>
              <a:tabLst>
                <a:tab pos="353695" algn="l"/>
              </a:tabLst>
            </a:pPr>
            <a:r>
              <a:rPr dirty="0" sz="2000">
                <a:latin typeface="Arial"/>
                <a:cs typeface="Arial"/>
              </a:rPr>
              <a:t>DAMPs</a:t>
            </a:r>
            <a:r>
              <a:rPr dirty="0" sz="2000" spc="-1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activate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innate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immune</a:t>
            </a:r>
            <a:r>
              <a:rPr dirty="0" sz="2000" spc="-1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system</a:t>
            </a:r>
            <a:r>
              <a:rPr dirty="0" sz="2000" spc="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inducing</a:t>
            </a:r>
            <a:r>
              <a:rPr dirty="0" sz="2000" spc="165">
                <a:latin typeface="Arial"/>
                <a:cs typeface="Arial"/>
              </a:rPr>
              <a:t>   </a:t>
            </a:r>
            <a:r>
              <a:rPr dirty="0" sz="2000" spc="-10">
                <a:latin typeface="Arial"/>
                <a:cs typeface="Arial"/>
              </a:rPr>
              <a:t>potent</a:t>
            </a:r>
            <a:endParaRPr sz="2000">
              <a:latin typeface="Arial"/>
              <a:cs typeface="Arial"/>
            </a:endParaRPr>
          </a:p>
          <a:p>
            <a:pPr algn="just" marL="35687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inflammatory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responses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during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non-</a:t>
            </a:r>
            <a:r>
              <a:rPr dirty="0" sz="2000">
                <a:latin typeface="Arial"/>
                <a:cs typeface="Arial"/>
              </a:rPr>
              <a:t>infectious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inflammation</a:t>
            </a:r>
            <a:endParaRPr sz="2000">
              <a:latin typeface="Arial"/>
              <a:cs typeface="Arial"/>
            </a:endParaRPr>
          </a:p>
          <a:p>
            <a:pPr algn="just" marL="353060" marR="5080" indent="-340995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</a:tabLst>
            </a:pP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2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DAMPs</a:t>
            </a:r>
            <a:r>
              <a:rPr dirty="0" sz="2000" spc="2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2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recognized</a:t>
            </a:r>
            <a:r>
              <a:rPr dirty="0" sz="2000" spc="2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2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macrophages,</a:t>
            </a:r>
            <a:r>
              <a:rPr dirty="0" sz="200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2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inflammatory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responses</a:t>
            </a:r>
            <a:r>
              <a:rPr dirty="0" sz="2000" spc="1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triggered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pathways,</a:t>
            </a:r>
            <a:r>
              <a:rPr dirty="0" sz="2000" spc="2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including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TLRs</a:t>
            </a:r>
            <a:r>
              <a:rPr dirty="0" sz="2000" spc="1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inflammasomes</a:t>
            </a:r>
            <a:endParaRPr sz="2000">
              <a:latin typeface="Arial"/>
              <a:cs typeface="Arial"/>
            </a:endParaRPr>
          </a:p>
          <a:p>
            <a:pPr algn="just" marL="353695" indent="-340995">
              <a:lnSpc>
                <a:spcPct val="100000"/>
              </a:lnSpc>
              <a:spcBef>
                <a:spcPts val="484"/>
              </a:spcBef>
              <a:buChar char="•"/>
              <a:tabLst>
                <a:tab pos="353695" algn="l"/>
              </a:tabLst>
            </a:pPr>
            <a:r>
              <a:rPr dirty="0" sz="2000">
                <a:latin typeface="Arial"/>
                <a:cs typeface="Arial"/>
              </a:rPr>
              <a:t>DAMPs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originate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sources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 algn="just" lvl="1" marL="754380" indent="-284480">
              <a:lnSpc>
                <a:spcPct val="100000"/>
              </a:lnSpc>
              <a:spcBef>
                <a:spcPts val="480"/>
              </a:spcBef>
              <a:buChar char="–"/>
              <a:tabLst>
                <a:tab pos="754380" algn="l"/>
              </a:tabLst>
            </a:pPr>
            <a:r>
              <a:rPr dirty="0" sz="2000">
                <a:latin typeface="Arial"/>
                <a:cs typeface="Arial"/>
              </a:rPr>
              <a:t>extracellular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proteins,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e.g.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biglycan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tenascin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C,</a:t>
            </a:r>
            <a:endParaRPr sz="2000">
              <a:latin typeface="Arial"/>
              <a:cs typeface="Arial"/>
            </a:endParaRPr>
          </a:p>
          <a:p>
            <a:pPr algn="just" lvl="1" marL="754380" indent="-284480">
              <a:lnSpc>
                <a:spcPct val="100000"/>
              </a:lnSpc>
              <a:spcBef>
                <a:spcPts val="480"/>
              </a:spcBef>
              <a:buChar char="–"/>
              <a:tabLst>
                <a:tab pos="754380" algn="l"/>
              </a:tabLst>
            </a:pPr>
            <a:r>
              <a:rPr dirty="0" sz="2000">
                <a:latin typeface="Arial"/>
                <a:cs typeface="Arial"/>
              </a:rPr>
              <a:t>intracellular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proteins,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e.g.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high-</a:t>
            </a:r>
            <a:r>
              <a:rPr dirty="0" sz="2000">
                <a:latin typeface="Arial"/>
                <a:cs typeface="Arial"/>
              </a:rPr>
              <a:t>mobility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</a:t>
            </a:r>
            <a:r>
              <a:rPr dirty="0" sz="2000" spc="3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box</a:t>
            </a:r>
            <a:r>
              <a:rPr dirty="0" sz="2000" spc="3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(HMGB1),</a:t>
            </a:r>
            <a:endParaRPr sz="2000">
              <a:latin typeface="Arial"/>
              <a:cs typeface="Arial"/>
            </a:endParaRPr>
          </a:p>
          <a:p>
            <a:pPr algn="just" marL="7562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histones,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S100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proteins,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heat-</a:t>
            </a:r>
            <a:r>
              <a:rPr dirty="0" sz="2000">
                <a:latin typeface="Arial"/>
                <a:cs typeface="Arial"/>
              </a:rPr>
              <a:t>shock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proteins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(HSPs),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algn="just" lvl="1" marL="754380" indent="-284480">
              <a:lnSpc>
                <a:spcPct val="100000"/>
              </a:lnSpc>
              <a:spcBef>
                <a:spcPts val="480"/>
              </a:spcBef>
              <a:buChar char="–"/>
              <a:tabLst>
                <a:tab pos="754380" algn="l"/>
              </a:tabLst>
            </a:pPr>
            <a:r>
              <a:rPr dirty="0" sz="2000">
                <a:latin typeface="Arial"/>
                <a:cs typeface="Arial"/>
              </a:rPr>
              <a:t>plasma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proteins, e.g.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fibrinogen,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Gc-</a:t>
            </a:r>
            <a:r>
              <a:rPr dirty="0" sz="2000">
                <a:latin typeface="Arial"/>
                <a:cs typeface="Arial"/>
              </a:rPr>
              <a:t>globulin,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serum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amyloid</a:t>
            </a:r>
            <a:endParaRPr sz="2000">
              <a:latin typeface="Arial"/>
              <a:cs typeface="Arial"/>
            </a:endParaRPr>
          </a:p>
          <a:p>
            <a:pPr algn="just" marL="7562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(SAA)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5943600" cy="5666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037" rIns="0" bIns="0" rtlCol="0" vert="horz">
            <a:spAutoFit/>
          </a:bodyPr>
          <a:lstStyle/>
          <a:p>
            <a:pPr marL="1007110">
              <a:lnSpc>
                <a:spcPct val="100000"/>
              </a:lnSpc>
              <a:spcBef>
                <a:spcPts val="95"/>
              </a:spcBef>
            </a:pPr>
            <a:r>
              <a:rPr dirty="0"/>
              <a:t>Induction</a:t>
            </a:r>
            <a:r>
              <a:rPr dirty="0" spc="-80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/>
              <a:t>immune</a:t>
            </a:r>
            <a:r>
              <a:rPr dirty="0" spc="-65"/>
              <a:t> </a:t>
            </a:r>
            <a:r>
              <a:rPr dirty="0"/>
              <a:t>response</a:t>
            </a:r>
            <a:r>
              <a:rPr dirty="0" spc="-55"/>
              <a:t> </a:t>
            </a:r>
            <a:r>
              <a:rPr dirty="0"/>
              <a:t>by</a:t>
            </a:r>
            <a:r>
              <a:rPr dirty="0" spc="-80"/>
              <a:t> </a:t>
            </a:r>
            <a:r>
              <a:rPr dirty="0" spc="-10"/>
              <a:t>DAMPs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6535" y="115569"/>
            <a:ext cx="463423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70">
                <a:solidFill>
                  <a:srgbClr val="006FC0"/>
                </a:solidFill>
              </a:rPr>
              <a:t>Toll-</a:t>
            </a:r>
            <a:r>
              <a:rPr dirty="0">
                <a:solidFill>
                  <a:srgbClr val="006FC0"/>
                </a:solidFill>
              </a:rPr>
              <a:t>like</a:t>
            </a:r>
            <a:r>
              <a:rPr dirty="0" spc="-10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receptors</a:t>
            </a:r>
            <a:r>
              <a:rPr dirty="0" spc="-3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(TLRs)</a:t>
            </a:r>
            <a:r>
              <a:rPr dirty="0" spc="-5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-</a:t>
            </a:r>
            <a:r>
              <a:rPr dirty="0" spc="-95">
                <a:solidFill>
                  <a:srgbClr val="006FC0"/>
                </a:solidFill>
              </a:rPr>
              <a:t> </a:t>
            </a:r>
            <a:r>
              <a:rPr dirty="0" spc="-50">
                <a:solidFill>
                  <a:srgbClr val="006FC0"/>
                </a:solidFill>
              </a:rPr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05967" y="1096136"/>
            <a:ext cx="76930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4555" algn="l"/>
                <a:tab pos="1302385" algn="l"/>
                <a:tab pos="2378710" algn="l"/>
                <a:tab pos="3180080" algn="l"/>
                <a:tab pos="3695700" algn="l"/>
                <a:tab pos="4839335" algn="l"/>
                <a:tab pos="6433820" algn="l"/>
                <a:tab pos="7223759" algn="l"/>
              </a:tabLst>
            </a:pPr>
            <a:r>
              <a:rPr dirty="0" sz="2400" spc="-20" b="1">
                <a:latin typeface="Arial"/>
                <a:cs typeface="Arial"/>
              </a:rPr>
              <a:t>Play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5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major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0" b="1">
                <a:latin typeface="Arial"/>
                <a:cs typeface="Arial"/>
              </a:rPr>
              <a:t>role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in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innate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immunity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and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" y="1256538"/>
            <a:ext cx="149758" cy="1564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05967" y="1278696"/>
            <a:ext cx="7694295" cy="148971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2400" b="1">
                <a:latin typeface="Arial"/>
                <a:cs typeface="Arial"/>
              </a:rPr>
              <a:t>induction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adaptive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immunity</a:t>
            </a:r>
            <a:r>
              <a:rPr dirty="0" sz="2400" spc="-1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1304925" algn="l"/>
                <a:tab pos="3244215" algn="l"/>
                <a:tab pos="3637915" algn="l"/>
                <a:tab pos="4512945" algn="l"/>
                <a:tab pos="5607685" algn="l"/>
                <a:tab pos="5985510" algn="l"/>
                <a:tab pos="7223759" algn="l"/>
              </a:tabLst>
            </a:pPr>
            <a:r>
              <a:rPr dirty="0" sz="2400" spc="-10">
                <a:latin typeface="Arial"/>
                <a:cs typeface="Arial"/>
              </a:rPr>
              <a:t>Different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combinations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TLRs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appear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different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cell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types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seem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appear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pairs;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13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recognized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25">
                <a:latin typeface="Arial"/>
                <a:cs typeface="Arial"/>
              </a:rPr>
              <a:t> far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" y="2170938"/>
            <a:ext cx="149758" cy="1564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05967" y="2925826"/>
            <a:ext cx="7695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9545" algn="l"/>
                <a:tab pos="2448560" algn="l"/>
                <a:tab pos="3692525" algn="l"/>
                <a:tab pos="4244340" algn="l"/>
                <a:tab pos="5726430" algn="l"/>
                <a:tab pos="6589395" algn="l"/>
              </a:tabLst>
            </a:pPr>
            <a:r>
              <a:rPr dirty="0" sz="2400" spc="-10">
                <a:latin typeface="Arial"/>
                <a:cs typeface="Arial"/>
              </a:rPr>
              <a:t>Different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TLRs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directly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indirectly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bind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" y="3085338"/>
            <a:ext cx="149758" cy="1564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05967" y="3108385"/>
            <a:ext cx="7696834" cy="331914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1402715" algn="l"/>
              </a:tabLst>
            </a:pPr>
            <a:r>
              <a:rPr dirty="0" sz="2400" spc="-10">
                <a:latin typeface="Arial"/>
                <a:cs typeface="Arial"/>
              </a:rPr>
              <a:t>microbial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molecules.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902335" algn="l"/>
                <a:tab pos="1490980" algn="l"/>
                <a:tab pos="2463800" algn="l"/>
                <a:tab pos="3250565" algn="l"/>
                <a:tab pos="3750945" algn="l"/>
                <a:tab pos="4335780" algn="l"/>
                <a:tab pos="5552440" algn="l"/>
                <a:tab pos="7226300" algn="l"/>
              </a:tabLst>
            </a:pPr>
            <a:r>
              <a:rPr dirty="0" sz="2400" spc="-20" b="1">
                <a:latin typeface="Arial"/>
                <a:cs typeface="Arial"/>
              </a:rPr>
              <a:t>TLRs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are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found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0" b="1">
                <a:latin typeface="Arial"/>
                <a:cs typeface="Arial"/>
              </a:rPr>
              <a:t>both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on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the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surface</a:t>
            </a:r>
            <a:r>
              <a:rPr dirty="0" sz="2400" b="1">
                <a:latin typeface="Arial"/>
                <a:cs typeface="Arial"/>
              </a:rPr>
              <a:t>	and</a:t>
            </a:r>
            <a:r>
              <a:rPr dirty="0" sz="2400" spc="2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within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phagolysosomes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phagocytes.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1231900" algn="l"/>
                <a:tab pos="2128520" algn="l"/>
                <a:tab pos="3616325" algn="l"/>
                <a:tab pos="5161915" algn="l"/>
                <a:tab pos="5668645" algn="l"/>
                <a:tab pos="6259830" algn="l"/>
                <a:tab pos="7427595" algn="l"/>
              </a:tabLst>
            </a:pPr>
            <a:r>
              <a:rPr dirty="0" sz="2400" spc="-10">
                <a:latin typeface="Arial"/>
                <a:cs typeface="Arial"/>
              </a:rPr>
              <a:t>Surface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TLRs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recognize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molecules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surface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microbes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such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wall</a:t>
            </a:r>
            <a:r>
              <a:rPr dirty="0" sz="2400" spc="-10">
                <a:latin typeface="Arial"/>
                <a:cs typeface="Arial"/>
              </a:rPr>
              <a:t> components</a:t>
            </a:r>
            <a:endParaRPr sz="24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1440"/>
              </a:spcBef>
              <a:tabLst>
                <a:tab pos="1195705" algn="l"/>
                <a:tab pos="2091689" algn="l"/>
                <a:tab pos="3579495" algn="l"/>
                <a:tab pos="4970145" algn="l"/>
                <a:tab pos="6510020" algn="l"/>
              </a:tabLst>
            </a:pPr>
            <a:r>
              <a:rPr dirty="0" sz="2400" spc="-10">
                <a:latin typeface="Arial"/>
                <a:cs typeface="Arial"/>
              </a:rPr>
              <a:t>Internal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TLRs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recognize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microbial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molecules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released </a:t>
            </a:r>
            <a:r>
              <a:rPr dirty="0" sz="2400">
                <a:latin typeface="Arial"/>
                <a:cs typeface="Arial"/>
              </a:rPr>
              <a:t>upon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phagocytosis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microbe.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" y="3999738"/>
            <a:ext cx="149758" cy="15646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" y="4914138"/>
            <a:ext cx="149758" cy="15646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" y="5828525"/>
            <a:ext cx="149758" cy="15646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643127"/>
            <a:ext cx="5983224" cy="528523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92295" y="5311521"/>
            <a:ext cx="86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0330" cy="68579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2656" rIns="0" bIns="0" rtlCol="0" vert="horz">
            <a:spAutoFit/>
          </a:bodyPr>
          <a:lstStyle/>
          <a:p>
            <a:pPr marL="284861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Biological</a:t>
            </a:r>
            <a:r>
              <a:rPr dirty="0" sz="3600" spc="-80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Factors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24204" y="2015680"/>
          <a:ext cx="7876540" cy="3805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265"/>
                <a:gridCol w="3094355"/>
                <a:gridCol w="2303145"/>
              </a:tblGrid>
              <a:tr h="70675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2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Organ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607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Component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Mechanism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Skin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mucous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membranes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microflora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Antimicrobial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substances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57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81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Competition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nutrients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colonization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758" rIns="0" bIns="0" rtlCol="0" vert="horz">
            <a:spAutoFit/>
          </a:bodyPr>
          <a:lstStyle/>
          <a:p>
            <a:pPr algn="ctr" marL="11557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Chemical</a:t>
            </a:r>
            <a:r>
              <a:rPr dirty="0" sz="3600" spc="-105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Factors</a:t>
            </a:r>
            <a:endParaRPr sz="3600"/>
          </a:p>
          <a:p>
            <a:pPr algn="ctr" marL="107314">
              <a:lnSpc>
                <a:spcPct val="100000"/>
              </a:lnSpc>
              <a:spcBef>
                <a:spcPts val="60"/>
              </a:spcBef>
            </a:pPr>
            <a:r>
              <a:rPr dirty="0" sz="2800">
                <a:solidFill>
                  <a:srgbClr val="C00000"/>
                </a:solidFill>
              </a:rPr>
              <a:t>(at</a:t>
            </a:r>
            <a:r>
              <a:rPr dirty="0" sz="2800" spc="-30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surfaces</a:t>
            </a:r>
            <a:r>
              <a:rPr dirty="0" sz="2800" spc="-45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and</a:t>
            </a:r>
            <a:r>
              <a:rPr dirty="0" sz="2800" spc="-55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in</a:t>
            </a:r>
            <a:r>
              <a:rPr dirty="0" sz="2800" spc="-20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body</a:t>
            </a:r>
            <a:r>
              <a:rPr dirty="0" sz="2800" spc="-65">
                <a:solidFill>
                  <a:srgbClr val="C00000"/>
                </a:solidFill>
              </a:rPr>
              <a:t> </a:t>
            </a:r>
            <a:r>
              <a:rPr dirty="0" sz="2800" spc="-10">
                <a:solidFill>
                  <a:srgbClr val="C00000"/>
                </a:solidFill>
              </a:rPr>
              <a:t>cavities)</a:t>
            </a:r>
            <a:endParaRPr sz="28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24204" y="2015680"/>
          <a:ext cx="7876540" cy="3805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265"/>
                <a:gridCol w="3094355"/>
                <a:gridCol w="2303145"/>
              </a:tblGrid>
              <a:tr h="685800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2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Organ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607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Component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Mechanism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Skin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Sweat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Anti-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microbial</a:t>
                      </a:r>
                      <a:r>
                        <a:rPr dirty="0" sz="20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fatty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acids,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salt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conc.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80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Membranes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HCl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(parietal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cells)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Tears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saliva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pH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Lysozyme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and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phospholipase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8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Defensins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(respiratory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GI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tract)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Antimicrobial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Sufactants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(lung)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Opsonin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4664" y="111963"/>
            <a:ext cx="32143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Chemical</a:t>
            </a:r>
            <a:r>
              <a:rPr dirty="0" sz="3600" spc="-105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Factors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900552" y="666953"/>
            <a:ext cx="348742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solidFill>
                  <a:srgbClr val="C00000"/>
                </a:solidFill>
                <a:latin typeface="Carlito"/>
                <a:cs typeface="Carlito"/>
              </a:rPr>
              <a:t>(Humoral</a:t>
            </a:r>
            <a:r>
              <a:rPr dirty="0" sz="2800" spc="-114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rlito"/>
                <a:cs typeface="Carlito"/>
              </a:rPr>
              <a:t>Components)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1258506"/>
            <a:ext cx="9144000" cy="5600065"/>
            <a:chOff x="0" y="1258506"/>
            <a:chExt cx="9144000" cy="5600065"/>
          </a:xfrm>
        </p:grpSpPr>
        <p:sp>
          <p:nvSpPr>
            <p:cNvPr id="5" name="object 5" descr=""/>
            <p:cNvSpPr/>
            <p:nvPr/>
          </p:nvSpPr>
          <p:spPr>
            <a:xfrm>
              <a:off x="0" y="1272895"/>
              <a:ext cx="9144000" cy="427355"/>
            </a:xfrm>
            <a:custGeom>
              <a:avLst/>
              <a:gdLst/>
              <a:ahLst/>
              <a:cxnLst/>
              <a:rect l="l" t="t" r="r" b="b"/>
              <a:pathLst>
                <a:path w="9144000" h="427355">
                  <a:moveTo>
                    <a:pt x="9144000" y="0"/>
                  </a:moveTo>
                  <a:lnTo>
                    <a:pt x="2899410" y="0"/>
                  </a:lnTo>
                  <a:lnTo>
                    <a:pt x="0" y="0"/>
                  </a:lnTo>
                  <a:lnTo>
                    <a:pt x="0" y="427126"/>
                  </a:lnTo>
                  <a:lnTo>
                    <a:pt x="2899410" y="427126"/>
                  </a:lnTo>
                  <a:lnTo>
                    <a:pt x="9144000" y="4271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1258506"/>
              <a:ext cx="9144000" cy="5600065"/>
            </a:xfrm>
            <a:custGeom>
              <a:avLst/>
              <a:gdLst/>
              <a:ahLst/>
              <a:cxnLst/>
              <a:rect l="l" t="t" r="r" b="b"/>
              <a:pathLst>
                <a:path w="9144000" h="5600065">
                  <a:moveTo>
                    <a:pt x="9144000" y="0"/>
                  </a:moveTo>
                  <a:lnTo>
                    <a:pt x="9129712" y="0"/>
                  </a:lnTo>
                  <a:lnTo>
                    <a:pt x="9129712" y="28575"/>
                  </a:lnTo>
                  <a:lnTo>
                    <a:pt x="9129712" y="435165"/>
                  </a:lnTo>
                  <a:lnTo>
                    <a:pt x="9129712" y="5593143"/>
                  </a:lnTo>
                  <a:lnTo>
                    <a:pt x="2905760" y="5593143"/>
                  </a:lnTo>
                  <a:lnTo>
                    <a:pt x="2905760" y="5001603"/>
                  </a:lnTo>
                  <a:lnTo>
                    <a:pt x="9129712" y="5001603"/>
                  </a:lnTo>
                  <a:lnTo>
                    <a:pt x="9129712" y="4988903"/>
                  </a:lnTo>
                  <a:lnTo>
                    <a:pt x="2905760" y="4988903"/>
                  </a:lnTo>
                  <a:lnTo>
                    <a:pt x="2905760" y="4397362"/>
                  </a:lnTo>
                  <a:lnTo>
                    <a:pt x="9129712" y="4397362"/>
                  </a:lnTo>
                  <a:lnTo>
                    <a:pt x="9129712" y="4384662"/>
                  </a:lnTo>
                  <a:lnTo>
                    <a:pt x="2905760" y="4384662"/>
                  </a:lnTo>
                  <a:lnTo>
                    <a:pt x="2905760" y="3793172"/>
                  </a:lnTo>
                  <a:lnTo>
                    <a:pt x="9129712" y="3793172"/>
                  </a:lnTo>
                  <a:lnTo>
                    <a:pt x="9129712" y="3780472"/>
                  </a:lnTo>
                  <a:lnTo>
                    <a:pt x="2905760" y="3780472"/>
                  </a:lnTo>
                  <a:lnTo>
                    <a:pt x="2905760" y="3188906"/>
                  </a:lnTo>
                  <a:lnTo>
                    <a:pt x="9129712" y="3188906"/>
                  </a:lnTo>
                  <a:lnTo>
                    <a:pt x="9129712" y="3176206"/>
                  </a:lnTo>
                  <a:lnTo>
                    <a:pt x="2905760" y="3176206"/>
                  </a:lnTo>
                  <a:lnTo>
                    <a:pt x="2905760" y="2584640"/>
                  </a:lnTo>
                  <a:lnTo>
                    <a:pt x="9129712" y="2584640"/>
                  </a:lnTo>
                  <a:lnTo>
                    <a:pt x="9129712" y="2571940"/>
                  </a:lnTo>
                  <a:lnTo>
                    <a:pt x="2905760" y="2571940"/>
                  </a:lnTo>
                  <a:lnTo>
                    <a:pt x="2905760" y="1577149"/>
                  </a:lnTo>
                  <a:lnTo>
                    <a:pt x="9129712" y="1577149"/>
                  </a:lnTo>
                  <a:lnTo>
                    <a:pt x="9129712" y="1564449"/>
                  </a:lnTo>
                  <a:lnTo>
                    <a:pt x="2905760" y="1564449"/>
                  </a:lnTo>
                  <a:lnTo>
                    <a:pt x="2905760" y="447865"/>
                  </a:lnTo>
                  <a:lnTo>
                    <a:pt x="9129712" y="447865"/>
                  </a:lnTo>
                  <a:lnTo>
                    <a:pt x="9129712" y="435165"/>
                  </a:lnTo>
                  <a:lnTo>
                    <a:pt x="2905760" y="435165"/>
                  </a:lnTo>
                  <a:lnTo>
                    <a:pt x="2905760" y="28575"/>
                  </a:lnTo>
                  <a:lnTo>
                    <a:pt x="9129712" y="28575"/>
                  </a:lnTo>
                  <a:lnTo>
                    <a:pt x="9129712" y="0"/>
                  </a:lnTo>
                  <a:lnTo>
                    <a:pt x="2893060" y="0"/>
                  </a:lnTo>
                  <a:lnTo>
                    <a:pt x="2893060" y="28575"/>
                  </a:lnTo>
                  <a:lnTo>
                    <a:pt x="2893060" y="435165"/>
                  </a:lnTo>
                  <a:lnTo>
                    <a:pt x="2893060" y="5593143"/>
                  </a:lnTo>
                  <a:lnTo>
                    <a:pt x="14287" y="5593143"/>
                  </a:lnTo>
                  <a:lnTo>
                    <a:pt x="14287" y="5001603"/>
                  </a:lnTo>
                  <a:lnTo>
                    <a:pt x="2893060" y="5001603"/>
                  </a:lnTo>
                  <a:lnTo>
                    <a:pt x="2893060" y="4988903"/>
                  </a:lnTo>
                  <a:lnTo>
                    <a:pt x="14287" y="4988903"/>
                  </a:lnTo>
                  <a:lnTo>
                    <a:pt x="14287" y="4397362"/>
                  </a:lnTo>
                  <a:lnTo>
                    <a:pt x="2893060" y="4397362"/>
                  </a:lnTo>
                  <a:lnTo>
                    <a:pt x="2893060" y="4384662"/>
                  </a:lnTo>
                  <a:lnTo>
                    <a:pt x="14287" y="4384662"/>
                  </a:lnTo>
                  <a:lnTo>
                    <a:pt x="14287" y="3793172"/>
                  </a:lnTo>
                  <a:lnTo>
                    <a:pt x="2893060" y="3793172"/>
                  </a:lnTo>
                  <a:lnTo>
                    <a:pt x="2893060" y="3780472"/>
                  </a:lnTo>
                  <a:lnTo>
                    <a:pt x="14287" y="3780472"/>
                  </a:lnTo>
                  <a:lnTo>
                    <a:pt x="14287" y="3188906"/>
                  </a:lnTo>
                  <a:lnTo>
                    <a:pt x="2893060" y="3188906"/>
                  </a:lnTo>
                  <a:lnTo>
                    <a:pt x="2893060" y="3176206"/>
                  </a:lnTo>
                  <a:lnTo>
                    <a:pt x="14287" y="3176206"/>
                  </a:lnTo>
                  <a:lnTo>
                    <a:pt x="14287" y="2584640"/>
                  </a:lnTo>
                  <a:lnTo>
                    <a:pt x="2893060" y="2584640"/>
                  </a:lnTo>
                  <a:lnTo>
                    <a:pt x="2893060" y="2571940"/>
                  </a:lnTo>
                  <a:lnTo>
                    <a:pt x="14287" y="2571940"/>
                  </a:lnTo>
                  <a:lnTo>
                    <a:pt x="14287" y="1577149"/>
                  </a:lnTo>
                  <a:lnTo>
                    <a:pt x="2893060" y="1577149"/>
                  </a:lnTo>
                  <a:lnTo>
                    <a:pt x="2893060" y="1564449"/>
                  </a:lnTo>
                  <a:lnTo>
                    <a:pt x="14287" y="1564449"/>
                  </a:lnTo>
                  <a:lnTo>
                    <a:pt x="14287" y="447865"/>
                  </a:lnTo>
                  <a:lnTo>
                    <a:pt x="2893060" y="447865"/>
                  </a:lnTo>
                  <a:lnTo>
                    <a:pt x="2893060" y="435165"/>
                  </a:lnTo>
                  <a:lnTo>
                    <a:pt x="14287" y="435165"/>
                  </a:lnTo>
                  <a:lnTo>
                    <a:pt x="14287" y="28575"/>
                  </a:lnTo>
                  <a:lnTo>
                    <a:pt x="2893060" y="28575"/>
                  </a:lnTo>
                  <a:lnTo>
                    <a:pt x="2893060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0" y="5599493"/>
                  </a:lnTo>
                  <a:lnTo>
                    <a:pt x="14287" y="5599493"/>
                  </a:lnTo>
                  <a:lnTo>
                    <a:pt x="2893060" y="5599493"/>
                  </a:lnTo>
                  <a:lnTo>
                    <a:pt x="2905760" y="5599493"/>
                  </a:lnTo>
                  <a:lnTo>
                    <a:pt x="9129712" y="5599493"/>
                  </a:lnTo>
                  <a:lnTo>
                    <a:pt x="9144000" y="5599493"/>
                  </a:lnTo>
                  <a:lnTo>
                    <a:pt x="9144000" y="5593143"/>
                  </a:lnTo>
                  <a:lnTo>
                    <a:pt x="9144000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7520" y="1298194"/>
            <a:ext cx="120142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imes New Roman"/>
                <a:cs typeface="Times New Roman"/>
              </a:rPr>
              <a:t>Component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24042" y="1298194"/>
            <a:ext cx="120396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imes New Roman"/>
                <a:cs typeface="Times New Roman"/>
              </a:rPr>
              <a:t>Mechanism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520" y="1725549"/>
            <a:ext cx="132397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imes New Roman"/>
                <a:cs typeface="Times New Roman"/>
              </a:rPr>
              <a:t>Complement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78023" y="1662988"/>
            <a:ext cx="474980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7810">
              <a:lnSpc>
                <a:spcPct val="120100"/>
              </a:lnSpc>
              <a:spcBef>
                <a:spcPts val="100"/>
              </a:spcBef>
            </a:pPr>
            <a:r>
              <a:rPr dirty="0" sz="2000" spc="-10">
                <a:latin typeface="Times New Roman"/>
                <a:cs typeface="Times New Roman"/>
              </a:rPr>
              <a:t>Lysis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bacteria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some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viruses,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Opsonin </a:t>
            </a:r>
            <a:r>
              <a:rPr dirty="0" sz="2000">
                <a:latin typeface="Times New Roman"/>
                <a:cs typeface="Times New Roman"/>
              </a:rPr>
              <a:t>Increase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vascular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permeability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Times New Roman"/>
                <a:cs typeface="Times New Roman"/>
              </a:rPr>
              <a:t>Recruitment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activation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phagocytic</a:t>
            </a:r>
            <a:r>
              <a:rPr dirty="0" sz="2000" spc="-10">
                <a:latin typeface="Times New Roman"/>
                <a:cs typeface="Times New Roman"/>
              </a:rPr>
              <a:t> cells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520" y="2855468"/>
            <a:ext cx="202628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latin typeface="Times New Roman"/>
                <a:cs typeface="Times New Roman"/>
              </a:rPr>
              <a:t>Coagulation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78023" y="2855468"/>
            <a:ext cx="5930900" cy="939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latin typeface="Times New Roman"/>
                <a:cs typeface="Times New Roman"/>
              </a:rPr>
              <a:t>Increase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vascular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permeability,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Recruitment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phagocytic </a:t>
            </a:r>
            <a:r>
              <a:rPr dirty="0" sz="2000">
                <a:latin typeface="Times New Roman"/>
                <a:cs typeface="Times New Roman"/>
              </a:rPr>
              <a:t>cells,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Symbol"/>
                <a:cs typeface="Symbol"/>
              </a:rPr>
              <a:t></a:t>
            </a:r>
            <a:r>
              <a:rPr dirty="0" sz="2000">
                <a:latin typeface="Times New Roman"/>
                <a:cs typeface="Times New Roman"/>
              </a:rPr>
              <a:t>-lysin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from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platelets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cationic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detergent, antibacterial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520" y="3863466"/>
            <a:ext cx="20554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latin typeface="Times New Roman"/>
                <a:cs typeface="Times New Roman"/>
              </a:rPr>
              <a:t>Acute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phase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protein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78023" y="3863466"/>
            <a:ext cx="13442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imes New Roman"/>
                <a:cs typeface="Times New Roman"/>
              </a:rPr>
              <a:t>Antibacterial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7520" y="4467859"/>
            <a:ext cx="10521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30">
                <a:latin typeface="Times New Roman"/>
                <a:cs typeface="Times New Roman"/>
              </a:rPr>
              <a:t>Lysozyme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978023" y="4467859"/>
            <a:ext cx="33127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latin typeface="Times New Roman"/>
                <a:cs typeface="Times New Roman"/>
              </a:rPr>
              <a:t>Breaks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down bacterial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cell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walls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7520" y="5071948"/>
            <a:ext cx="271272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Times New Roman"/>
                <a:cs typeface="Times New Roman"/>
              </a:rPr>
              <a:t>Lactoferrin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transferrin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78023" y="5071948"/>
            <a:ext cx="315087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Times New Roman"/>
                <a:cs typeface="Times New Roman"/>
              </a:rPr>
              <a:t>Compete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bacteria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iron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520" y="5677001"/>
            <a:ext cx="104394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imes New Roman"/>
                <a:cs typeface="Times New Roman"/>
              </a:rPr>
              <a:t>Cytokines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78023" y="5677001"/>
            <a:ext cx="152844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30">
                <a:latin typeface="Times New Roman"/>
                <a:cs typeface="Times New Roman"/>
              </a:rPr>
              <a:t>Various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effects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520" y="6281420"/>
            <a:ext cx="103759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imes New Roman"/>
                <a:cs typeface="Times New Roman"/>
              </a:rPr>
              <a:t>Interferon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78023" y="6281420"/>
            <a:ext cx="18053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5">
                <a:latin typeface="Times New Roman"/>
                <a:cs typeface="Times New Roman"/>
              </a:rPr>
              <a:t>Anti-</a:t>
            </a:r>
            <a:r>
              <a:rPr dirty="0" sz="2000">
                <a:latin typeface="Times New Roman"/>
                <a:cs typeface="Times New Roman"/>
              </a:rPr>
              <a:t>viral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protein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91" y="214884"/>
            <a:ext cx="8519160" cy="1234440"/>
          </a:xfrm>
          <a:prstGeom prst="rect"/>
          <a:ln w="9144">
            <a:solidFill>
              <a:srgbClr val="000000"/>
            </a:solidFill>
          </a:ln>
        </p:spPr>
        <p:txBody>
          <a:bodyPr wrap="square" lIns="0" tIns="307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20"/>
              </a:spcBef>
            </a:pPr>
            <a:r>
              <a:rPr dirty="0" spc="-20">
                <a:solidFill>
                  <a:srgbClr val="0033CC"/>
                </a:solidFill>
              </a:rPr>
              <a:t>Pathways</a:t>
            </a:r>
            <a:r>
              <a:rPr dirty="0" spc="-10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of</a:t>
            </a:r>
            <a:r>
              <a:rPr dirty="0" spc="-10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complement</a:t>
            </a:r>
            <a:r>
              <a:rPr dirty="0" spc="-65">
                <a:solidFill>
                  <a:srgbClr val="0033CC"/>
                </a:solidFill>
              </a:rPr>
              <a:t> </a:t>
            </a:r>
            <a:r>
              <a:rPr dirty="0" spc="-10">
                <a:solidFill>
                  <a:srgbClr val="0033CC"/>
                </a:solidFill>
              </a:rPr>
              <a:t>activation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25753" y="1615186"/>
            <a:ext cx="7652384" cy="4735195"/>
            <a:chOff x="825753" y="1615186"/>
            <a:chExt cx="7652384" cy="47351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9" y="1688528"/>
              <a:ext cx="7578598" cy="466178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32103" y="1621536"/>
              <a:ext cx="7565390" cy="4648200"/>
            </a:xfrm>
            <a:custGeom>
              <a:avLst/>
              <a:gdLst/>
              <a:ahLst/>
              <a:cxnLst/>
              <a:rect l="l" t="t" r="r" b="b"/>
              <a:pathLst>
                <a:path w="7565390" h="4648200">
                  <a:moveTo>
                    <a:pt x="7565135" y="0"/>
                  </a:moveTo>
                  <a:lnTo>
                    <a:pt x="0" y="0"/>
                  </a:lnTo>
                  <a:lnTo>
                    <a:pt x="0" y="4648200"/>
                  </a:lnTo>
                  <a:lnTo>
                    <a:pt x="7565135" y="4648200"/>
                  </a:lnTo>
                  <a:lnTo>
                    <a:pt x="7565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2103" y="1621536"/>
              <a:ext cx="7565390" cy="4648200"/>
            </a:xfrm>
            <a:custGeom>
              <a:avLst/>
              <a:gdLst/>
              <a:ahLst/>
              <a:cxnLst/>
              <a:rect l="l" t="t" r="r" b="b"/>
              <a:pathLst>
                <a:path w="7565390" h="4648200">
                  <a:moveTo>
                    <a:pt x="0" y="4648200"/>
                  </a:moveTo>
                  <a:lnTo>
                    <a:pt x="7565135" y="4648200"/>
                  </a:lnTo>
                  <a:lnTo>
                    <a:pt x="7565135" y="0"/>
                  </a:lnTo>
                  <a:lnTo>
                    <a:pt x="0" y="0"/>
                  </a:lnTo>
                  <a:lnTo>
                    <a:pt x="0" y="4648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20723" y="1696212"/>
              <a:ext cx="1862455" cy="710565"/>
            </a:xfrm>
            <a:custGeom>
              <a:avLst/>
              <a:gdLst/>
              <a:ahLst/>
              <a:cxnLst/>
              <a:rect l="l" t="t" r="r" b="b"/>
              <a:pathLst>
                <a:path w="1862455" h="710564">
                  <a:moveTo>
                    <a:pt x="0" y="710184"/>
                  </a:moveTo>
                  <a:lnTo>
                    <a:pt x="1862327" y="710184"/>
                  </a:lnTo>
                  <a:lnTo>
                    <a:pt x="1862327" y="0"/>
                  </a:lnTo>
                  <a:lnTo>
                    <a:pt x="0" y="0"/>
                  </a:lnTo>
                  <a:lnTo>
                    <a:pt x="0" y="710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494282" y="1708861"/>
            <a:ext cx="1314450" cy="70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dirty="0" sz="2400" spc="-10">
                <a:solidFill>
                  <a:srgbClr val="1F487C"/>
                </a:solidFill>
                <a:latin typeface="Carlito"/>
                <a:cs typeface="Carlito"/>
              </a:rPr>
              <a:t>CLASSICAL</a:t>
            </a:r>
            <a:endParaRPr sz="2400">
              <a:latin typeface="Carlito"/>
              <a:cs typeface="Carlito"/>
            </a:endParaRPr>
          </a:p>
          <a:p>
            <a:pPr marL="60960">
              <a:lnSpc>
                <a:spcPts val="2690"/>
              </a:lnSpc>
            </a:pPr>
            <a:r>
              <a:rPr dirty="0" sz="2400" spc="-35">
                <a:solidFill>
                  <a:srgbClr val="1F487C"/>
                </a:solidFill>
                <a:latin typeface="Carlito"/>
                <a:cs typeface="Carlito"/>
              </a:rPr>
              <a:t>PATHWAY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21323" y="1696211"/>
            <a:ext cx="2234565" cy="668020"/>
          </a:xfrm>
          <a:custGeom>
            <a:avLst/>
            <a:gdLst/>
            <a:ahLst/>
            <a:cxnLst/>
            <a:rect l="l" t="t" r="r" b="b"/>
            <a:pathLst>
              <a:path w="2234565" h="668019">
                <a:moveTo>
                  <a:pt x="0" y="667512"/>
                </a:moveTo>
                <a:lnTo>
                  <a:pt x="2234183" y="667512"/>
                </a:lnTo>
                <a:lnTo>
                  <a:pt x="2234183" y="0"/>
                </a:lnTo>
                <a:lnTo>
                  <a:pt x="0" y="0"/>
                </a:lnTo>
                <a:lnTo>
                  <a:pt x="0" y="6675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301866" y="1686814"/>
            <a:ext cx="1670050" cy="70866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500"/>
              </a:spcBef>
            </a:pPr>
            <a:r>
              <a:rPr dirty="0" sz="2400" spc="-45">
                <a:solidFill>
                  <a:srgbClr val="1F487C"/>
                </a:solidFill>
                <a:latin typeface="Carlito"/>
                <a:cs typeface="Carlito"/>
              </a:rPr>
              <a:t>ALTERNATIVE </a:t>
            </a:r>
            <a:r>
              <a:rPr dirty="0" sz="2400" spc="-10">
                <a:solidFill>
                  <a:srgbClr val="1F487C"/>
                </a:solidFill>
                <a:latin typeface="Carlito"/>
                <a:cs typeface="Carlito"/>
              </a:rPr>
              <a:t>PATHWAY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368361" y="2718625"/>
            <a:ext cx="5163820" cy="3481704"/>
            <a:chOff x="1368361" y="2718625"/>
            <a:chExt cx="5163820" cy="3481704"/>
          </a:xfrm>
        </p:grpSpPr>
        <p:sp>
          <p:nvSpPr>
            <p:cNvPr id="12" name="object 12" descr=""/>
            <p:cNvSpPr/>
            <p:nvPr/>
          </p:nvSpPr>
          <p:spPr>
            <a:xfrm>
              <a:off x="4155947" y="4805172"/>
              <a:ext cx="1341120" cy="551815"/>
            </a:xfrm>
            <a:custGeom>
              <a:avLst/>
              <a:gdLst/>
              <a:ahLst/>
              <a:cxnLst/>
              <a:rect l="l" t="t" r="r" b="b"/>
              <a:pathLst>
                <a:path w="1341120" h="551814">
                  <a:moveTo>
                    <a:pt x="0" y="551687"/>
                  </a:moveTo>
                  <a:lnTo>
                    <a:pt x="1341120" y="551687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5516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43271" y="4593336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w="0" h="207645">
                  <a:moveTo>
                    <a:pt x="0" y="0"/>
                  </a:moveTo>
                  <a:lnTo>
                    <a:pt x="0" y="207263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76800" y="5364480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w="0" h="220979">
                  <a:moveTo>
                    <a:pt x="0" y="0"/>
                  </a:moveTo>
                  <a:lnTo>
                    <a:pt x="0" y="22098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44596" y="5585460"/>
              <a:ext cx="3282950" cy="609600"/>
            </a:xfrm>
            <a:custGeom>
              <a:avLst/>
              <a:gdLst/>
              <a:ahLst/>
              <a:cxnLst/>
              <a:rect l="l" t="t" r="r" b="b"/>
              <a:pathLst>
                <a:path w="3282950" h="609600">
                  <a:moveTo>
                    <a:pt x="3282696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3282696" y="609599"/>
                  </a:lnTo>
                  <a:lnTo>
                    <a:pt x="3282696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73124" y="2723388"/>
              <a:ext cx="5154295" cy="3472179"/>
            </a:xfrm>
            <a:custGeom>
              <a:avLst/>
              <a:gdLst/>
              <a:ahLst/>
              <a:cxnLst/>
              <a:rect l="l" t="t" r="r" b="b"/>
              <a:pathLst>
                <a:path w="5154295" h="3472179">
                  <a:moveTo>
                    <a:pt x="1871471" y="3471672"/>
                  </a:moveTo>
                  <a:lnTo>
                    <a:pt x="5154168" y="3471672"/>
                  </a:lnTo>
                  <a:lnTo>
                    <a:pt x="5154168" y="2862072"/>
                  </a:lnTo>
                  <a:lnTo>
                    <a:pt x="1871471" y="2862072"/>
                  </a:lnTo>
                  <a:lnTo>
                    <a:pt x="1871471" y="3471672"/>
                  </a:lnTo>
                  <a:close/>
                </a:path>
                <a:path w="5154295" h="3472179">
                  <a:moveTo>
                    <a:pt x="0" y="554736"/>
                  </a:moveTo>
                  <a:lnTo>
                    <a:pt x="1341120" y="554736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464691" y="2713685"/>
            <a:ext cx="1151890" cy="594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9380">
              <a:lnSpc>
                <a:spcPts val="2245"/>
              </a:lnSpc>
              <a:spcBef>
                <a:spcPts val="95"/>
              </a:spcBef>
            </a:pPr>
            <a:r>
              <a:rPr dirty="0" sz="2000" spc="-10">
                <a:solidFill>
                  <a:srgbClr val="1F487C"/>
                </a:solidFill>
                <a:latin typeface="Carlito"/>
                <a:cs typeface="Carlito"/>
              </a:rPr>
              <a:t>antibody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45"/>
              </a:lnSpc>
            </a:pPr>
            <a:r>
              <a:rPr dirty="0" sz="2000" spc="-10">
                <a:solidFill>
                  <a:srgbClr val="1F487C"/>
                </a:solidFill>
                <a:latin typeface="Carlito"/>
                <a:cs typeface="Carlito"/>
              </a:rPr>
              <a:t>dependent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048192" y="1673161"/>
            <a:ext cx="3630929" cy="1057910"/>
            <a:chOff x="2048192" y="1673161"/>
            <a:chExt cx="3630929" cy="1057910"/>
          </a:xfrm>
        </p:grpSpPr>
        <p:sp>
          <p:nvSpPr>
            <p:cNvPr id="19" name="object 19" descr=""/>
            <p:cNvSpPr/>
            <p:nvPr/>
          </p:nvSpPr>
          <p:spPr>
            <a:xfrm>
              <a:off x="2057399" y="2414015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w="0" h="307975">
                  <a:moveTo>
                    <a:pt x="0" y="0"/>
                  </a:moveTo>
                  <a:lnTo>
                    <a:pt x="0" y="307848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11523" y="1677923"/>
              <a:ext cx="1862455" cy="685800"/>
            </a:xfrm>
            <a:custGeom>
              <a:avLst/>
              <a:gdLst/>
              <a:ahLst/>
              <a:cxnLst/>
              <a:rect l="l" t="t" r="r" b="b"/>
              <a:pathLst>
                <a:path w="1862454" h="685800">
                  <a:moveTo>
                    <a:pt x="0" y="685800"/>
                  </a:moveTo>
                  <a:lnTo>
                    <a:pt x="1862327" y="685800"/>
                  </a:lnTo>
                  <a:lnTo>
                    <a:pt x="1862327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134358" y="1678051"/>
            <a:ext cx="1214120" cy="70866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 indent="164465">
              <a:lnSpc>
                <a:spcPts val="2500"/>
              </a:lnSpc>
              <a:spcBef>
                <a:spcPts val="500"/>
              </a:spcBef>
            </a:pPr>
            <a:r>
              <a:rPr dirty="0" sz="2400" spc="-10">
                <a:solidFill>
                  <a:srgbClr val="1F487C"/>
                </a:solidFill>
                <a:latin typeface="Carlito"/>
                <a:cs typeface="Carlito"/>
              </a:rPr>
              <a:t>LECTIN </a:t>
            </a:r>
            <a:r>
              <a:rPr dirty="0" sz="2400" spc="-105">
                <a:solidFill>
                  <a:srgbClr val="1F487C"/>
                </a:solidFill>
                <a:latin typeface="Carlito"/>
                <a:cs typeface="Carlito"/>
              </a:rPr>
              <a:t>PATHWAY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5213603" y="2647188"/>
            <a:ext cx="1676400" cy="554990"/>
          </a:xfrm>
          <a:custGeom>
            <a:avLst/>
            <a:gdLst/>
            <a:ahLst/>
            <a:cxnLst/>
            <a:rect l="l" t="t" r="r" b="b"/>
            <a:pathLst>
              <a:path w="1676400" h="554989">
                <a:moveTo>
                  <a:pt x="0" y="554736"/>
                </a:moveTo>
                <a:lnTo>
                  <a:pt x="1676400" y="554736"/>
                </a:lnTo>
                <a:lnTo>
                  <a:pt x="1676400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378958" y="2637281"/>
            <a:ext cx="1342390" cy="5943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175">
              <a:lnSpc>
                <a:spcPts val="2245"/>
              </a:lnSpc>
              <a:spcBef>
                <a:spcPts val="90"/>
              </a:spcBef>
            </a:pPr>
            <a:r>
              <a:rPr dirty="0" sz="2000" spc="-10">
                <a:solidFill>
                  <a:srgbClr val="1F487C"/>
                </a:solidFill>
                <a:latin typeface="Carlito"/>
                <a:cs typeface="Carlito"/>
              </a:rPr>
              <a:t>antibody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ts val="2245"/>
              </a:lnSpc>
            </a:pPr>
            <a:r>
              <a:rPr dirty="0" sz="2000" spc="-10">
                <a:solidFill>
                  <a:srgbClr val="1F487C"/>
                </a:solidFill>
                <a:latin typeface="Carlito"/>
                <a:cs typeface="Carlito"/>
              </a:rPr>
              <a:t>independent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048192" y="2374328"/>
            <a:ext cx="5200015" cy="2222500"/>
            <a:chOff x="2048192" y="2374328"/>
            <a:chExt cx="5200015" cy="2222500"/>
          </a:xfrm>
        </p:grpSpPr>
        <p:sp>
          <p:nvSpPr>
            <p:cNvPr id="25" name="object 25" descr=""/>
            <p:cNvSpPr/>
            <p:nvPr/>
          </p:nvSpPr>
          <p:spPr>
            <a:xfrm>
              <a:off x="2057399" y="2383536"/>
              <a:ext cx="5181600" cy="1122045"/>
            </a:xfrm>
            <a:custGeom>
              <a:avLst/>
              <a:gdLst/>
              <a:ahLst/>
              <a:cxnLst/>
              <a:rect l="l" t="t" r="r" b="b"/>
              <a:pathLst>
                <a:path w="5181600" h="1122045">
                  <a:moveTo>
                    <a:pt x="2798064" y="588263"/>
                  </a:moveTo>
                  <a:lnTo>
                    <a:pt x="3154679" y="588263"/>
                  </a:lnTo>
                </a:path>
                <a:path w="5181600" h="1122045">
                  <a:moveTo>
                    <a:pt x="4855464" y="588263"/>
                  </a:moveTo>
                  <a:lnTo>
                    <a:pt x="5181600" y="588263"/>
                  </a:lnTo>
                </a:path>
                <a:path w="5181600" h="1122045">
                  <a:moveTo>
                    <a:pt x="5181600" y="0"/>
                  </a:moveTo>
                  <a:lnTo>
                    <a:pt x="5181600" y="609600"/>
                  </a:lnTo>
                </a:path>
                <a:path w="5181600" h="1122045">
                  <a:moveTo>
                    <a:pt x="2819400" y="0"/>
                  </a:moveTo>
                  <a:lnTo>
                    <a:pt x="2819400" y="609600"/>
                  </a:lnTo>
                </a:path>
                <a:path w="5181600" h="1122045">
                  <a:moveTo>
                    <a:pt x="0" y="1121664"/>
                  </a:moveTo>
                  <a:lnTo>
                    <a:pt x="5181600" y="1121664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92323" y="3735324"/>
              <a:ext cx="4495800" cy="856615"/>
            </a:xfrm>
            <a:custGeom>
              <a:avLst/>
              <a:gdLst/>
              <a:ahLst/>
              <a:cxnLst/>
              <a:rect l="l" t="t" r="r" b="b"/>
              <a:pathLst>
                <a:path w="4495800" h="856614">
                  <a:moveTo>
                    <a:pt x="44958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4495800" y="856488"/>
                  </a:lnTo>
                  <a:lnTo>
                    <a:pt x="449580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92323" y="3735324"/>
              <a:ext cx="4495800" cy="856615"/>
            </a:xfrm>
            <a:custGeom>
              <a:avLst/>
              <a:gdLst/>
              <a:ahLst/>
              <a:cxnLst/>
              <a:rect l="l" t="t" r="r" b="b"/>
              <a:pathLst>
                <a:path w="4495800" h="856614">
                  <a:moveTo>
                    <a:pt x="0" y="856488"/>
                  </a:moveTo>
                  <a:lnTo>
                    <a:pt x="4495800" y="856488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353180" y="3792473"/>
            <a:ext cx="2971800" cy="240728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>
              <a:lnSpc>
                <a:spcPct val="97500"/>
              </a:lnSpc>
              <a:spcBef>
                <a:spcPts val="190"/>
              </a:spcBef>
            </a:pPr>
            <a:r>
              <a:rPr dirty="0" sz="2800" b="1">
                <a:latin typeface="Carlito"/>
                <a:cs typeface="Carlito"/>
              </a:rPr>
              <a:t>Activation</a:t>
            </a:r>
            <a:r>
              <a:rPr dirty="0" sz="2800" spc="-10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of</a:t>
            </a:r>
            <a:r>
              <a:rPr dirty="0" sz="2800" spc="-40" b="1">
                <a:latin typeface="Carlito"/>
                <a:cs typeface="Carlito"/>
              </a:rPr>
              <a:t> </a:t>
            </a:r>
            <a:r>
              <a:rPr dirty="0" sz="2800" spc="-20" b="1">
                <a:latin typeface="Carlito"/>
                <a:cs typeface="Carlito"/>
              </a:rPr>
              <a:t>C3</a:t>
            </a:r>
            <a:r>
              <a:rPr dirty="0" sz="2800" spc="-170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and </a:t>
            </a:r>
            <a:r>
              <a:rPr dirty="0" sz="2000" spc="-10" b="1">
                <a:latin typeface="Carlito"/>
                <a:cs typeface="Carlito"/>
              </a:rPr>
              <a:t>generation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C5 </a:t>
            </a:r>
            <a:r>
              <a:rPr dirty="0" sz="2000" spc="-10" b="1">
                <a:latin typeface="Carlito"/>
                <a:cs typeface="Carlito"/>
              </a:rPr>
              <a:t>convertase</a:t>
            </a:r>
            <a:endParaRPr sz="2000">
              <a:latin typeface="Carlito"/>
              <a:cs typeface="Carlito"/>
            </a:endParaRPr>
          </a:p>
          <a:p>
            <a:pPr algn="ctr" marR="22225">
              <a:lnSpc>
                <a:spcPts val="2245"/>
              </a:lnSpc>
              <a:spcBef>
                <a:spcPts val="2180"/>
              </a:spcBef>
            </a:pPr>
            <a:r>
              <a:rPr dirty="0" sz="2000" spc="-10">
                <a:solidFill>
                  <a:srgbClr val="1F487C"/>
                </a:solidFill>
                <a:latin typeface="Carlito"/>
                <a:cs typeface="Carlito"/>
              </a:rPr>
              <a:t>activation</a:t>
            </a:r>
            <a:endParaRPr sz="2000">
              <a:latin typeface="Carlito"/>
              <a:cs typeface="Carlito"/>
            </a:endParaRPr>
          </a:p>
          <a:p>
            <a:pPr algn="ctr" marR="20320">
              <a:lnSpc>
                <a:spcPts val="2245"/>
              </a:lnSpc>
            </a:pPr>
            <a:r>
              <a:rPr dirty="0" sz="2000">
                <a:solidFill>
                  <a:srgbClr val="1F487C"/>
                </a:solidFill>
                <a:latin typeface="Carlito"/>
                <a:cs typeface="Carlito"/>
              </a:rPr>
              <a:t>of</a:t>
            </a:r>
            <a:r>
              <a:rPr dirty="0" sz="2000" spc="-25">
                <a:solidFill>
                  <a:srgbClr val="1F487C"/>
                </a:solidFill>
                <a:latin typeface="Carlito"/>
                <a:cs typeface="Carlito"/>
              </a:rPr>
              <a:t> C5</a:t>
            </a:r>
            <a:endParaRPr sz="2000">
              <a:latin typeface="Carlito"/>
              <a:cs typeface="Carlito"/>
            </a:endParaRPr>
          </a:p>
          <a:p>
            <a:pPr algn="ctr" marL="93980">
              <a:lnSpc>
                <a:spcPts val="2245"/>
              </a:lnSpc>
              <a:spcBef>
                <a:spcPts val="1889"/>
              </a:spcBef>
            </a:pPr>
            <a:r>
              <a:rPr dirty="0" sz="2000" spc="-25" b="1">
                <a:latin typeface="Carlito"/>
                <a:cs typeface="Carlito"/>
              </a:rPr>
              <a:t>LYTIC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ATTACK</a:t>
            </a:r>
            <a:endParaRPr sz="2000">
              <a:latin typeface="Carlito"/>
              <a:cs typeface="Carlito"/>
            </a:endParaRPr>
          </a:p>
          <a:p>
            <a:pPr algn="ctr" marL="94615">
              <a:lnSpc>
                <a:spcPts val="2245"/>
              </a:lnSpc>
            </a:pPr>
            <a:r>
              <a:rPr dirty="0" sz="2000" spc="-10" b="1">
                <a:latin typeface="Carlito"/>
                <a:cs typeface="Carlito"/>
              </a:rPr>
              <a:t>PATHWAY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2057400" y="2993135"/>
            <a:ext cx="5181600" cy="741045"/>
          </a:xfrm>
          <a:custGeom>
            <a:avLst/>
            <a:gdLst/>
            <a:ahLst/>
            <a:cxnLst/>
            <a:rect l="l" t="t" r="r" b="b"/>
            <a:pathLst>
              <a:path w="5181600" h="741045">
                <a:moveTo>
                  <a:pt x="0" y="283463"/>
                </a:moveTo>
                <a:lnTo>
                  <a:pt x="0" y="512063"/>
                </a:lnTo>
              </a:path>
              <a:path w="5181600" h="741045">
                <a:moveTo>
                  <a:pt x="5181600" y="0"/>
                </a:moveTo>
                <a:lnTo>
                  <a:pt x="5181600" y="533400"/>
                </a:lnTo>
              </a:path>
              <a:path w="5181600" h="741045">
                <a:moveTo>
                  <a:pt x="2819400" y="0"/>
                </a:moveTo>
                <a:lnTo>
                  <a:pt x="2819400" y="533400"/>
                </a:lnTo>
              </a:path>
              <a:path w="5181600" h="741045">
                <a:moveTo>
                  <a:pt x="2819400" y="512063"/>
                </a:moveTo>
                <a:lnTo>
                  <a:pt x="2819400" y="740663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2024-04-30T04:56:16Z</dcterms:created>
  <dcterms:modified xsi:type="dcterms:W3CDTF">2024-04-30T04:56:16Z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2024-04-30T00:00:00Z</vt:filetime>
  </property>
  <property fmtid="{D5CDD505-2E9C-101B-9397-08002B2CF9AE}" pid="5" name="Producer">
    <vt:lpwstr>3-Heights(TM) PDF Security Shell 4.8.25.2 (http://www.pdf-tools.com)</vt:lpwstr>
  </property>
</Properties>
</file>